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8" r:id="rId8"/>
    <p:sldId id="263" r:id="rId9"/>
    <p:sldId id="258" r:id="rId10"/>
    <p:sldId id="264" r:id="rId11"/>
    <p:sldId id="265" r:id="rId12"/>
    <p:sldId id="266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4120" y="-1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991D8FC-D53B-419F-9D65-07F4D51198C6}" type="datetimeFigureOut">
              <a:rPr lang="en-CA" smtClean="0"/>
              <a:t>2013-03-20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478D4F5-94B1-40CB-A231-C239BCD4A5D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frm=1&amp;source=images&amp;cd=&amp;cad=rja&amp;docid=V_TRXDLjNqKD6M&amp;tbnid=jY9or7HyN8xiHM:&amp;ved=0CAUQjRw&amp;url=http://www.zazzle.com/orange_very_toxic_sign_playing_card_deck-256395328716019796&amp;ei=HKlIUbK5BO7h0wGlhoHIBQ&amp;psig=AFQjCNF-XOh0ui1B_slO_42QgZYltqO_1Q&amp;ust=1363802729246992" TargetMode="Externa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frm=1&amp;source=images&amp;cd=&amp;cad=rja&amp;docid=DdBzmeVQ5Jd-jM&amp;tbnid=BIPYCzFnMwXf6M:&amp;ved=0CAUQjRw&amp;url=http://do-ncs-winweb3.hlpusd.k12.ca.us/index.php/district/departments/chief_business_officer/risk_management_benefits_workers_compensation_liability/&amp;ei=zxRHUYG7EaGZ0QH0qIDgAw&amp;bvm=bv.43828540,d.dmg&amp;psig=AFQjCNGR-Zalbw_zfdchEFZfeNHr5yz83A&amp;ust=1363699258737479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frm=1&amp;source=images&amp;cd=&amp;cad=rja&amp;docid=n06lHHuDFLVUZM&amp;tbnid=IHRvHaZ8nNd0wM:&amp;ved=0CAUQjRw&amp;url=http://www.infed.org/biblio/b-learn.htm&amp;ei=lRtHUdqWDsXj0QG3yIHIBQ&amp;bvm=bv.43828540,d.dmg&amp;psig=AFQjCNGFgRhiODOQSj89sErfCkARv5Ik-Q&amp;ust=1363700969896152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a/url?sa=i&amp;rct=j&amp;q=&amp;esrc=s&amp;frm=1&amp;source=images&amp;cd=&amp;cad=rja&amp;docid=t_TUWjBT9lCkrM&amp;tbnid=FNK6QuCEIV1uSM:&amp;ved=0CAUQjRw&amp;url=http://ecoopportunity.net/2012/01/is-corporate-sustainabilty-poorly-positioned-in-the-organizational-design/stuck-in-box/&amp;ei=GRtHUYiQEee80AGmoIG4Dg&amp;bvm=bv.43828540,d.dmg&amp;psig=AFQjCNGbdH1BtU3-jIw86StONqvO1JLFqA&amp;ust=1363700746489748" TargetMode="Externa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20888"/>
            <a:ext cx="3313355" cy="1989748"/>
          </a:xfrm>
        </p:spPr>
        <p:txBody>
          <a:bodyPr>
            <a:normAutofit/>
          </a:bodyPr>
          <a:lstStyle/>
          <a:p>
            <a:r>
              <a:rPr lang="en-CA" sz="3500" dirty="0" smtClean="0"/>
              <a:t>Risk Management:</a:t>
            </a:r>
            <a:endParaRPr lang="en-CA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Are We Stuck Inside the Box?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0473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09271"/>
            <a:ext cx="7024744" cy="1143000"/>
          </a:xfrm>
        </p:spPr>
        <p:txBody>
          <a:bodyPr/>
          <a:lstStyle/>
          <a:p>
            <a:r>
              <a:rPr lang="en-CA" dirty="0" smtClean="0"/>
              <a:t>Analysis of the Solution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24279"/>
            <a:ext cx="7272924" cy="3508977"/>
          </a:xfrm>
        </p:spPr>
        <p:txBody>
          <a:bodyPr/>
          <a:lstStyle/>
          <a:p>
            <a:r>
              <a:rPr lang="en-CA" dirty="0" smtClean="0"/>
              <a:t>Starting risk management activities too late</a:t>
            </a:r>
          </a:p>
          <a:p>
            <a:r>
              <a:rPr lang="en-CA" dirty="0" smtClean="0"/>
              <a:t>Proving chosen design is safe as opposed to designing safety in</a:t>
            </a:r>
          </a:p>
          <a:p>
            <a:r>
              <a:rPr lang="en-CA" dirty="0" smtClean="0"/>
              <a:t>Not understanding the change: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How will the system be used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Treating symptoms as opposed to managing hazards</a:t>
            </a:r>
          </a:p>
          <a:p>
            <a:pPr marL="365760" lvl="1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436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Knowledge, Skills &amp; Attitudes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508977"/>
          </a:xfrm>
        </p:spPr>
        <p:txBody>
          <a:bodyPr/>
          <a:lstStyle/>
          <a:p>
            <a:r>
              <a:rPr lang="en-CA" dirty="0" smtClean="0"/>
              <a:t>Challenges getting the right Subject Matter Experts</a:t>
            </a:r>
          </a:p>
          <a:p>
            <a:r>
              <a:rPr lang="en-CA" dirty="0" smtClean="0"/>
              <a:t>Inconsistent knowledge and application of risk management process</a:t>
            </a:r>
          </a:p>
          <a:p>
            <a:r>
              <a:rPr lang="en-CA" dirty="0" smtClean="0"/>
              <a:t>Having the necessary facilitation skills</a:t>
            </a:r>
          </a:p>
          <a:p>
            <a:endParaRPr lang="en-CA" dirty="0"/>
          </a:p>
        </p:txBody>
      </p:sp>
      <p:pic>
        <p:nvPicPr>
          <p:cNvPr id="8194" name="Picture 2" descr="http://rlv.zcache.com/orange_very_toxic_sign_playing_card_deck-r29272cad980147eeb8f7b58455340e95_fsvz5_8byvr_512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14256"/>
          <a:stretch/>
        </p:blipFill>
        <p:spPr bwMode="auto">
          <a:xfrm>
            <a:off x="611560" y="4440413"/>
            <a:ext cx="2337842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79259" y="4437112"/>
            <a:ext cx="4473061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Playing the “Safety Card”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820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Risk Management </a:t>
            </a:r>
            <a:br>
              <a:rPr lang="en-CA" dirty="0" smtClean="0"/>
            </a:br>
            <a:r>
              <a:rPr lang="en-CA" dirty="0" smtClean="0"/>
              <a:t>versus Risk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508977"/>
          </a:xfrm>
        </p:spPr>
        <p:txBody>
          <a:bodyPr>
            <a:normAutofit/>
          </a:bodyPr>
          <a:lstStyle/>
          <a:p>
            <a:r>
              <a:rPr lang="en-CA" dirty="0" smtClean="0"/>
              <a:t>Assume Risk Analysis equals risk management: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Hazard analysis as a single event as opposed to an on-going activity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Lack of documentation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Lack of follow-up:</a:t>
            </a:r>
          </a:p>
          <a:p>
            <a:pPr lvl="2">
              <a:buFont typeface="Wingdings" pitchFamily="2" charset="2"/>
              <a:buChar char="Ø"/>
            </a:pPr>
            <a:r>
              <a:rPr lang="en-CA" dirty="0" smtClean="0"/>
              <a:t>Mitigation implemented?</a:t>
            </a:r>
          </a:p>
          <a:p>
            <a:pPr lvl="2">
              <a:buFont typeface="Wingdings" pitchFamily="2" charset="2"/>
              <a:buChar char="Ø"/>
            </a:pPr>
            <a:r>
              <a:rPr lang="en-CA" dirty="0" smtClean="0"/>
              <a:t>Was anything missed?</a:t>
            </a:r>
          </a:p>
          <a:p>
            <a:pPr lvl="2">
              <a:buFont typeface="Wingdings" pitchFamily="2" charset="2"/>
              <a:buChar char="Ø"/>
            </a:pPr>
            <a:r>
              <a:rPr lang="en-CA" dirty="0" smtClean="0"/>
              <a:t>Was mitigation effective</a:t>
            </a:r>
          </a:p>
          <a:p>
            <a:pPr lvl="2">
              <a:buFont typeface="Wingdings" pitchFamily="2" charset="2"/>
              <a:buChar char="Ø"/>
            </a:pPr>
            <a:r>
              <a:rPr lang="en-CA" dirty="0" smtClean="0"/>
              <a:t>Can we improve the process</a:t>
            </a:r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marL="365760" lvl="1" indent="0">
              <a:buNone/>
            </a:pPr>
            <a:endParaRPr lang="en-CA" dirty="0" smtClean="0"/>
          </a:p>
          <a:p>
            <a:pPr lvl="1">
              <a:buFont typeface="Arial" pitchFamily="34" charset="0"/>
              <a:buChar char="•"/>
            </a:pPr>
            <a:endParaRPr lang="en-CA" dirty="0" smtClean="0"/>
          </a:p>
          <a:p>
            <a:pPr lvl="1"/>
            <a:endParaRPr lang="en-CA" dirty="0" smtClean="0"/>
          </a:p>
          <a:p>
            <a:pPr marL="6858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7383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Solutions: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6940" cy="376964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Clear and concise guidelines </a:t>
            </a:r>
          </a:p>
          <a:p>
            <a:r>
              <a:rPr lang="en-CA" dirty="0" smtClean="0"/>
              <a:t>Flexible approaches to risk management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Civil Air Navigation Services Organization proposing new approach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Identify hazards, where applicable use: codes of practices, reference systems and finally, explicit risk estimation and evaluation</a:t>
            </a:r>
          </a:p>
          <a:p>
            <a:r>
              <a:rPr lang="en-CA" dirty="0" smtClean="0"/>
              <a:t>Use a variety of processes; don’t rely on just one</a:t>
            </a:r>
          </a:p>
          <a:p>
            <a:r>
              <a:rPr lang="en-CA" dirty="0" smtClean="0"/>
              <a:t>Take </a:t>
            </a:r>
            <a:r>
              <a:rPr lang="en-CA" dirty="0"/>
              <a:t>a page from the airlines: checklists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1718320" cy="171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537396"/>
          </a:xfrm>
        </p:spPr>
        <p:txBody>
          <a:bodyPr/>
          <a:lstStyle/>
          <a:p>
            <a:r>
              <a:rPr lang="en-CA" dirty="0" smtClean="0"/>
              <a:t>Risk Management Experts</a:t>
            </a:r>
          </a:p>
          <a:p>
            <a:r>
              <a:rPr lang="en-CA" dirty="0" smtClean="0"/>
              <a:t>Coaching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86" b="525"/>
          <a:stretch/>
        </p:blipFill>
        <p:spPr bwMode="auto">
          <a:xfrm>
            <a:off x="539552" y="3284984"/>
            <a:ext cx="4514850" cy="31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04048" y="3284984"/>
            <a:ext cx="3672408" cy="3168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Training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Targeted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Refresher CBT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Reinforce principles, processes, requirements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7552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Better alignment and integration with business processes</a:t>
            </a:r>
          </a:p>
          <a:p>
            <a:r>
              <a:rPr lang="en-CA" dirty="0" smtClean="0"/>
              <a:t>Sound risk management decision making; no playing the “safety card”</a:t>
            </a:r>
          </a:p>
          <a:p>
            <a:r>
              <a:rPr lang="en-CA" dirty="0" smtClean="0"/>
              <a:t>Effective safety </a:t>
            </a:r>
            <a:r>
              <a:rPr lang="en-CA" dirty="0"/>
              <a:t>o</a:t>
            </a:r>
            <a:r>
              <a:rPr lang="en-CA" dirty="0" smtClean="0"/>
              <a:t>versight</a:t>
            </a:r>
            <a:endParaRPr lang="en-CA" dirty="0"/>
          </a:p>
          <a:p>
            <a:r>
              <a:rPr lang="en-CA" dirty="0" smtClean="0"/>
              <a:t>Effective continuous improvement processes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96211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93424"/>
          </a:xfrm>
        </p:spPr>
        <p:txBody>
          <a:bodyPr>
            <a:normAutofit/>
          </a:bodyPr>
          <a:lstStyle/>
          <a:p>
            <a:pPr algn="ctr"/>
            <a:r>
              <a:rPr lang="en-CA" sz="6600" dirty="0" smtClean="0"/>
              <a:t>All Supported by a strong safety culture</a:t>
            </a:r>
            <a:endParaRPr lang="en-CA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052" y="4653136"/>
            <a:ext cx="45720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2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694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Some Even Greater Challenges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Redirecting focus away from failures to maximizing safety benefits</a:t>
            </a:r>
          </a:p>
          <a:p>
            <a:r>
              <a:rPr lang="en-CA" dirty="0" smtClean="0"/>
              <a:t>Using a “common currency” of risk and its value to the organization</a:t>
            </a:r>
          </a:p>
          <a:p>
            <a:r>
              <a:rPr lang="en-CA" dirty="0" smtClean="0"/>
              <a:t>Considering the whole ATM system; applying a systemic approach to risk management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1999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CANSO Future SMS Development Working Group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Looking at some of the challenges in SMS faced by ANSPs today</a:t>
            </a:r>
          </a:p>
          <a:p>
            <a:r>
              <a:rPr lang="en-CA" dirty="0" smtClean="0"/>
              <a:t>Investigating: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Common Safety Method on Risk Evaluation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Safe By Design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Advanced Approaches to Risk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713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632964" cy="350897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ANSPs have many years of risk management experience</a:t>
            </a:r>
          </a:p>
          <a:p>
            <a:r>
              <a:rPr lang="en-CA" dirty="0" smtClean="0"/>
              <a:t>Have learned a lot but there are challenges</a:t>
            </a:r>
          </a:p>
          <a:p>
            <a:r>
              <a:rPr lang="en-CA" dirty="0" smtClean="0"/>
              <a:t>Potential solutions for some of the challenges exist</a:t>
            </a:r>
          </a:p>
          <a:p>
            <a:r>
              <a:rPr lang="en-CA" dirty="0" smtClean="0"/>
              <a:t>ANSPs must investigate and implement the ones for right for them</a:t>
            </a:r>
          </a:p>
          <a:p>
            <a:r>
              <a:rPr lang="en-CA" dirty="0" smtClean="0"/>
              <a:t>Take advantage of international forums to exchange and collaborate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988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7" descr="Untitled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92888" cy="172819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Air Navigation Service Providers Play a Vital Role…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4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713"/>
          <a:stretch/>
        </p:blipFill>
        <p:spPr bwMode="auto">
          <a:xfrm>
            <a:off x="467543" y="350658"/>
            <a:ext cx="8232915" cy="61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7" descr="j0398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72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2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73193" y="5229200"/>
            <a:ext cx="7992888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900" b="1" dirty="0">
                <a:solidFill>
                  <a:schemeClr val="bg1"/>
                </a:solidFill>
              </a:rPr>
              <a:t>Demands for efficiency</a:t>
            </a:r>
          </a:p>
          <a:p>
            <a:r>
              <a:rPr lang="en-CA" sz="3900" b="1" dirty="0">
                <a:solidFill>
                  <a:schemeClr val="bg1"/>
                </a:solidFill>
              </a:rPr>
              <a:t>will increase as air traffic </a:t>
            </a:r>
            <a:r>
              <a:rPr lang="en-CA" sz="3900" b="1" dirty="0" smtClean="0">
                <a:solidFill>
                  <a:schemeClr val="bg1"/>
                </a:solidFill>
              </a:rPr>
              <a:t>grows</a:t>
            </a:r>
            <a:endParaRPr lang="en-CA" sz="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948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85842" y="476672"/>
            <a:ext cx="8111187" cy="17281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600" b="1" dirty="0">
                <a:solidFill>
                  <a:schemeClr val="bg1"/>
                </a:solidFill>
              </a:rPr>
              <a:t>R</a:t>
            </a:r>
            <a:r>
              <a:rPr lang="en-CA" sz="3600" b="1" dirty="0" smtClean="0">
                <a:solidFill>
                  <a:schemeClr val="bg1"/>
                </a:solidFill>
              </a:rPr>
              <a:t>ole risk </a:t>
            </a:r>
            <a:r>
              <a:rPr lang="en-CA" sz="3600" b="1" dirty="0">
                <a:solidFill>
                  <a:schemeClr val="bg1"/>
                </a:solidFill>
              </a:rPr>
              <a:t>management plays in ANSPs </a:t>
            </a:r>
            <a:r>
              <a:rPr lang="en-CA" sz="3600" b="1" dirty="0" smtClean="0">
                <a:solidFill>
                  <a:schemeClr val="bg1"/>
                </a:solidFill>
              </a:rPr>
              <a:t>increasing</a:t>
            </a:r>
            <a:endParaRPr lang="en-CA" sz="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0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Risk Management</a:t>
            </a:r>
            <a:endParaRPr lang="en-CA" dirty="0"/>
          </a:p>
        </p:txBody>
      </p:sp>
      <p:pic>
        <p:nvPicPr>
          <p:cNvPr id="3074" name="Picture 2" descr="http://do-ncs-winweb3.hlpusd.k12.ca.us/images/uploads/Risk%20Manage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81000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204708"/>
            <a:ext cx="7416940" cy="3508977"/>
          </a:xfrm>
        </p:spPr>
        <p:txBody>
          <a:bodyPr/>
          <a:lstStyle/>
          <a:p>
            <a:r>
              <a:rPr lang="en-CA" dirty="0" smtClean="0"/>
              <a:t>Critical component </a:t>
            </a:r>
            <a:r>
              <a:rPr lang="en-CA" baseline="0" dirty="0" smtClean="0"/>
              <a:t>of a Safety Management System</a:t>
            </a:r>
          </a:p>
          <a:p>
            <a:r>
              <a:rPr lang="en-CA" dirty="0" smtClean="0"/>
              <a:t>Formalised </a:t>
            </a:r>
            <a:r>
              <a:rPr lang="en-CA" dirty="0"/>
              <a:t>process for identifying, understanding </a:t>
            </a:r>
            <a:r>
              <a:rPr lang="en-CA" dirty="0" smtClean="0"/>
              <a:t>and managing safety risk</a:t>
            </a:r>
          </a:p>
          <a:p>
            <a:r>
              <a:rPr lang="en-CA" dirty="0"/>
              <a:t>A</a:t>
            </a:r>
            <a:r>
              <a:rPr lang="en-CA" baseline="0" dirty="0" smtClean="0"/>
              <a:t>ssures unacceptable risk is not introduced into the air traffic system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68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 descr="http://www.infed.org/images/illustrations/learn_mark_brennan_cc-by-nc-sa2_flickr_heycoach-119794734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4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There will always be…</a:t>
            </a:r>
            <a:endParaRPr lang="en-CA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4863"/>
            <a:ext cx="8208912" cy="314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8895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Challenge: Analysis Paralysis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323652"/>
            <a:ext cx="4464496" cy="3508977"/>
          </a:xfrm>
        </p:spPr>
        <p:txBody>
          <a:bodyPr/>
          <a:lstStyle/>
          <a:p>
            <a:r>
              <a:rPr lang="en-CA" dirty="0" smtClean="0"/>
              <a:t>Go beyond initial intent</a:t>
            </a:r>
          </a:p>
          <a:p>
            <a:r>
              <a:rPr lang="en-CA" dirty="0"/>
              <a:t>Lack of clear guidance</a:t>
            </a:r>
          </a:p>
          <a:p>
            <a:r>
              <a:rPr lang="en-CA" dirty="0" smtClean="0"/>
              <a:t>Overcompensating 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Conduct risk management assessments on everything</a:t>
            </a:r>
          </a:p>
          <a:p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"/>
          <a:stretch/>
        </p:blipFill>
        <p:spPr bwMode="auto">
          <a:xfrm>
            <a:off x="611560" y="2170049"/>
            <a:ext cx="3276600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1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82605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Challenge: Rote Safety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2700"/>
            <a:ext cx="6777317" cy="3508977"/>
          </a:xfrm>
        </p:spPr>
        <p:txBody>
          <a:bodyPr/>
          <a:lstStyle/>
          <a:p>
            <a:r>
              <a:rPr lang="en-CA" dirty="0" smtClean="0"/>
              <a:t>Risk Management becomes: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“Glorified Checklist” or “Cut and Paste” Exercise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Less creative, thought processes are “stuck inside the box”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Less flexible to varying needs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A box to tick-off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pic>
        <p:nvPicPr>
          <p:cNvPr id="4098" name="Picture 2" descr="http://ecoopportunity.net/wp-content/uploads/2012/01/Stuck-in-bo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2035</TotalTime>
  <Words>479</Words>
  <Application>Microsoft Macintosh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Risk Management:</vt:lpstr>
      <vt:lpstr>Air Navigation Service Providers Play a Vital Role…</vt:lpstr>
      <vt:lpstr>PowerPoint Presentation</vt:lpstr>
      <vt:lpstr>PowerPoint Presentation</vt:lpstr>
      <vt:lpstr>Risk Management</vt:lpstr>
      <vt:lpstr>PowerPoint Presentation</vt:lpstr>
      <vt:lpstr>There will always be…</vt:lpstr>
      <vt:lpstr>Challenge: Analysis Paralysis</vt:lpstr>
      <vt:lpstr>Challenge: Rote Safety Analysis</vt:lpstr>
      <vt:lpstr>Analysis of the Solution</vt:lpstr>
      <vt:lpstr>Knowledge, Skills &amp; Attitudes</vt:lpstr>
      <vt:lpstr>Risk Management  versus Risk Analysis</vt:lpstr>
      <vt:lpstr>Potential Solutions:</vt:lpstr>
      <vt:lpstr>Potential Solutions</vt:lpstr>
      <vt:lpstr>Potential Solutions</vt:lpstr>
      <vt:lpstr>All Supported by a strong safety culture</vt:lpstr>
      <vt:lpstr>Some Even Greater Challenges</vt:lpstr>
      <vt:lpstr>CANSO Future SMS Development Working Group</vt:lpstr>
      <vt:lpstr>Summary</vt:lpstr>
      <vt:lpstr>PowerPoint Presentation</vt:lpstr>
      <vt:lpstr>PowerPoint Presentation</vt:lpstr>
    </vt:vector>
  </TitlesOfParts>
  <Company>NAV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 Identification and Risk Assessment</dc:title>
  <dc:creator>Heather Henderson</dc:creator>
  <cp:lastModifiedBy>Maury Hill</cp:lastModifiedBy>
  <cp:revision>40</cp:revision>
  <dcterms:created xsi:type="dcterms:W3CDTF">2013-03-17T23:56:12Z</dcterms:created>
  <dcterms:modified xsi:type="dcterms:W3CDTF">2013-03-20T21:41:49Z</dcterms:modified>
</cp:coreProperties>
</file>