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6"/>
  </p:notesMasterIdLst>
  <p:sldIdLst>
    <p:sldId id="256" r:id="rId2"/>
    <p:sldId id="263" r:id="rId3"/>
    <p:sldId id="261" r:id="rId4"/>
    <p:sldId id="260" r:id="rId5"/>
    <p:sldId id="451" r:id="rId6"/>
    <p:sldId id="433" r:id="rId7"/>
    <p:sldId id="269" r:id="rId8"/>
    <p:sldId id="447" r:id="rId9"/>
    <p:sldId id="448" r:id="rId10"/>
    <p:sldId id="431" r:id="rId11"/>
    <p:sldId id="439" r:id="rId12"/>
    <p:sldId id="434" r:id="rId13"/>
    <p:sldId id="435" r:id="rId14"/>
    <p:sldId id="436" r:id="rId15"/>
    <p:sldId id="437" r:id="rId16"/>
    <p:sldId id="443" r:id="rId17"/>
    <p:sldId id="446" r:id="rId18"/>
    <p:sldId id="440" r:id="rId19"/>
    <p:sldId id="442" r:id="rId20"/>
    <p:sldId id="444" r:id="rId21"/>
    <p:sldId id="273" r:id="rId22"/>
    <p:sldId id="320" r:id="rId23"/>
    <p:sldId id="297" r:id="rId24"/>
    <p:sldId id="298" r:id="rId25"/>
    <p:sldId id="358" r:id="rId26"/>
    <p:sldId id="359" r:id="rId27"/>
    <p:sldId id="373" r:id="rId28"/>
    <p:sldId id="374" r:id="rId29"/>
    <p:sldId id="311" r:id="rId30"/>
    <p:sldId id="449" r:id="rId31"/>
    <p:sldId id="450" r:id="rId32"/>
    <p:sldId id="380" r:id="rId33"/>
    <p:sldId id="259" r:id="rId34"/>
    <p:sldId id="401" r:id="rId3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90000"/>
      </a:lnSpc>
      <a:spcBef>
        <a:spcPts val="0"/>
      </a:spcBef>
      <a:spcAft>
        <a:spcPts val="0"/>
      </a:spcAft>
      <a:buClrTx/>
      <a:buSzTx/>
      <a:buFontTx/>
      <a:buNone/>
      <a:tabLst/>
      <a:defRPr kumimoji="0" sz="3600" b="1" i="1" u="none" strike="noStrike" cap="none" spc="0" normalizeH="0" baseline="0">
        <a:ln>
          <a:noFill/>
        </a:ln>
        <a:solidFill>
          <a:schemeClr val="accent4"/>
        </a:solidFill>
        <a:effectLst/>
        <a:uFill>
          <a:solidFill>
            <a:schemeClr val="accent4"/>
          </a:solidFill>
        </a:uFill>
        <a:latin typeface="Arial"/>
        <a:ea typeface="Arial"/>
        <a:cs typeface="Arial"/>
        <a:sym typeface="Arial"/>
      </a:defRPr>
    </a:lvl1pPr>
    <a:lvl2pPr marL="0" marR="0" indent="457200" algn="r" defTabSz="914400" rtl="0" fontAlgn="auto" latinLnBrk="0" hangingPunct="0">
      <a:lnSpc>
        <a:spcPct val="90000"/>
      </a:lnSpc>
      <a:spcBef>
        <a:spcPts val="0"/>
      </a:spcBef>
      <a:spcAft>
        <a:spcPts val="0"/>
      </a:spcAft>
      <a:buClrTx/>
      <a:buSzTx/>
      <a:buFontTx/>
      <a:buNone/>
      <a:tabLst/>
      <a:defRPr kumimoji="0" sz="3600" b="1" i="1" u="none" strike="noStrike" cap="none" spc="0" normalizeH="0" baseline="0">
        <a:ln>
          <a:noFill/>
        </a:ln>
        <a:solidFill>
          <a:schemeClr val="accent4"/>
        </a:solidFill>
        <a:effectLst/>
        <a:uFill>
          <a:solidFill>
            <a:schemeClr val="accent4"/>
          </a:solidFill>
        </a:uFill>
        <a:latin typeface="Arial"/>
        <a:ea typeface="Arial"/>
        <a:cs typeface="Arial"/>
        <a:sym typeface="Arial"/>
      </a:defRPr>
    </a:lvl2pPr>
    <a:lvl3pPr marL="0" marR="0" indent="914400" algn="r" defTabSz="914400" rtl="0" fontAlgn="auto" latinLnBrk="0" hangingPunct="0">
      <a:lnSpc>
        <a:spcPct val="90000"/>
      </a:lnSpc>
      <a:spcBef>
        <a:spcPts val="0"/>
      </a:spcBef>
      <a:spcAft>
        <a:spcPts val="0"/>
      </a:spcAft>
      <a:buClrTx/>
      <a:buSzTx/>
      <a:buFontTx/>
      <a:buNone/>
      <a:tabLst/>
      <a:defRPr kumimoji="0" sz="3600" b="1" i="1" u="none" strike="noStrike" cap="none" spc="0" normalizeH="0" baseline="0">
        <a:ln>
          <a:noFill/>
        </a:ln>
        <a:solidFill>
          <a:schemeClr val="accent4"/>
        </a:solidFill>
        <a:effectLst/>
        <a:uFill>
          <a:solidFill>
            <a:schemeClr val="accent4"/>
          </a:solidFill>
        </a:uFill>
        <a:latin typeface="Arial"/>
        <a:ea typeface="Arial"/>
        <a:cs typeface="Arial"/>
        <a:sym typeface="Arial"/>
      </a:defRPr>
    </a:lvl3pPr>
    <a:lvl4pPr marL="0" marR="0" indent="1371600" algn="r" defTabSz="914400" rtl="0" fontAlgn="auto" latinLnBrk="0" hangingPunct="0">
      <a:lnSpc>
        <a:spcPct val="90000"/>
      </a:lnSpc>
      <a:spcBef>
        <a:spcPts val="0"/>
      </a:spcBef>
      <a:spcAft>
        <a:spcPts val="0"/>
      </a:spcAft>
      <a:buClrTx/>
      <a:buSzTx/>
      <a:buFontTx/>
      <a:buNone/>
      <a:tabLst/>
      <a:defRPr kumimoji="0" sz="3600" b="1" i="1" u="none" strike="noStrike" cap="none" spc="0" normalizeH="0" baseline="0">
        <a:ln>
          <a:noFill/>
        </a:ln>
        <a:solidFill>
          <a:schemeClr val="accent4"/>
        </a:solidFill>
        <a:effectLst/>
        <a:uFill>
          <a:solidFill>
            <a:schemeClr val="accent4"/>
          </a:solidFill>
        </a:uFill>
        <a:latin typeface="Arial"/>
        <a:ea typeface="Arial"/>
        <a:cs typeface="Arial"/>
        <a:sym typeface="Arial"/>
      </a:defRPr>
    </a:lvl4pPr>
    <a:lvl5pPr marL="0" marR="0" indent="1828800" algn="r" defTabSz="914400" rtl="0" fontAlgn="auto" latinLnBrk="0" hangingPunct="0">
      <a:lnSpc>
        <a:spcPct val="90000"/>
      </a:lnSpc>
      <a:spcBef>
        <a:spcPts val="0"/>
      </a:spcBef>
      <a:spcAft>
        <a:spcPts val="0"/>
      </a:spcAft>
      <a:buClrTx/>
      <a:buSzTx/>
      <a:buFontTx/>
      <a:buNone/>
      <a:tabLst/>
      <a:defRPr kumimoji="0" sz="3600" b="1" i="1" u="none" strike="noStrike" cap="none" spc="0" normalizeH="0" baseline="0">
        <a:ln>
          <a:noFill/>
        </a:ln>
        <a:solidFill>
          <a:schemeClr val="accent4"/>
        </a:solidFill>
        <a:effectLst/>
        <a:uFill>
          <a:solidFill>
            <a:schemeClr val="accent4"/>
          </a:solidFill>
        </a:uFill>
        <a:latin typeface="Arial"/>
        <a:ea typeface="Arial"/>
        <a:cs typeface="Arial"/>
        <a:sym typeface="Arial"/>
      </a:defRPr>
    </a:lvl5pPr>
    <a:lvl6pPr marL="0" marR="0" indent="0" algn="r" defTabSz="914400" rtl="0" fontAlgn="auto" latinLnBrk="0" hangingPunct="0">
      <a:lnSpc>
        <a:spcPct val="90000"/>
      </a:lnSpc>
      <a:spcBef>
        <a:spcPts val="0"/>
      </a:spcBef>
      <a:spcAft>
        <a:spcPts val="0"/>
      </a:spcAft>
      <a:buClrTx/>
      <a:buSzTx/>
      <a:buFontTx/>
      <a:buNone/>
      <a:tabLst/>
      <a:defRPr kumimoji="0" sz="3600" b="1" i="1" u="none" strike="noStrike" cap="none" spc="0" normalizeH="0" baseline="0">
        <a:ln>
          <a:noFill/>
        </a:ln>
        <a:solidFill>
          <a:schemeClr val="accent4"/>
        </a:solidFill>
        <a:effectLst/>
        <a:uFill>
          <a:solidFill>
            <a:schemeClr val="accent4"/>
          </a:solidFill>
        </a:uFill>
        <a:latin typeface="Arial"/>
        <a:ea typeface="Arial"/>
        <a:cs typeface="Arial"/>
        <a:sym typeface="Arial"/>
      </a:defRPr>
    </a:lvl6pPr>
    <a:lvl7pPr marL="0" marR="0" indent="0" algn="r" defTabSz="914400" rtl="0" fontAlgn="auto" latinLnBrk="0" hangingPunct="0">
      <a:lnSpc>
        <a:spcPct val="90000"/>
      </a:lnSpc>
      <a:spcBef>
        <a:spcPts val="0"/>
      </a:spcBef>
      <a:spcAft>
        <a:spcPts val="0"/>
      </a:spcAft>
      <a:buClrTx/>
      <a:buSzTx/>
      <a:buFontTx/>
      <a:buNone/>
      <a:tabLst/>
      <a:defRPr kumimoji="0" sz="3600" b="1" i="1" u="none" strike="noStrike" cap="none" spc="0" normalizeH="0" baseline="0">
        <a:ln>
          <a:noFill/>
        </a:ln>
        <a:solidFill>
          <a:schemeClr val="accent4"/>
        </a:solidFill>
        <a:effectLst/>
        <a:uFill>
          <a:solidFill>
            <a:schemeClr val="accent4"/>
          </a:solidFill>
        </a:uFill>
        <a:latin typeface="Arial"/>
        <a:ea typeface="Arial"/>
        <a:cs typeface="Arial"/>
        <a:sym typeface="Arial"/>
      </a:defRPr>
    </a:lvl7pPr>
    <a:lvl8pPr marL="0" marR="0" indent="0" algn="r" defTabSz="914400" rtl="0" fontAlgn="auto" latinLnBrk="0" hangingPunct="0">
      <a:lnSpc>
        <a:spcPct val="90000"/>
      </a:lnSpc>
      <a:spcBef>
        <a:spcPts val="0"/>
      </a:spcBef>
      <a:spcAft>
        <a:spcPts val="0"/>
      </a:spcAft>
      <a:buClrTx/>
      <a:buSzTx/>
      <a:buFontTx/>
      <a:buNone/>
      <a:tabLst/>
      <a:defRPr kumimoji="0" sz="3600" b="1" i="1" u="none" strike="noStrike" cap="none" spc="0" normalizeH="0" baseline="0">
        <a:ln>
          <a:noFill/>
        </a:ln>
        <a:solidFill>
          <a:schemeClr val="accent4"/>
        </a:solidFill>
        <a:effectLst/>
        <a:uFill>
          <a:solidFill>
            <a:schemeClr val="accent4"/>
          </a:solidFill>
        </a:uFill>
        <a:latin typeface="Arial"/>
        <a:ea typeface="Arial"/>
        <a:cs typeface="Arial"/>
        <a:sym typeface="Arial"/>
      </a:defRPr>
    </a:lvl8pPr>
    <a:lvl9pPr marL="0" marR="0" indent="0" algn="r" defTabSz="914400" rtl="0" fontAlgn="auto" latinLnBrk="0" hangingPunct="0">
      <a:lnSpc>
        <a:spcPct val="90000"/>
      </a:lnSpc>
      <a:spcBef>
        <a:spcPts val="0"/>
      </a:spcBef>
      <a:spcAft>
        <a:spcPts val="0"/>
      </a:spcAft>
      <a:buClrTx/>
      <a:buSzTx/>
      <a:buFontTx/>
      <a:buNone/>
      <a:tabLst/>
      <a:defRPr kumimoji="0" sz="3600" b="1" i="1" u="none" strike="noStrike" cap="none" spc="0" normalizeH="0" baseline="0">
        <a:ln>
          <a:noFill/>
        </a:ln>
        <a:solidFill>
          <a:schemeClr val="accent4"/>
        </a:solidFill>
        <a:effectLst/>
        <a:uFill>
          <a:solidFill>
            <a:schemeClr val="accent4"/>
          </a:solidFill>
        </a:u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Arial"/>
          <a:ea typeface="Arial"/>
          <a:cs typeface="Arial"/>
        </a:font>
        <a:schemeClr val="accent4"/>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D1DBFE"/>
          </a:solidFill>
        </a:fill>
      </a:tcStyle>
    </a:wholeTbl>
    <a:band2H>
      <a:tcTxStyle/>
      <a:tcStyle>
        <a:tcBdr/>
        <a:fill>
          <a:solidFill>
            <a:srgbClr val="EAEEFF"/>
          </a:solidFill>
        </a:fill>
      </a:tcStyle>
    </a:band2H>
    <a:firstCol>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n" i="on">
        <a:font>
          <a:latin typeface="Arial"/>
          <a:ea typeface="Arial"/>
          <a:cs typeface="Arial"/>
        </a:font>
        <a:schemeClr val="accent4"/>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a:tcStyle>
        <a:tcBdr/>
        <a:fill>
          <a:solidFill>
            <a:schemeClr val="accent3">
              <a:lumOff val="44000"/>
            </a:schemeClr>
          </a:solidFill>
        </a:fill>
      </a:tcStyle>
    </a:band2H>
    <a:firstCol>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n" i="on">
        <a:font>
          <a:latin typeface="Arial"/>
          <a:ea typeface="Arial"/>
          <a:cs typeface="Arial"/>
        </a:font>
        <a:schemeClr val="accent4"/>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DECA"/>
          </a:solidFill>
        </a:fill>
      </a:tcStyle>
    </a:wholeTbl>
    <a:band2H>
      <a:tcTxStyle/>
      <a:tcStyle>
        <a:tcBdr/>
        <a:fill>
          <a:solidFill>
            <a:srgbClr val="E6EFE6"/>
          </a:solidFill>
        </a:fill>
      </a:tcStyle>
    </a:band2H>
    <a:firstCol>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n" i="on">
        <a:font>
          <a:latin typeface="Arial"/>
          <a:ea typeface="Arial"/>
          <a:cs typeface="Arial"/>
        </a:font>
        <a:schemeClr val="accent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chemeClr val="accent3">
              <a:lumOff val="44000"/>
            </a:schemeClr>
          </a:solidFill>
        </a:fill>
      </a:tcStyle>
    </a:band2H>
    <a:firstCol>
      <a:tcTxStyle b="on" i="on">
        <a:font>
          <a:latin typeface="Arial"/>
          <a:ea typeface="Arial"/>
          <a:cs typeface="Arial"/>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
          <a:latin typeface="Arial"/>
          <a:ea typeface="Arial"/>
          <a:cs typeface="Arial"/>
        </a:font>
        <a:schemeClr val="accent4"/>
      </a:tcTxStyle>
      <a:tcStyle>
        <a:tcBdr>
          <a:left>
            <a:ln w="12700" cap="flat">
              <a:noFill/>
              <a:miter lim="400000"/>
            </a:ln>
          </a:left>
          <a:right>
            <a:ln w="12700" cap="flat">
              <a:noFill/>
              <a:miter lim="400000"/>
            </a:ln>
          </a:right>
          <a:top>
            <a:ln w="50800" cap="flat">
              <a:solidFill>
                <a:schemeClr val="accent4"/>
              </a:solidFill>
              <a:prstDash val="solid"/>
              <a:round/>
            </a:ln>
          </a:top>
          <a:bottom>
            <a:ln w="25400" cap="flat">
              <a:solidFill>
                <a:schemeClr val="accent4"/>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n">
        <a:font>
          <a:latin typeface="Arial"/>
          <a:ea typeface="Arial"/>
          <a:cs typeface="Arial"/>
        </a:font>
        <a:schemeClr val="accent3">
          <a:lumOff val="44000"/>
        </a:schemeClr>
      </a:tcTxStyle>
      <a:tcStyle>
        <a:tcBdr>
          <a:left>
            <a:ln w="12700" cap="flat">
              <a:noFill/>
              <a:miter lim="400000"/>
            </a:ln>
          </a:left>
          <a:right>
            <a:ln w="12700" cap="flat">
              <a:noFill/>
              <a:miter lim="400000"/>
            </a:ln>
          </a:right>
          <a:top>
            <a:ln w="25400" cap="flat">
              <a:solidFill>
                <a:schemeClr val="accent4"/>
              </a:solidFill>
              <a:prstDash val="solid"/>
              <a:round/>
            </a:ln>
          </a:top>
          <a:bottom>
            <a:ln w="25400" cap="flat">
              <a:solidFill>
                <a:schemeClr val="accent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
          <a:latin typeface="Arial"/>
          <a:ea typeface="Arial"/>
          <a:cs typeface="Arial"/>
        </a:font>
        <a:schemeClr val="accent4"/>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a:tcStyle>
        <a:tcBdr/>
        <a:fill>
          <a:solidFill>
            <a:srgbClr val="E6E6E6"/>
          </a:solidFill>
        </a:fill>
      </a:tcStyle>
    </a:band2H>
    <a:firstCol>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4"/>
          </a:solidFill>
        </a:fill>
      </a:tcStyle>
    </a:firstCol>
    <a:lastRow>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4"/>
          </a:solidFill>
        </a:fill>
      </a:tcStyle>
    </a:lastRow>
    <a:firstRow>
      <a:tcTxStyle b="on" i="on">
        <a:font>
          <a:latin typeface="Arial"/>
          <a:ea typeface="Arial"/>
          <a:cs typeface="Arial"/>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4"/>
          </a:solidFill>
        </a:fill>
      </a:tcStyle>
    </a:firstRow>
  </a:tblStyle>
  <a:tblStyle styleId="{2708684C-4D16-4618-839F-0558EEFCDFE6}" styleName="">
    <a:tblBg/>
    <a:wholeTbl>
      <a:tcTxStyle b="on" i="on">
        <a:font>
          <a:latin typeface="Arial"/>
          <a:ea typeface="Arial"/>
          <a:cs typeface="Arial"/>
        </a:font>
        <a:schemeClr val="accent4"/>
      </a:tcTxStyle>
      <a:tcStyle>
        <a:tcBdr>
          <a:left>
            <a:ln w="12700" cap="flat">
              <a:solidFill>
                <a:schemeClr val="accent4"/>
              </a:solidFill>
              <a:prstDash val="solid"/>
              <a:round/>
            </a:ln>
          </a:left>
          <a:right>
            <a:ln w="12700" cap="flat">
              <a:solidFill>
                <a:schemeClr val="accent4"/>
              </a:solidFill>
              <a:prstDash val="solid"/>
              <a:round/>
            </a:ln>
          </a:right>
          <a:top>
            <a:ln w="12700" cap="flat">
              <a:solidFill>
                <a:schemeClr val="accent4"/>
              </a:solidFill>
              <a:prstDash val="solid"/>
              <a:round/>
            </a:ln>
          </a:top>
          <a:bottom>
            <a:ln w="12700" cap="flat">
              <a:solidFill>
                <a:schemeClr val="accent4"/>
              </a:solidFill>
              <a:prstDash val="solid"/>
              <a:round/>
            </a:ln>
          </a:bottom>
          <a:insideH>
            <a:ln w="12700" cap="flat">
              <a:solidFill>
                <a:schemeClr val="accent4"/>
              </a:solidFill>
              <a:prstDash val="solid"/>
              <a:round/>
            </a:ln>
          </a:insideH>
          <a:insideV>
            <a:ln w="12700" cap="flat">
              <a:solidFill>
                <a:schemeClr val="accent4"/>
              </a:solidFill>
              <a:prstDash val="solid"/>
              <a:round/>
            </a:ln>
          </a:insideV>
        </a:tcBdr>
        <a:fill>
          <a:solidFill>
            <a:schemeClr val="accent4">
              <a:alpha val="20000"/>
            </a:schemeClr>
          </a:solidFill>
        </a:fill>
      </a:tcStyle>
    </a:wholeTbl>
    <a:band2H>
      <a:tcTxStyle/>
      <a:tcStyle>
        <a:tcBdr/>
        <a:fill>
          <a:solidFill>
            <a:schemeClr val="accent3">
              <a:lumOff val="44000"/>
            </a:schemeClr>
          </a:solidFill>
        </a:fill>
      </a:tcStyle>
    </a:band2H>
    <a:firstCol>
      <a:tcTxStyle b="on" i="on">
        <a:font>
          <a:latin typeface="Arial"/>
          <a:ea typeface="Arial"/>
          <a:cs typeface="Arial"/>
        </a:font>
        <a:schemeClr val="accent4"/>
      </a:tcTxStyle>
      <a:tcStyle>
        <a:tcBdr>
          <a:left>
            <a:ln w="12700" cap="flat">
              <a:solidFill>
                <a:schemeClr val="accent4"/>
              </a:solidFill>
              <a:prstDash val="solid"/>
              <a:round/>
            </a:ln>
          </a:left>
          <a:right>
            <a:ln w="12700" cap="flat">
              <a:solidFill>
                <a:schemeClr val="accent4"/>
              </a:solidFill>
              <a:prstDash val="solid"/>
              <a:round/>
            </a:ln>
          </a:right>
          <a:top>
            <a:ln w="12700" cap="flat">
              <a:solidFill>
                <a:schemeClr val="accent4"/>
              </a:solidFill>
              <a:prstDash val="solid"/>
              <a:round/>
            </a:ln>
          </a:top>
          <a:bottom>
            <a:ln w="12700" cap="flat">
              <a:solidFill>
                <a:schemeClr val="accent4"/>
              </a:solidFill>
              <a:prstDash val="solid"/>
              <a:round/>
            </a:ln>
          </a:bottom>
          <a:insideH>
            <a:ln w="12700" cap="flat">
              <a:solidFill>
                <a:schemeClr val="accent4"/>
              </a:solidFill>
              <a:prstDash val="solid"/>
              <a:round/>
            </a:ln>
          </a:insideH>
          <a:insideV>
            <a:ln w="12700" cap="flat">
              <a:solidFill>
                <a:schemeClr val="accent4"/>
              </a:solidFill>
              <a:prstDash val="solid"/>
              <a:round/>
            </a:ln>
          </a:insideV>
        </a:tcBdr>
        <a:fill>
          <a:solidFill>
            <a:schemeClr val="accent4">
              <a:alpha val="20000"/>
            </a:schemeClr>
          </a:solidFill>
        </a:fill>
      </a:tcStyle>
    </a:firstCol>
    <a:lastRow>
      <a:tcTxStyle b="on" i="on">
        <a:font>
          <a:latin typeface="Arial"/>
          <a:ea typeface="Arial"/>
          <a:cs typeface="Arial"/>
        </a:font>
        <a:schemeClr val="accent4"/>
      </a:tcTxStyle>
      <a:tcStyle>
        <a:tcBdr>
          <a:left>
            <a:ln w="12700" cap="flat">
              <a:solidFill>
                <a:schemeClr val="accent4"/>
              </a:solidFill>
              <a:prstDash val="solid"/>
              <a:round/>
            </a:ln>
          </a:left>
          <a:right>
            <a:ln w="12700" cap="flat">
              <a:solidFill>
                <a:schemeClr val="accent4"/>
              </a:solidFill>
              <a:prstDash val="solid"/>
              <a:round/>
            </a:ln>
          </a:right>
          <a:top>
            <a:ln w="50800" cap="flat">
              <a:solidFill>
                <a:schemeClr val="accent4"/>
              </a:solidFill>
              <a:prstDash val="solid"/>
              <a:round/>
            </a:ln>
          </a:top>
          <a:bottom>
            <a:ln w="12700" cap="flat">
              <a:solidFill>
                <a:schemeClr val="accent4"/>
              </a:solidFill>
              <a:prstDash val="solid"/>
              <a:round/>
            </a:ln>
          </a:bottom>
          <a:insideH>
            <a:ln w="12700" cap="flat">
              <a:solidFill>
                <a:schemeClr val="accent4"/>
              </a:solidFill>
              <a:prstDash val="solid"/>
              <a:round/>
            </a:ln>
          </a:insideH>
          <a:insideV>
            <a:ln w="12700" cap="flat">
              <a:solidFill>
                <a:schemeClr val="accent4"/>
              </a:solidFill>
              <a:prstDash val="solid"/>
              <a:round/>
            </a:ln>
          </a:insideV>
        </a:tcBdr>
        <a:fill>
          <a:noFill/>
        </a:fill>
      </a:tcStyle>
    </a:lastRow>
    <a:firstRow>
      <a:tcTxStyle b="on" i="on">
        <a:font>
          <a:latin typeface="Arial"/>
          <a:ea typeface="Arial"/>
          <a:cs typeface="Arial"/>
        </a:font>
        <a:schemeClr val="accent4"/>
      </a:tcTxStyle>
      <a:tcStyle>
        <a:tcBdr>
          <a:left>
            <a:ln w="12700" cap="flat">
              <a:solidFill>
                <a:schemeClr val="accent4"/>
              </a:solidFill>
              <a:prstDash val="solid"/>
              <a:round/>
            </a:ln>
          </a:left>
          <a:right>
            <a:ln w="12700" cap="flat">
              <a:solidFill>
                <a:schemeClr val="accent4"/>
              </a:solidFill>
              <a:prstDash val="solid"/>
              <a:round/>
            </a:ln>
          </a:right>
          <a:top>
            <a:ln w="12700" cap="flat">
              <a:solidFill>
                <a:schemeClr val="accent4"/>
              </a:solidFill>
              <a:prstDash val="solid"/>
              <a:round/>
            </a:ln>
          </a:top>
          <a:bottom>
            <a:ln w="25400" cap="flat">
              <a:solidFill>
                <a:schemeClr val="accent4"/>
              </a:solidFill>
              <a:prstDash val="solid"/>
              <a:round/>
            </a:ln>
          </a:bottom>
          <a:insideH>
            <a:ln w="12700" cap="flat">
              <a:solidFill>
                <a:schemeClr val="accent4"/>
              </a:solidFill>
              <a:prstDash val="solid"/>
              <a:round/>
            </a:ln>
          </a:insideH>
          <a:insideV>
            <a:ln w="12700" cap="flat">
              <a:solidFill>
                <a:schemeClr val="accent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60"/>
    <p:restoredTop sz="94674"/>
  </p:normalViewPr>
  <p:slideViewPr>
    <p:cSldViewPr snapToGrid="0" snapToObjects="1">
      <p:cViewPr varScale="1">
        <p:scale>
          <a:sx n="85" d="100"/>
          <a:sy n="85" d="100"/>
        </p:scale>
        <p:origin x="-1096" y="-112"/>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xfrm>
            <a:off x="1143000" y="685800"/>
            <a:ext cx="4572000" cy="3429000"/>
          </a:xfrm>
          <a:prstGeom prst="rect">
            <a:avLst/>
          </a:prstGeom>
        </p:spPr>
        <p:txBody>
          <a:bodyPr/>
          <a:lstStyle/>
          <a:p>
            <a:endParaRPr/>
          </a:p>
        </p:txBody>
      </p:sp>
      <p:sp>
        <p:nvSpPr>
          <p:cNvPr id="143" name="Shape 143"/>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4261960484"/>
      </p:ext>
    </p:extLst>
  </p:cSld>
  <p:clrMap bg1="lt1" tx1="dk1" bg2="lt2" tx2="dk2" accent1="accent1" accent2="accent2" accent3="accent3" accent4="accent4" accent5="accent5" accent6="accent6" hlink="hlink" folHlink="folHlink"/>
  <p:notesStyle>
    <a:lvl1pPr defTabSz="457200" latinLnBrk="0">
      <a:lnSpc>
        <a:spcPct val="125000"/>
      </a:lnSpc>
      <a:defRPr sz="2400">
        <a:solidFill>
          <a:schemeClr val="accent4"/>
        </a:solidFill>
        <a:latin typeface="+mj-lt"/>
        <a:ea typeface="+mj-ea"/>
        <a:cs typeface="+mj-cs"/>
        <a:sym typeface="Avenir Roman"/>
      </a:defRPr>
    </a:lvl1pPr>
    <a:lvl2pPr indent="228600" defTabSz="457200" latinLnBrk="0">
      <a:lnSpc>
        <a:spcPct val="125000"/>
      </a:lnSpc>
      <a:defRPr sz="2400">
        <a:solidFill>
          <a:schemeClr val="accent4"/>
        </a:solidFill>
        <a:latin typeface="+mj-lt"/>
        <a:ea typeface="+mj-ea"/>
        <a:cs typeface="+mj-cs"/>
        <a:sym typeface="Avenir Roman"/>
      </a:defRPr>
    </a:lvl2pPr>
    <a:lvl3pPr indent="457200" defTabSz="457200" latinLnBrk="0">
      <a:lnSpc>
        <a:spcPct val="125000"/>
      </a:lnSpc>
      <a:defRPr sz="2400">
        <a:solidFill>
          <a:schemeClr val="accent4"/>
        </a:solidFill>
        <a:latin typeface="+mj-lt"/>
        <a:ea typeface="+mj-ea"/>
        <a:cs typeface="+mj-cs"/>
        <a:sym typeface="Avenir Roman"/>
      </a:defRPr>
    </a:lvl3pPr>
    <a:lvl4pPr indent="685800" defTabSz="457200" latinLnBrk="0">
      <a:lnSpc>
        <a:spcPct val="125000"/>
      </a:lnSpc>
      <a:defRPr sz="2400">
        <a:solidFill>
          <a:schemeClr val="accent4"/>
        </a:solidFill>
        <a:latin typeface="+mj-lt"/>
        <a:ea typeface="+mj-ea"/>
        <a:cs typeface="+mj-cs"/>
        <a:sym typeface="Avenir Roman"/>
      </a:defRPr>
    </a:lvl4pPr>
    <a:lvl5pPr indent="914400" defTabSz="457200" latinLnBrk="0">
      <a:lnSpc>
        <a:spcPct val="125000"/>
      </a:lnSpc>
      <a:defRPr sz="2400">
        <a:solidFill>
          <a:schemeClr val="accent4"/>
        </a:solidFill>
        <a:latin typeface="+mj-lt"/>
        <a:ea typeface="+mj-ea"/>
        <a:cs typeface="+mj-cs"/>
        <a:sym typeface="Avenir Roman"/>
      </a:defRPr>
    </a:lvl5pPr>
    <a:lvl6pPr indent="1143000" defTabSz="457200" latinLnBrk="0">
      <a:lnSpc>
        <a:spcPct val="125000"/>
      </a:lnSpc>
      <a:defRPr sz="2400">
        <a:solidFill>
          <a:schemeClr val="accent4"/>
        </a:solidFill>
        <a:latin typeface="+mj-lt"/>
        <a:ea typeface="+mj-ea"/>
        <a:cs typeface="+mj-cs"/>
        <a:sym typeface="Avenir Roman"/>
      </a:defRPr>
    </a:lvl6pPr>
    <a:lvl7pPr indent="1371600" defTabSz="457200" latinLnBrk="0">
      <a:lnSpc>
        <a:spcPct val="125000"/>
      </a:lnSpc>
      <a:defRPr sz="2400">
        <a:solidFill>
          <a:schemeClr val="accent4"/>
        </a:solidFill>
        <a:latin typeface="+mj-lt"/>
        <a:ea typeface="+mj-ea"/>
        <a:cs typeface="+mj-cs"/>
        <a:sym typeface="Avenir Roman"/>
      </a:defRPr>
    </a:lvl7pPr>
    <a:lvl8pPr indent="1600200" defTabSz="457200" latinLnBrk="0">
      <a:lnSpc>
        <a:spcPct val="125000"/>
      </a:lnSpc>
      <a:defRPr sz="2400">
        <a:solidFill>
          <a:schemeClr val="accent4"/>
        </a:solidFill>
        <a:latin typeface="+mj-lt"/>
        <a:ea typeface="+mj-ea"/>
        <a:cs typeface="+mj-cs"/>
        <a:sym typeface="Avenir Roman"/>
      </a:defRPr>
    </a:lvl8pPr>
    <a:lvl9pPr indent="1828800" defTabSz="457200" latinLnBrk="0">
      <a:lnSpc>
        <a:spcPct val="125000"/>
      </a:lnSpc>
      <a:defRPr sz="2400">
        <a:solidFill>
          <a:schemeClr val="accent4"/>
        </a:solidFill>
        <a:latin typeface="+mj-lt"/>
        <a:ea typeface="+mj-ea"/>
        <a:cs typeface="+mj-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8501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 name="Shape 1259"/>
          <p:cNvSpPr>
            <a:spLocks noGrp="1" noRot="1" noChangeAspect="1"/>
          </p:cNvSpPr>
          <p:nvPr>
            <p:ph type="sldImg"/>
          </p:nvPr>
        </p:nvSpPr>
        <p:spPr>
          <a:prstGeom prst="rect">
            <a:avLst/>
          </a:prstGeom>
        </p:spPr>
        <p:txBody>
          <a:bodyPr/>
          <a:lstStyle/>
          <a:p>
            <a:endParaRPr/>
          </a:p>
        </p:txBody>
      </p:sp>
      <p:sp>
        <p:nvSpPr>
          <p:cNvPr id="1260" name="Shape 1260"/>
          <p:cNvSpPr>
            <a:spLocks noGrp="1"/>
          </p:cNvSpPr>
          <p:nvPr>
            <p:ph type="body" sz="quarter" idx="1"/>
          </p:nvPr>
        </p:nvSpPr>
        <p:spPr>
          <a:prstGeom prst="rect">
            <a:avLst/>
          </a:prstGeom>
        </p:spPr>
        <p:txBody>
          <a:bodyPr/>
          <a:lstStyle>
            <a:lvl1pPr defTabSz="914400">
              <a:lnSpc>
                <a:spcPct val="90000"/>
              </a:lnSpc>
              <a:spcBef>
                <a:spcPts val="500"/>
              </a:spcBef>
              <a:defRPr sz="1200">
                <a:solidFill>
                  <a:srgbClr val="3333CC"/>
                </a:solidFill>
                <a:uFill>
                  <a:solidFill>
                    <a:srgbClr val="3333CC"/>
                  </a:solidFill>
                </a:uFill>
                <a:latin typeface="Times New Roman"/>
                <a:ea typeface="Times New Roman"/>
                <a:cs typeface="Times New Roman"/>
                <a:sym typeface="Times New Roman"/>
              </a:defRPr>
            </a:lvl1pPr>
          </a:lstStyle>
          <a:p>
            <a:pPr>
              <a:defRPr>
                <a:solidFill>
                  <a:schemeClr val="accent4"/>
                </a:solidFill>
                <a:uFill>
                  <a:solidFill>
                    <a:schemeClr val="accent4"/>
                  </a:solidFill>
                </a:uFill>
                <a:latin typeface="Arial"/>
                <a:ea typeface="Arial"/>
                <a:cs typeface="Arial"/>
                <a:sym typeface="Arial"/>
              </a:defRPr>
            </a:pPr>
            <a:r>
              <a:rPr>
                <a:solidFill>
                  <a:srgbClr val="3333CC"/>
                </a:solidFill>
                <a:uFill>
                  <a:solidFill>
                    <a:srgbClr val="3333CC"/>
                  </a:solidFill>
                </a:uFill>
                <a:latin typeface="Times New Roman"/>
                <a:ea typeface="Times New Roman"/>
                <a:cs typeface="Times New Roman"/>
                <a:sym typeface="Times New Roman"/>
              </a:rPr>
              <a:t>Bryce – can we re-title as “Pitfalls in Risk Assessment – Risk Perception” and start with an introductory comment indicating that risk perception is a major pitfall since many risk assessments are based on subjective analysis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2" name="Body Level One…"/>
          <p:cNvSpPr txBox="1">
            <a:spLocks noGrp="1"/>
          </p:cNvSpPr>
          <p:nvPr>
            <p:ph type="body" idx="1"/>
          </p:nvPr>
        </p:nvSpPr>
        <p:spPr>
          <a:xfrm>
            <a:off x="228600" y="990600"/>
            <a:ext cx="8686800" cy="5867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Title Text"/>
          <p:cNvSpPr txBox="1">
            <a:spLocks noGrp="1"/>
          </p:cNvSpPr>
          <p:nvPr>
            <p:ph type="title"/>
          </p:nvPr>
        </p:nvSpPr>
        <p:spPr>
          <a:xfrm>
            <a:off x="228600" y="0"/>
            <a:ext cx="8686800" cy="990600"/>
          </a:xfrm>
          <a:prstGeom prst="rect">
            <a:avLst/>
          </a:prstGeom>
        </p:spPr>
        <p:txBody>
          <a:bodyPr/>
          <a:lstStyle/>
          <a:p>
            <a:r>
              <a:t>Title Text</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49" name="Body Level One…"/>
          <p:cNvSpPr txBox="1">
            <a:spLocks noGrp="1"/>
          </p:cNvSpPr>
          <p:nvPr>
            <p:ph type="body" idx="1"/>
          </p:nvPr>
        </p:nvSpPr>
        <p:spPr>
          <a:xfrm>
            <a:off x="228600" y="990600"/>
            <a:ext cx="8686800" cy="5867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 name="Title Text"/>
          <p:cNvSpPr txBox="1">
            <a:spLocks noGrp="1"/>
          </p:cNvSpPr>
          <p:nvPr>
            <p:ph type="title"/>
          </p:nvPr>
        </p:nvSpPr>
        <p:spPr>
          <a:xfrm>
            <a:off x="228600" y="0"/>
            <a:ext cx="8686800" cy="990600"/>
          </a:xfrm>
          <a:prstGeom prst="rect">
            <a:avLst/>
          </a:prstGeom>
        </p:spPr>
        <p:txBody>
          <a:bodyPr/>
          <a:lstStyle/>
          <a:p>
            <a:r>
              <a:t>Title Text</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72" name="Body Level One…"/>
          <p:cNvSpPr txBox="1">
            <a:spLocks noGrp="1"/>
          </p:cNvSpPr>
          <p:nvPr>
            <p:ph type="body" idx="1"/>
          </p:nvPr>
        </p:nvSpPr>
        <p:spPr>
          <a:xfrm>
            <a:off x="228600" y="990600"/>
            <a:ext cx="8686800" cy="5867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 name="Title Text"/>
          <p:cNvSpPr txBox="1">
            <a:spLocks noGrp="1"/>
          </p:cNvSpPr>
          <p:nvPr>
            <p:ph type="title"/>
          </p:nvPr>
        </p:nvSpPr>
        <p:spPr>
          <a:xfrm>
            <a:off x="228600" y="0"/>
            <a:ext cx="8686800" cy="990600"/>
          </a:xfrm>
          <a:prstGeom prst="rect">
            <a:avLst/>
          </a:prstGeom>
        </p:spPr>
        <p:txBody>
          <a:bodyPr/>
          <a:lstStyle/>
          <a:p>
            <a:r>
              <a:t>Title Text</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81" name="Body Level One…"/>
          <p:cNvSpPr txBox="1">
            <a:spLocks noGrp="1"/>
          </p:cNvSpPr>
          <p:nvPr>
            <p:ph type="body" idx="1"/>
          </p:nvPr>
        </p:nvSpPr>
        <p:spPr>
          <a:xfrm>
            <a:off x="228600" y="990600"/>
            <a:ext cx="8686800" cy="5867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 name="Title Text"/>
          <p:cNvSpPr txBox="1">
            <a:spLocks noGrp="1"/>
          </p:cNvSpPr>
          <p:nvPr>
            <p:ph type="title"/>
          </p:nvPr>
        </p:nvSpPr>
        <p:spPr>
          <a:xfrm>
            <a:off x="228600" y="0"/>
            <a:ext cx="8686800" cy="990600"/>
          </a:xfrm>
          <a:prstGeom prst="rect">
            <a:avLst/>
          </a:prstGeom>
        </p:spPr>
        <p:txBody>
          <a:bodyPr/>
          <a:lstStyle/>
          <a:p>
            <a:r>
              <a:t>Title Text</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90" name="Body Level One…"/>
          <p:cNvSpPr txBox="1">
            <a:spLocks noGrp="1"/>
          </p:cNvSpPr>
          <p:nvPr>
            <p:ph type="body" idx="1"/>
          </p:nvPr>
        </p:nvSpPr>
        <p:spPr>
          <a:xfrm>
            <a:off x="228600" y="990600"/>
            <a:ext cx="8686800" cy="5867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1" name="Title Text"/>
          <p:cNvSpPr txBox="1">
            <a:spLocks noGrp="1"/>
          </p:cNvSpPr>
          <p:nvPr>
            <p:ph type="title"/>
          </p:nvPr>
        </p:nvSpPr>
        <p:spPr>
          <a:xfrm>
            <a:off x="228600" y="0"/>
            <a:ext cx="8686800" cy="990600"/>
          </a:xfrm>
          <a:prstGeom prst="rect">
            <a:avLst/>
          </a:prstGeom>
        </p:spPr>
        <p:txBody>
          <a:bodyPr/>
          <a:lstStyle/>
          <a:p>
            <a:r>
              <a:t>Title Text</a:t>
            </a:r>
          </a:p>
        </p:txBody>
      </p:sp>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99" name="Body Level One…"/>
          <p:cNvSpPr txBox="1">
            <a:spLocks noGrp="1"/>
          </p:cNvSpPr>
          <p:nvPr>
            <p:ph type="body" idx="1"/>
          </p:nvPr>
        </p:nvSpPr>
        <p:spPr>
          <a:xfrm>
            <a:off x="228600" y="990600"/>
            <a:ext cx="8686800" cy="58674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 name="Title Text"/>
          <p:cNvSpPr txBox="1">
            <a:spLocks noGrp="1"/>
          </p:cNvSpPr>
          <p:nvPr>
            <p:ph type="title"/>
          </p:nvPr>
        </p:nvSpPr>
        <p:spPr>
          <a:xfrm>
            <a:off x="228600" y="0"/>
            <a:ext cx="8686800" cy="990600"/>
          </a:xfrm>
          <a:prstGeom prst="rect">
            <a:avLst/>
          </a:prstGeom>
        </p:spPr>
        <p:txBody>
          <a:bodyPr/>
          <a:lstStyle/>
          <a:p>
            <a:r>
              <a:t>Title Text</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1.png"/><Relationship Id="rId12"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a:srcRect/>
          <a:stretch>
            <a:fillRect/>
          </a:stretch>
        </a:blipFill>
        <a:effectLst/>
      </p:bgPr>
    </p:bg>
    <p:spTree>
      <p:nvGrpSpPr>
        <p:cNvPr id="1" name=""/>
        <p:cNvGrpSpPr/>
        <p:nvPr/>
      </p:nvGrpSpPr>
      <p:grpSpPr>
        <a:xfrm>
          <a:off x="0" y="0"/>
          <a:ext cx="0" cy="0"/>
          <a:chOff x="0" y="0"/>
          <a:chExt cx="0" cy="0"/>
        </a:xfrm>
      </p:grpSpPr>
      <p:pic>
        <p:nvPicPr>
          <p:cNvPr id="2" name="image.jpg" descr="image.jpg"/>
          <p:cNvPicPr>
            <a:picLocks noChangeAspect="1"/>
          </p:cNvPicPr>
          <p:nvPr/>
        </p:nvPicPr>
        <p:blipFill>
          <a:blip r:embed="rId12">
            <a:extLst/>
          </a:blip>
          <a:stretch>
            <a:fillRect/>
          </a:stretch>
        </p:blipFill>
        <p:spPr>
          <a:xfrm>
            <a:off x="0" y="5970587"/>
            <a:ext cx="5076825" cy="866776"/>
          </a:xfrm>
          <a:prstGeom prst="rect">
            <a:avLst/>
          </a:prstGeom>
          <a:ln w="12700">
            <a:miter lim="400000"/>
          </a:ln>
        </p:spPr>
      </p:pic>
      <p:sp>
        <p:nvSpPr>
          <p:cNvPr id="3" name="Title Text"/>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46037" tIns="46037" rIns="46037" bIns="46037" anchor="ctr"/>
          <a:lstStyle/>
          <a:p>
            <a:r>
              <a:t>Title Text</a:t>
            </a:r>
          </a:p>
        </p:txBody>
      </p:sp>
      <p:sp>
        <p:nvSpPr>
          <p:cNvPr id="4" name="Body Level One…"/>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6553200" y="6172200"/>
            <a:ext cx="2133600" cy="368301"/>
          </a:xfrm>
          <a:prstGeom prst="rect">
            <a:avLst/>
          </a:prstGeom>
          <a:ln w="12700">
            <a:miter lim="400000"/>
          </a:ln>
        </p:spPr>
        <p:txBody>
          <a:bodyPr lIns="45719" rIns="45719" anchor="ctr">
            <a:spAutoFit/>
          </a:bodyPr>
          <a:lstStyle>
            <a:lvl1pPr>
              <a:defRPr sz="1200">
                <a:solidFill>
                  <a:schemeClr val="accent3">
                    <a:lumOff val="44000"/>
                  </a:schemeClr>
                </a:solidFill>
                <a:uFill>
                  <a:solidFill>
                    <a:schemeClr val="accent3">
                      <a:lumOff val="44000"/>
                    </a:schemeClr>
                  </a:solidFill>
                </a:u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6" r:id="rId5"/>
    <p:sldLayoutId id="2147483657" r:id="rId6"/>
    <p:sldLayoutId id="2147483658" r:id="rId7"/>
    <p:sldLayoutId id="2147483659" r:id="rId8"/>
    <p:sldLayoutId id="2147483660" r:id="rId9"/>
  </p:sldLayoutIdLst>
  <p:transition xmlns:p14="http://schemas.microsoft.com/office/powerpoint/2010/main" spd="med"/>
  <p:txStyles>
    <p:titleStyle>
      <a:lvl1pPr marL="0" marR="0" indent="0" algn="r" defTabSz="914400" rtl="0" latinLnBrk="0">
        <a:lnSpc>
          <a:spcPct val="90000"/>
        </a:lnSpc>
        <a:spcBef>
          <a:spcPts val="0"/>
        </a:spcBef>
        <a:spcAft>
          <a:spcPts val="0"/>
        </a:spcAft>
        <a:buClrTx/>
        <a:buSzTx/>
        <a:buFontTx/>
        <a:buNone/>
        <a:tabLst/>
        <a:defRPr sz="4000" b="1" i="1" u="none" strike="noStrike" cap="none" spc="0" baseline="0">
          <a:ln>
            <a:noFill/>
          </a:ln>
          <a:solidFill>
            <a:schemeClr val="accent4"/>
          </a:solidFill>
          <a:uFill>
            <a:solidFill>
              <a:schemeClr val="accent4"/>
            </a:solidFill>
          </a:uFill>
          <a:latin typeface="Arial Narrow"/>
          <a:ea typeface="Arial Narrow"/>
          <a:cs typeface="Arial Narrow"/>
          <a:sym typeface="Arial Narrow"/>
        </a:defRPr>
      </a:lvl1pPr>
      <a:lvl2pPr marL="0" marR="0" indent="0" algn="r" defTabSz="914400" rtl="0" latinLnBrk="0">
        <a:lnSpc>
          <a:spcPct val="90000"/>
        </a:lnSpc>
        <a:spcBef>
          <a:spcPts val="0"/>
        </a:spcBef>
        <a:spcAft>
          <a:spcPts val="0"/>
        </a:spcAft>
        <a:buClrTx/>
        <a:buSzTx/>
        <a:buFontTx/>
        <a:buNone/>
        <a:tabLst/>
        <a:defRPr sz="4000" b="1" i="1" u="none" strike="noStrike" cap="none" spc="0" baseline="0">
          <a:ln>
            <a:noFill/>
          </a:ln>
          <a:solidFill>
            <a:schemeClr val="accent4"/>
          </a:solidFill>
          <a:uFill>
            <a:solidFill>
              <a:schemeClr val="accent4"/>
            </a:solidFill>
          </a:uFill>
          <a:latin typeface="Arial Narrow"/>
          <a:ea typeface="Arial Narrow"/>
          <a:cs typeface="Arial Narrow"/>
          <a:sym typeface="Arial Narrow"/>
        </a:defRPr>
      </a:lvl2pPr>
      <a:lvl3pPr marL="0" marR="0" indent="0" algn="r" defTabSz="914400" rtl="0" latinLnBrk="0">
        <a:lnSpc>
          <a:spcPct val="90000"/>
        </a:lnSpc>
        <a:spcBef>
          <a:spcPts val="0"/>
        </a:spcBef>
        <a:spcAft>
          <a:spcPts val="0"/>
        </a:spcAft>
        <a:buClrTx/>
        <a:buSzTx/>
        <a:buFontTx/>
        <a:buNone/>
        <a:tabLst/>
        <a:defRPr sz="4000" b="1" i="1" u="none" strike="noStrike" cap="none" spc="0" baseline="0">
          <a:ln>
            <a:noFill/>
          </a:ln>
          <a:solidFill>
            <a:schemeClr val="accent4"/>
          </a:solidFill>
          <a:uFill>
            <a:solidFill>
              <a:schemeClr val="accent4"/>
            </a:solidFill>
          </a:uFill>
          <a:latin typeface="Arial Narrow"/>
          <a:ea typeface="Arial Narrow"/>
          <a:cs typeface="Arial Narrow"/>
          <a:sym typeface="Arial Narrow"/>
        </a:defRPr>
      </a:lvl3pPr>
      <a:lvl4pPr marL="0" marR="0" indent="0" algn="r" defTabSz="914400" rtl="0" latinLnBrk="0">
        <a:lnSpc>
          <a:spcPct val="90000"/>
        </a:lnSpc>
        <a:spcBef>
          <a:spcPts val="0"/>
        </a:spcBef>
        <a:spcAft>
          <a:spcPts val="0"/>
        </a:spcAft>
        <a:buClrTx/>
        <a:buSzTx/>
        <a:buFontTx/>
        <a:buNone/>
        <a:tabLst/>
        <a:defRPr sz="4000" b="1" i="1" u="none" strike="noStrike" cap="none" spc="0" baseline="0">
          <a:ln>
            <a:noFill/>
          </a:ln>
          <a:solidFill>
            <a:schemeClr val="accent4"/>
          </a:solidFill>
          <a:uFill>
            <a:solidFill>
              <a:schemeClr val="accent4"/>
            </a:solidFill>
          </a:uFill>
          <a:latin typeface="Arial Narrow"/>
          <a:ea typeface="Arial Narrow"/>
          <a:cs typeface="Arial Narrow"/>
          <a:sym typeface="Arial Narrow"/>
        </a:defRPr>
      </a:lvl4pPr>
      <a:lvl5pPr marL="0" marR="0" indent="0" algn="r" defTabSz="914400" rtl="0" latinLnBrk="0">
        <a:lnSpc>
          <a:spcPct val="90000"/>
        </a:lnSpc>
        <a:spcBef>
          <a:spcPts val="0"/>
        </a:spcBef>
        <a:spcAft>
          <a:spcPts val="0"/>
        </a:spcAft>
        <a:buClrTx/>
        <a:buSzTx/>
        <a:buFontTx/>
        <a:buNone/>
        <a:tabLst/>
        <a:defRPr sz="4000" b="1" i="1" u="none" strike="noStrike" cap="none" spc="0" baseline="0">
          <a:ln>
            <a:noFill/>
          </a:ln>
          <a:solidFill>
            <a:schemeClr val="accent4"/>
          </a:solidFill>
          <a:uFill>
            <a:solidFill>
              <a:schemeClr val="accent4"/>
            </a:solidFill>
          </a:uFill>
          <a:latin typeface="Arial Narrow"/>
          <a:ea typeface="Arial Narrow"/>
          <a:cs typeface="Arial Narrow"/>
          <a:sym typeface="Arial Narrow"/>
        </a:defRPr>
      </a:lvl5pPr>
      <a:lvl6pPr marL="0" marR="0" indent="457200" algn="r" defTabSz="914400" rtl="0" latinLnBrk="0">
        <a:lnSpc>
          <a:spcPct val="90000"/>
        </a:lnSpc>
        <a:spcBef>
          <a:spcPts val="0"/>
        </a:spcBef>
        <a:spcAft>
          <a:spcPts val="0"/>
        </a:spcAft>
        <a:buClrTx/>
        <a:buSzTx/>
        <a:buFontTx/>
        <a:buNone/>
        <a:tabLst/>
        <a:defRPr sz="4000" b="1" i="1" u="none" strike="noStrike" cap="none" spc="0" baseline="0">
          <a:ln>
            <a:noFill/>
          </a:ln>
          <a:solidFill>
            <a:schemeClr val="accent4"/>
          </a:solidFill>
          <a:uFill>
            <a:solidFill>
              <a:schemeClr val="accent4"/>
            </a:solidFill>
          </a:uFill>
          <a:latin typeface="Arial Narrow"/>
          <a:ea typeface="Arial Narrow"/>
          <a:cs typeface="Arial Narrow"/>
          <a:sym typeface="Arial Narrow"/>
        </a:defRPr>
      </a:lvl6pPr>
      <a:lvl7pPr marL="0" marR="0" indent="914400" algn="r" defTabSz="914400" rtl="0" latinLnBrk="0">
        <a:lnSpc>
          <a:spcPct val="90000"/>
        </a:lnSpc>
        <a:spcBef>
          <a:spcPts val="0"/>
        </a:spcBef>
        <a:spcAft>
          <a:spcPts val="0"/>
        </a:spcAft>
        <a:buClrTx/>
        <a:buSzTx/>
        <a:buFontTx/>
        <a:buNone/>
        <a:tabLst/>
        <a:defRPr sz="4000" b="1" i="1" u="none" strike="noStrike" cap="none" spc="0" baseline="0">
          <a:ln>
            <a:noFill/>
          </a:ln>
          <a:solidFill>
            <a:schemeClr val="accent4"/>
          </a:solidFill>
          <a:uFill>
            <a:solidFill>
              <a:schemeClr val="accent4"/>
            </a:solidFill>
          </a:uFill>
          <a:latin typeface="Arial Narrow"/>
          <a:ea typeface="Arial Narrow"/>
          <a:cs typeface="Arial Narrow"/>
          <a:sym typeface="Arial Narrow"/>
        </a:defRPr>
      </a:lvl7pPr>
      <a:lvl8pPr marL="0" marR="0" indent="1371600" algn="r" defTabSz="914400" rtl="0" latinLnBrk="0">
        <a:lnSpc>
          <a:spcPct val="90000"/>
        </a:lnSpc>
        <a:spcBef>
          <a:spcPts val="0"/>
        </a:spcBef>
        <a:spcAft>
          <a:spcPts val="0"/>
        </a:spcAft>
        <a:buClrTx/>
        <a:buSzTx/>
        <a:buFontTx/>
        <a:buNone/>
        <a:tabLst/>
        <a:defRPr sz="4000" b="1" i="1" u="none" strike="noStrike" cap="none" spc="0" baseline="0">
          <a:ln>
            <a:noFill/>
          </a:ln>
          <a:solidFill>
            <a:schemeClr val="accent4"/>
          </a:solidFill>
          <a:uFill>
            <a:solidFill>
              <a:schemeClr val="accent4"/>
            </a:solidFill>
          </a:uFill>
          <a:latin typeface="Arial Narrow"/>
          <a:ea typeface="Arial Narrow"/>
          <a:cs typeface="Arial Narrow"/>
          <a:sym typeface="Arial Narrow"/>
        </a:defRPr>
      </a:lvl8pPr>
      <a:lvl9pPr marL="0" marR="0" indent="1828800" algn="r" defTabSz="914400" rtl="0" latinLnBrk="0">
        <a:lnSpc>
          <a:spcPct val="90000"/>
        </a:lnSpc>
        <a:spcBef>
          <a:spcPts val="0"/>
        </a:spcBef>
        <a:spcAft>
          <a:spcPts val="0"/>
        </a:spcAft>
        <a:buClrTx/>
        <a:buSzTx/>
        <a:buFontTx/>
        <a:buNone/>
        <a:tabLst/>
        <a:defRPr sz="4000" b="1" i="1" u="none" strike="noStrike" cap="none" spc="0" baseline="0">
          <a:ln>
            <a:noFill/>
          </a:ln>
          <a:solidFill>
            <a:schemeClr val="accent4"/>
          </a:solidFill>
          <a:uFill>
            <a:solidFill>
              <a:schemeClr val="accent4"/>
            </a:solidFill>
          </a:uFill>
          <a:latin typeface="Arial Narrow"/>
          <a:ea typeface="Arial Narrow"/>
          <a:cs typeface="Arial Narrow"/>
          <a:sym typeface="Arial Narrow"/>
        </a:defRPr>
      </a:lvl9pPr>
    </p:titleStyle>
    <p:bodyStyle>
      <a:lvl1pPr marL="285750" marR="0" indent="-285750" algn="l" defTabSz="914400" rtl="0" latinLnBrk="0">
        <a:lnSpc>
          <a:spcPct val="100000"/>
        </a:lnSpc>
        <a:spcBef>
          <a:spcPts val="500"/>
        </a:spcBef>
        <a:spcAft>
          <a:spcPts val="0"/>
        </a:spcAft>
        <a:buClr>
          <a:srgbClr val="DD4670"/>
        </a:buClr>
        <a:buSzPct val="100000"/>
        <a:buFont typeface="Wingdings-Regular"/>
        <a:buChar char="●"/>
        <a:tabLst/>
        <a:defRPr sz="2400" b="1" i="0" u="none" strike="noStrike" cap="none" spc="0" baseline="0">
          <a:ln>
            <a:noFill/>
          </a:ln>
          <a:solidFill>
            <a:schemeClr val="accent4"/>
          </a:solidFill>
          <a:uFill>
            <a:solidFill>
              <a:schemeClr val="accent4"/>
            </a:solidFill>
          </a:uFill>
          <a:latin typeface="Arial"/>
          <a:ea typeface="Arial"/>
          <a:cs typeface="Arial"/>
          <a:sym typeface="Arial"/>
        </a:defRPr>
      </a:lvl1pPr>
      <a:lvl2pPr marL="731519" marR="0" indent="-274319" algn="l" defTabSz="914400" rtl="0" latinLnBrk="0">
        <a:lnSpc>
          <a:spcPct val="100000"/>
        </a:lnSpc>
        <a:spcBef>
          <a:spcPts val="500"/>
        </a:spcBef>
        <a:spcAft>
          <a:spcPts val="0"/>
        </a:spcAft>
        <a:buClr>
          <a:srgbClr val="DD4670"/>
        </a:buClr>
        <a:buSzPct val="100000"/>
        <a:buFont typeface="Wingdings-Regular"/>
        <a:buChar char="■"/>
        <a:tabLst/>
        <a:defRPr sz="2400" b="1" i="0" u="none" strike="noStrike" cap="none" spc="0" baseline="0">
          <a:ln>
            <a:noFill/>
          </a:ln>
          <a:solidFill>
            <a:schemeClr val="accent4"/>
          </a:solidFill>
          <a:uFill>
            <a:solidFill>
              <a:schemeClr val="accent4"/>
            </a:solidFill>
          </a:uFill>
          <a:latin typeface="Arial"/>
          <a:ea typeface="Arial"/>
          <a:cs typeface="Arial"/>
          <a:sym typeface="Arial"/>
        </a:defRPr>
      </a:lvl2pPr>
      <a:lvl3pPr marL="1143000" marR="0" indent="-228600" algn="l" defTabSz="914400" rtl="0" latinLnBrk="0">
        <a:lnSpc>
          <a:spcPct val="100000"/>
        </a:lnSpc>
        <a:spcBef>
          <a:spcPts val="500"/>
        </a:spcBef>
        <a:spcAft>
          <a:spcPts val="0"/>
        </a:spcAft>
        <a:buClr>
          <a:srgbClr val="DD4670"/>
        </a:buClr>
        <a:buSzPct val="100000"/>
        <a:buFont typeface="Wingdings-Regular"/>
        <a:buChar char="◆"/>
        <a:tabLst/>
        <a:defRPr sz="2400" b="1" i="0" u="none" strike="noStrike" cap="none" spc="0" baseline="0">
          <a:ln>
            <a:noFill/>
          </a:ln>
          <a:solidFill>
            <a:schemeClr val="accent4"/>
          </a:solidFill>
          <a:uFill>
            <a:solidFill>
              <a:schemeClr val="accent4"/>
            </a:solidFill>
          </a:uFill>
          <a:latin typeface="Arial"/>
          <a:ea typeface="Arial"/>
          <a:cs typeface="Arial"/>
          <a:sym typeface="Arial"/>
        </a:defRPr>
      </a:lvl3pPr>
      <a:lvl4pPr marL="1577339" marR="0" indent="-205739" algn="l" defTabSz="914400" rtl="0" latinLnBrk="0">
        <a:lnSpc>
          <a:spcPct val="100000"/>
        </a:lnSpc>
        <a:spcBef>
          <a:spcPts val="500"/>
        </a:spcBef>
        <a:spcAft>
          <a:spcPts val="0"/>
        </a:spcAft>
        <a:buClr>
          <a:srgbClr val="DD4670"/>
        </a:buClr>
        <a:buSzPct val="100000"/>
        <a:buFont typeface="Wingdings-Regular"/>
        <a:buChar char="⇨"/>
        <a:tabLst/>
        <a:defRPr sz="2400" b="1" i="0" u="none" strike="noStrike" cap="none" spc="0" baseline="0">
          <a:ln>
            <a:noFill/>
          </a:ln>
          <a:solidFill>
            <a:schemeClr val="accent4"/>
          </a:solidFill>
          <a:uFill>
            <a:solidFill>
              <a:schemeClr val="accent4"/>
            </a:solidFill>
          </a:uFill>
          <a:latin typeface="Arial"/>
          <a:ea typeface="Arial"/>
          <a:cs typeface="Arial"/>
          <a:sym typeface="Arial"/>
        </a:defRPr>
      </a:lvl4pPr>
      <a:lvl5pPr marL="2057400" marR="0" indent="-228600" algn="l" defTabSz="914400" rtl="0" latinLnBrk="0">
        <a:lnSpc>
          <a:spcPct val="100000"/>
        </a:lnSpc>
        <a:spcBef>
          <a:spcPts val="500"/>
        </a:spcBef>
        <a:spcAft>
          <a:spcPts val="0"/>
        </a:spcAft>
        <a:buClr>
          <a:srgbClr val="DD4670"/>
        </a:buClr>
        <a:buSzPct val="100000"/>
        <a:buFont typeface="Wingdings-Regular"/>
        <a:buChar char="»"/>
        <a:tabLst/>
        <a:defRPr sz="2400" b="1" i="0" u="none" strike="noStrike" cap="none" spc="0" baseline="0">
          <a:ln>
            <a:noFill/>
          </a:ln>
          <a:solidFill>
            <a:schemeClr val="accent4"/>
          </a:solidFill>
          <a:uFill>
            <a:solidFill>
              <a:schemeClr val="accent4"/>
            </a:solidFill>
          </a:uFill>
          <a:latin typeface="Arial"/>
          <a:ea typeface="Arial"/>
          <a:cs typeface="Arial"/>
          <a:sym typeface="Arial"/>
        </a:defRPr>
      </a:lvl5pPr>
      <a:lvl6pPr marL="2514600" marR="0" indent="-228600" algn="l" defTabSz="914400" rtl="0" latinLnBrk="0">
        <a:lnSpc>
          <a:spcPct val="100000"/>
        </a:lnSpc>
        <a:spcBef>
          <a:spcPts val="500"/>
        </a:spcBef>
        <a:spcAft>
          <a:spcPts val="0"/>
        </a:spcAft>
        <a:buClr>
          <a:srgbClr val="DD4670"/>
        </a:buClr>
        <a:buSzPct val="100000"/>
        <a:buFont typeface="Wingdings-Regular"/>
        <a:buChar char="•"/>
        <a:tabLst/>
        <a:defRPr sz="2400" b="1" i="0" u="none" strike="noStrike" cap="none" spc="0" baseline="0">
          <a:ln>
            <a:noFill/>
          </a:ln>
          <a:solidFill>
            <a:schemeClr val="accent4"/>
          </a:solidFill>
          <a:uFill>
            <a:solidFill>
              <a:schemeClr val="accent4"/>
            </a:solidFill>
          </a:uFill>
          <a:latin typeface="Arial"/>
          <a:ea typeface="Arial"/>
          <a:cs typeface="Arial"/>
          <a:sym typeface="Arial"/>
        </a:defRPr>
      </a:lvl6pPr>
      <a:lvl7pPr marL="2971800" marR="0" indent="-228600" algn="l" defTabSz="914400" rtl="0" latinLnBrk="0">
        <a:lnSpc>
          <a:spcPct val="100000"/>
        </a:lnSpc>
        <a:spcBef>
          <a:spcPts val="500"/>
        </a:spcBef>
        <a:spcAft>
          <a:spcPts val="0"/>
        </a:spcAft>
        <a:buClr>
          <a:srgbClr val="DD4670"/>
        </a:buClr>
        <a:buSzPct val="100000"/>
        <a:buFont typeface="Wingdings-Regular"/>
        <a:buChar char="•"/>
        <a:tabLst/>
        <a:defRPr sz="2400" b="1" i="0" u="none" strike="noStrike" cap="none" spc="0" baseline="0">
          <a:ln>
            <a:noFill/>
          </a:ln>
          <a:solidFill>
            <a:schemeClr val="accent4"/>
          </a:solidFill>
          <a:uFill>
            <a:solidFill>
              <a:schemeClr val="accent4"/>
            </a:solidFill>
          </a:uFill>
          <a:latin typeface="Arial"/>
          <a:ea typeface="Arial"/>
          <a:cs typeface="Arial"/>
          <a:sym typeface="Arial"/>
        </a:defRPr>
      </a:lvl7pPr>
      <a:lvl8pPr marL="3429000" marR="0" indent="-228600" algn="l" defTabSz="914400" rtl="0" latinLnBrk="0">
        <a:lnSpc>
          <a:spcPct val="100000"/>
        </a:lnSpc>
        <a:spcBef>
          <a:spcPts val="500"/>
        </a:spcBef>
        <a:spcAft>
          <a:spcPts val="0"/>
        </a:spcAft>
        <a:buClr>
          <a:srgbClr val="DD4670"/>
        </a:buClr>
        <a:buSzPct val="100000"/>
        <a:buFont typeface="Wingdings-Regular"/>
        <a:buChar char="•"/>
        <a:tabLst/>
        <a:defRPr sz="2400" b="1" i="0" u="none" strike="noStrike" cap="none" spc="0" baseline="0">
          <a:ln>
            <a:noFill/>
          </a:ln>
          <a:solidFill>
            <a:schemeClr val="accent4"/>
          </a:solidFill>
          <a:uFill>
            <a:solidFill>
              <a:schemeClr val="accent4"/>
            </a:solidFill>
          </a:uFill>
          <a:latin typeface="Arial"/>
          <a:ea typeface="Arial"/>
          <a:cs typeface="Arial"/>
          <a:sym typeface="Arial"/>
        </a:defRPr>
      </a:lvl8pPr>
      <a:lvl9pPr marL="3886200" marR="0" indent="-228600" algn="l" defTabSz="914400" rtl="0" latinLnBrk="0">
        <a:lnSpc>
          <a:spcPct val="100000"/>
        </a:lnSpc>
        <a:spcBef>
          <a:spcPts val="500"/>
        </a:spcBef>
        <a:spcAft>
          <a:spcPts val="0"/>
        </a:spcAft>
        <a:buClr>
          <a:srgbClr val="DD4670"/>
        </a:buClr>
        <a:buSzPct val="100000"/>
        <a:buFont typeface="Wingdings-Regular"/>
        <a:buChar char="•"/>
        <a:tabLst/>
        <a:defRPr sz="2400" b="1" i="0" u="none" strike="noStrike" cap="none" spc="0" baseline="0">
          <a:ln>
            <a:noFill/>
          </a:ln>
          <a:solidFill>
            <a:schemeClr val="accent4"/>
          </a:solidFill>
          <a:uFill>
            <a:solidFill>
              <a:schemeClr val="accent4"/>
            </a:solidFill>
          </a:uFill>
          <a:latin typeface="Arial"/>
          <a:ea typeface="Arial"/>
          <a:cs typeface="Arial"/>
          <a:sym typeface="Arial"/>
        </a:defRPr>
      </a:lvl9pPr>
    </p:bodyStyle>
    <p:otherStyle>
      <a:lvl1pPr marL="0" marR="0" indent="0" algn="r" defTabSz="914400" rtl="0" latinLnBrk="0">
        <a:lnSpc>
          <a:spcPct val="90000"/>
        </a:lnSpc>
        <a:spcBef>
          <a:spcPts val="0"/>
        </a:spcBef>
        <a:spcAft>
          <a:spcPts val="0"/>
        </a:spcAft>
        <a:buClrTx/>
        <a:buSzTx/>
        <a:buFontTx/>
        <a:buNone/>
        <a:tabLst/>
        <a:defRPr sz="1200" b="1" i="1" u="none" strike="noStrike" cap="none" spc="0" baseline="0">
          <a:ln>
            <a:noFill/>
          </a:ln>
          <a:solidFill>
            <a:schemeClr val="tx1"/>
          </a:solidFill>
          <a:uFill>
            <a:solidFill>
              <a:schemeClr val="accent3">
                <a:lumOff val="44000"/>
              </a:schemeClr>
            </a:solidFill>
          </a:uFill>
          <a:latin typeface="+mn-lt"/>
          <a:ea typeface="+mn-ea"/>
          <a:cs typeface="+mn-cs"/>
          <a:sym typeface="Arial"/>
        </a:defRPr>
      </a:lvl1pPr>
      <a:lvl2pPr marL="0" marR="0" indent="457200" algn="r" defTabSz="914400" rtl="0" latinLnBrk="0">
        <a:lnSpc>
          <a:spcPct val="90000"/>
        </a:lnSpc>
        <a:spcBef>
          <a:spcPts val="0"/>
        </a:spcBef>
        <a:spcAft>
          <a:spcPts val="0"/>
        </a:spcAft>
        <a:buClrTx/>
        <a:buSzTx/>
        <a:buFontTx/>
        <a:buNone/>
        <a:tabLst/>
        <a:defRPr sz="1200" b="1" i="1" u="none" strike="noStrike" cap="none" spc="0" baseline="0">
          <a:ln>
            <a:noFill/>
          </a:ln>
          <a:solidFill>
            <a:schemeClr val="tx1"/>
          </a:solidFill>
          <a:uFill>
            <a:solidFill>
              <a:schemeClr val="accent3">
                <a:lumOff val="44000"/>
              </a:schemeClr>
            </a:solidFill>
          </a:uFill>
          <a:latin typeface="+mn-lt"/>
          <a:ea typeface="+mn-ea"/>
          <a:cs typeface="+mn-cs"/>
          <a:sym typeface="Arial"/>
        </a:defRPr>
      </a:lvl2pPr>
      <a:lvl3pPr marL="0" marR="0" indent="914400" algn="r" defTabSz="914400" rtl="0" latinLnBrk="0">
        <a:lnSpc>
          <a:spcPct val="90000"/>
        </a:lnSpc>
        <a:spcBef>
          <a:spcPts val="0"/>
        </a:spcBef>
        <a:spcAft>
          <a:spcPts val="0"/>
        </a:spcAft>
        <a:buClrTx/>
        <a:buSzTx/>
        <a:buFontTx/>
        <a:buNone/>
        <a:tabLst/>
        <a:defRPr sz="1200" b="1" i="1" u="none" strike="noStrike" cap="none" spc="0" baseline="0">
          <a:ln>
            <a:noFill/>
          </a:ln>
          <a:solidFill>
            <a:schemeClr val="tx1"/>
          </a:solidFill>
          <a:uFill>
            <a:solidFill>
              <a:schemeClr val="accent3">
                <a:lumOff val="44000"/>
              </a:schemeClr>
            </a:solidFill>
          </a:uFill>
          <a:latin typeface="+mn-lt"/>
          <a:ea typeface="+mn-ea"/>
          <a:cs typeface="+mn-cs"/>
          <a:sym typeface="Arial"/>
        </a:defRPr>
      </a:lvl3pPr>
      <a:lvl4pPr marL="0" marR="0" indent="1371600" algn="r" defTabSz="914400" rtl="0" latinLnBrk="0">
        <a:lnSpc>
          <a:spcPct val="90000"/>
        </a:lnSpc>
        <a:spcBef>
          <a:spcPts val="0"/>
        </a:spcBef>
        <a:spcAft>
          <a:spcPts val="0"/>
        </a:spcAft>
        <a:buClrTx/>
        <a:buSzTx/>
        <a:buFontTx/>
        <a:buNone/>
        <a:tabLst/>
        <a:defRPr sz="1200" b="1" i="1" u="none" strike="noStrike" cap="none" spc="0" baseline="0">
          <a:ln>
            <a:noFill/>
          </a:ln>
          <a:solidFill>
            <a:schemeClr val="tx1"/>
          </a:solidFill>
          <a:uFill>
            <a:solidFill>
              <a:schemeClr val="accent3">
                <a:lumOff val="44000"/>
              </a:schemeClr>
            </a:solidFill>
          </a:uFill>
          <a:latin typeface="+mn-lt"/>
          <a:ea typeface="+mn-ea"/>
          <a:cs typeface="+mn-cs"/>
          <a:sym typeface="Arial"/>
        </a:defRPr>
      </a:lvl4pPr>
      <a:lvl5pPr marL="0" marR="0" indent="1828800" algn="r" defTabSz="914400" rtl="0" latinLnBrk="0">
        <a:lnSpc>
          <a:spcPct val="90000"/>
        </a:lnSpc>
        <a:spcBef>
          <a:spcPts val="0"/>
        </a:spcBef>
        <a:spcAft>
          <a:spcPts val="0"/>
        </a:spcAft>
        <a:buClrTx/>
        <a:buSzTx/>
        <a:buFontTx/>
        <a:buNone/>
        <a:tabLst/>
        <a:defRPr sz="1200" b="1" i="1" u="none" strike="noStrike" cap="none" spc="0" baseline="0">
          <a:ln>
            <a:noFill/>
          </a:ln>
          <a:solidFill>
            <a:schemeClr val="tx1"/>
          </a:solidFill>
          <a:uFill>
            <a:solidFill>
              <a:schemeClr val="accent3">
                <a:lumOff val="44000"/>
              </a:schemeClr>
            </a:solidFill>
          </a:uFill>
          <a:latin typeface="+mn-lt"/>
          <a:ea typeface="+mn-ea"/>
          <a:cs typeface="+mn-cs"/>
          <a:sym typeface="Arial"/>
        </a:defRPr>
      </a:lvl5pPr>
      <a:lvl6pPr marL="0" marR="0" indent="0" algn="r" defTabSz="914400" rtl="0" latinLnBrk="0">
        <a:lnSpc>
          <a:spcPct val="90000"/>
        </a:lnSpc>
        <a:spcBef>
          <a:spcPts val="0"/>
        </a:spcBef>
        <a:spcAft>
          <a:spcPts val="0"/>
        </a:spcAft>
        <a:buClrTx/>
        <a:buSzTx/>
        <a:buFontTx/>
        <a:buNone/>
        <a:tabLst/>
        <a:defRPr sz="1200" b="1" i="1" u="none" strike="noStrike" cap="none" spc="0" baseline="0">
          <a:ln>
            <a:noFill/>
          </a:ln>
          <a:solidFill>
            <a:schemeClr val="tx1"/>
          </a:solidFill>
          <a:uFill>
            <a:solidFill>
              <a:schemeClr val="accent3">
                <a:lumOff val="44000"/>
              </a:schemeClr>
            </a:solidFill>
          </a:uFill>
          <a:latin typeface="+mn-lt"/>
          <a:ea typeface="+mn-ea"/>
          <a:cs typeface="+mn-cs"/>
          <a:sym typeface="Arial"/>
        </a:defRPr>
      </a:lvl6pPr>
      <a:lvl7pPr marL="0" marR="0" indent="0" algn="r" defTabSz="914400" rtl="0" latinLnBrk="0">
        <a:lnSpc>
          <a:spcPct val="90000"/>
        </a:lnSpc>
        <a:spcBef>
          <a:spcPts val="0"/>
        </a:spcBef>
        <a:spcAft>
          <a:spcPts val="0"/>
        </a:spcAft>
        <a:buClrTx/>
        <a:buSzTx/>
        <a:buFontTx/>
        <a:buNone/>
        <a:tabLst/>
        <a:defRPr sz="1200" b="1" i="1" u="none" strike="noStrike" cap="none" spc="0" baseline="0">
          <a:ln>
            <a:noFill/>
          </a:ln>
          <a:solidFill>
            <a:schemeClr val="tx1"/>
          </a:solidFill>
          <a:uFill>
            <a:solidFill>
              <a:schemeClr val="accent3">
                <a:lumOff val="44000"/>
              </a:schemeClr>
            </a:solidFill>
          </a:uFill>
          <a:latin typeface="+mn-lt"/>
          <a:ea typeface="+mn-ea"/>
          <a:cs typeface="+mn-cs"/>
          <a:sym typeface="Arial"/>
        </a:defRPr>
      </a:lvl7pPr>
      <a:lvl8pPr marL="0" marR="0" indent="0" algn="r" defTabSz="914400" rtl="0" latinLnBrk="0">
        <a:lnSpc>
          <a:spcPct val="90000"/>
        </a:lnSpc>
        <a:spcBef>
          <a:spcPts val="0"/>
        </a:spcBef>
        <a:spcAft>
          <a:spcPts val="0"/>
        </a:spcAft>
        <a:buClrTx/>
        <a:buSzTx/>
        <a:buFontTx/>
        <a:buNone/>
        <a:tabLst/>
        <a:defRPr sz="1200" b="1" i="1" u="none" strike="noStrike" cap="none" spc="0" baseline="0">
          <a:ln>
            <a:noFill/>
          </a:ln>
          <a:solidFill>
            <a:schemeClr val="tx1"/>
          </a:solidFill>
          <a:uFill>
            <a:solidFill>
              <a:schemeClr val="accent3">
                <a:lumOff val="44000"/>
              </a:schemeClr>
            </a:solidFill>
          </a:uFill>
          <a:latin typeface="+mn-lt"/>
          <a:ea typeface="+mn-ea"/>
          <a:cs typeface="+mn-cs"/>
          <a:sym typeface="Arial"/>
        </a:defRPr>
      </a:lvl8pPr>
      <a:lvl9pPr marL="0" marR="0" indent="0" algn="r" defTabSz="914400" rtl="0" latinLnBrk="0">
        <a:lnSpc>
          <a:spcPct val="90000"/>
        </a:lnSpc>
        <a:spcBef>
          <a:spcPts val="0"/>
        </a:spcBef>
        <a:spcAft>
          <a:spcPts val="0"/>
        </a:spcAft>
        <a:buClrTx/>
        <a:buSzTx/>
        <a:buFontTx/>
        <a:buNone/>
        <a:tabLst/>
        <a:defRPr sz="1200" b="1" i="1" u="none" strike="noStrike" cap="none" spc="0" baseline="0">
          <a:ln>
            <a:noFill/>
          </a:ln>
          <a:solidFill>
            <a:schemeClr val="tx1"/>
          </a:solidFill>
          <a:uFill>
            <a:solidFill>
              <a:schemeClr val="accent3">
                <a:lumOff val="44000"/>
              </a:schemeClr>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 Id="rId3" Type="http://schemas.openxmlformats.org/officeDocument/2006/relationships/image" Target="../media/image1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google.ca/url?sa=i&amp;rct=j&amp;q=&amp;esrc=s&amp;frm=1&amp;source=images&amp;cd=&amp;cad=rja&amp;docid=DdBzmeVQ5Jd-jM&amp;tbnid=BIPYCzFnMwXf6M:&amp;ved=0CAUQjRw&amp;url=http://do-ncs-winweb3.hlpusd.k12.ca.us/index.php/district/departments/chief_business_officer/risk_management_benefits_workers_compensation_liability/&amp;ei=zxRHUYG7EaGZ0QH0qIDgAw&amp;bvm=bv.43828540,d.dmg&amp;psig=AFQjCNGR-Zalbw_zfdchEFZfeNHr5yz83A&amp;ust=1363699258737479" TargetMode="External"/><Relationship Id="rId3"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emf"/><Relationship Id="rId5"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jpeg"/><Relationship Id="rId3"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Line"/>
          <p:cNvSpPr/>
          <p:nvPr/>
        </p:nvSpPr>
        <p:spPr>
          <a:xfrm>
            <a:off x="977899" y="2312894"/>
            <a:ext cx="7188202" cy="0"/>
          </a:xfrm>
          <a:prstGeom prst="line">
            <a:avLst/>
          </a:prstGeom>
          <a:ln w="127000">
            <a:solidFill>
              <a:srgbClr val="FF3300"/>
            </a:solidFill>
            <a:headEnd type="oval"/>
            <a:tailEnd type="oval"/>
          </a:ln>
        </p:spPr>
        <p:txBody>
          <a:bodyPr lIns="45719" rIns="45719"/>
          <a:lstStyle/>
          <a:p>
            <a:pPr algn="l" defTabSz="457200">
              <a:lnSpc>
                <a:spcPct val="100000"/>
              </a:lnSpc>
              <a:defRPr sz="1200" b="0" i="0">
                <a:uFillTx/>
                <a:latin typeface="+mn-lt"/>
                <a:ea typeface="+mn-ea"/>
                <a:cs typeface="+mn-cs"/>
                <a:sym typeface="Helvetica"/>
              </a:defRPr>
            </a:pPr>
            <a:endParaRPr/>
          </a:p>
        </p:txBody>
      </p:sp>
      <p:sp>
        <p:nvSpPr>
          <p:cNvPr id="146" name="Practical Safety Risk Management"/>
          <p:cNvSpPr txBox="1"/>
          <p:nvPr/>
        </p:nvSpPr>
        <p:spPr>
          <a:xfrm>
            <a:off x="609600" y="948781"/>
            <a:ext cx="7772400" cy="7694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100000"/>
              </a:lnSpc>
              <a:defRPr sz="4800" b="0" i="0">
                <a:solidFill>
                  <a:srgbClr val="0235AD"/>
                </a:solidFill>
                <a:uFill>
                  <a:solidFill>
                    <a:srgbClr val="0235AD"/>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lang="en-CA" sz="4400" dirty="0">
                <a:solidFill>
                  <a:srgbClr val="7030A0"/>
                </a:solidFill>
                <a:sym typeface="Arial"/>
              </a:rPr>
              <a:t>It Happened Again! </a:t>
            </a:r>
            <a:endParaRPr sz="4400" dirty="0">
              <a:solidFill>
                <a:srgbClr val="7030A0"/>
              </a:solidFill>
              <a:uFill>
                <a:solidFill>
                  <a:srgbClr val="0235AD"/>
                </a:solidFill>
              </a:uFill>
              <a:sym typeface="Arial Narrow"/>
            </a:endParaRPr>
          </a:p>
        </p:txBody>
      </p:sp>
      <p:pic>
        <p:nvPicPr>
          <p:cNvPr id="147" name="image.pdf" descr="image.pdf"/>
          <p:cNvPicPr>
            <a:picLocks noChangeAspect="1"/>
          </p:cNvPicPr>
          <p:nvPr/>
        </p:nvPicPr>
        <p:blipFill>
          <a:blip r:embed="rId2">
            <a:extLst/>
          </a:blip>
          <a:stretch>
            <a:fillRect/>
          </a:stretch>
        </p:blipFill>
        <p:spPr>
          <a:xfrm>
            <a:off x="4732467" y="3070425"/>
            <a:ext cx="2309813" cy="3176588"/>
          </a:xfrm>
          <a:prstGeom prst="rect">
            <a:avLst/>
          </a:prstGeom>
          <a:ln w="12700">
            <a:miter lim="400000"/>
          </a:ln>
        </p:spPr>
      </p:pic>
      <p:sp>
        <p:nvSpPr>
          <p:cNvPr id="148" name="Canada Chapter, ISSS"/>
          <p:cNvSpPr txBox="1"/>
          <p:nvPr/>
        </p:nvSpPr>
        <p:spPr>
          <a:xfrm>
            <a:off x="1779596" y="4658719"/>
            <a:ext cx="4571795" cy="181588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895350" indent="-457200" algn="ctr">
              <a:lnSpc>
                <a:spcPct val="100000"/>
              </a:lnSpc>
              <a:buClr>
                <a:srgbClr val="0000FF"/>
              </a:buClr>
              <a:buSzPct val="100000"/>
              <a:buFont typeface="Arial"/>
              <a:buChar char="•"/>
              <a:defRPr sz="1800" b="0" i="0"/>
            </a:pPr>
            <a:endParaRPr sz="2800" dirty="0">
              <a:solidFill>
                <a:srgbClr val="0000FF"/>
              </a:solidFill>
              <a:uFill>
                <a:solidFill>
                  <a:srgbClr val="0000FF"/>
                </a:solidFill>
              </a:uFill>
            </a:endParaRPr>
          </a:p>
          <a:p>
            <a:pPr marL="457200" indent="-19050" algn="ctr">
              <a:lnSpc>
                <a:spcPct val="100000"/>
              </a:lnSpc>
              <a:defRPr sz="1800" b="0" i="0"/>
            </a:pPr>
            <a:r>
              <a:rPr lang="en-CA" sz="2800" dirty="0">
                <a:solidFill>
                  <a:srgbClr val="0000FF"/>
                </a:solidFill>
                <a:uFill>
                  <a:solidFill>
                    <a:srgbClr val="0000FF"/>
                  </a:solidFill>
                </a:uFill>
              </a:rPr>
              <a:t>Maury Hill</a:t>
            </a:r>
          </a:p>
          <a:p>
            <a:pPr marL="457200" indent="-19050" algn="ctr">
              <a:lnSpc>
                <a:spcPct val="100000"/>
              </a:lnSpc>
              <a:defRPr sz="1800" b="0" i="0"/>
            </a:pPr>
            <a:r>
              <a:rPr sz="2800" dirty="0">
                <a:solidFill>
                  <a:srgbClr val="0000FF"/>
                </a:solidFill>
                <a:uFill>
                  <a:solidFill>
                    <a:srgbClr val="0000FF"/>
                  </a:solidFill>
                </a:uFill>
              </a:rPr>
              <a:t>Canada Chapter, ISSS</a:t>
            </a:r>
          </a:p>
          <a:p>
            <a:pPr marL="457200" indent="-19050" algn="ctr">
              <a:lnSpc>
                <a:spcPct val="100000"/>
              </a:lnSpc>
              <a:defRPr sz="1800" b="0" i="0"/>
            </a:pPr>
            <a:r>
              <a:rPr sz="2800" dirty="0">
                <a:solidFill>
                  <a:srgbClr val="0000FF"/>
                </a:solidFill>
                <a:uFill>
                  <a:solidFill>
                    <a:srgbClr val="0000FF"/>
                  </a:solidFill>
                </a:uFill>
              </a:rPr>
              <a:t> </a:t>
            </a:r>
          </a:p>
        </p:txBody>
      </p:sp>
      <p:sp>
        <p:nvSpPr>
          <p:cNvPr id="6" name="Practical Safety Risk Management">
            <a:extLst>
              <a:ext uri="{FF2B5EF4-FFF2-40B4-BE49-F238E27FC236}">
                <a16:creationId xmlns:a16="http://schemas.microsoft.com/office/drawing/2014/main" xmlns="" id="{41FA8B7A-511D-A149-A98E-9A81CDD2440C}"/>
              </a:ext>
            </a:extLst>
          </p:cNvPr>
          <p:cNvSpPr txBox="1"/>
          <p:nvPr/>
        </p:nvSpPr>
        <p:spPr>
          <a:xfrm>
            <a:off x="393701" y="2583241"/>
            <a:ext cx="7772400" cy="144655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100000"/>
              </a:lnSpc>
              <a:defRPr sz="4800" b="0" i="0">
                <a:solidFill>
                  <a:srgbClr val="0235AD"/>
                </a:solidFill>
                <a:uFill>
                  <a:solidFill>
                    <a:srgbClr val="0235AD"/>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lang="en-CA" sz="4400" dirty="0">
                <a:solidFill>
                  <a:srgbClr val="7030A0"/>
                </a:solidFill>
                <a:sym typeface="Arial"/>
              </a:rPr>
              <a:t>Why Accident Prevention Activities Fail </a:t>
            </a:r>
            <a:endParaRPr sz="4400" dirty="0">
              <a:solidFill>
                <a:srgbClr val="7030A0"/>
              </a:solidFill>
              <a:uFill>
                <a:solidFill>
                  <a:srgbClr val="0235AD"/>
                </a:solidFill>
              </a:uFill>
              <a:sym typeface="Arial Narrow"/>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C60733-287D-6543-BA5C-82F8EA379D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727" y="0"/>
            <a:ext cx="7586337" cy="6067313"/>
          </a:xfrm>
          <a:prstGeom prst="rect">
            <a:avLst/>
          </a:prstGeom>
        </p:spPr>
      </p:pic>
    </p:spTree>
    <p:extLst>
      <p:ext uri="{BB962C8B-B14F-4D97-AF65-F5344CB8AC3E}">
        <p14:creationId xmlns:p14="http://schemas.microsoft.com/office/powerpoint/2010/main" val="31973653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CA064FC-BAD7-5B48-8721-BA9D852011EA}"/>
              </a:ext>
            </a:extLst>
          </p:cNvPr>
          <p:cNvSpPr txBox="1"/>
          <p:nvPr/>
        </p:nvSpPr>
        <p:spPr>
          <a:xfrm>
            <a:off x="376518" y="5327502"/>
            <a:ext cx="8063945" cy="42537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037" tIns="46037" rIns="46037" bIns="46037" numCol="1" spcCol="38100" rtlCol="0" anchor="ctr">
            <a:spAutoFit/>
          </a:bodyPr>
          <a:lstStyle/>
          <a:p>
            <a:r>
              <a:rPr lang="en-CA" sz="2400" i="0" dirty="0">
                <a:solidFill>
                  <a:srgbClr val="002060"/>
                </a:solidFill>
              </a:rPr>
              <a:t>“Officials said the alert was the result of human error”</a:t>
            </a:r>
            <a:endParaRPr kumimoji="0" lang="en-US" sz="2400" i="1" u="none" strike="noStrike" cap="none" spc="0" normalizeH="0" baseline="0" dirty="0">
              <a:ln>
                <a:noFill/>
              </a:ln>
              <a:solidFill>
                <a:srgbClr val="002060"/>
              </a:solidFill>
              <a:effectLst/>
              <a:uFill>
                <a:solidFill>
                  <a:schemeClr val="accent4"/>
                </a:solidFill>
              </a:uFill>
              <a:sym typeface="Arial"/>
            </a:endParaRPr>
          </a:p>
        </p:txBody>
      </p:sp>
      <p:pic>
        <p:nvPicPr>
          <p:cNvPr id="2050" name="Picture 2" descr="The alert happened after an employer pressed the button labelled ‘test missile alert’ instead of the one marked ‘missile alert’.">
            <a:extLst>
              <a:ext uri="{FF2B5EF4-FFF2-40B4-BE49-F238E27FC236}">
                <a16:creationId xmlns:a16="http://schemas.microsoft.com/office/drawing/2014/main" xmlns="" id="{0BB1D76B-8669-2948-8616-B304810464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419" y="796604"/>
            <a:ext cx="6668847" cy="4001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107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E5A0BC6-3C7D-0D46-AB3C-A663DDE63B33}"/>
              </a:ext>
            </a:extLst>
          </p:cNvPr>
          <p:cNvPicPr>
            <a:picLocks noChangeAspect="1"/>
          </p:cNvPicPr>
          <p:nvPr/>
        </p:nvPicPr>
        <p:blipFill>
          <a:blip r:embed="rId2"/>
          <a:stretch>
            <a:fillRect/>
          </a:stretch>
        </p:blipFill>
        <p:spPr>
          <a:xfrm>
            <a:off x="281460" y="314384"/>
            <a:ext cx="8572500" cy="4826000"/>
          </a:xfrm>
          <a:prstGeom prst="rect">
            <a:avLst/>
          </a:prstGeom>
        </p:spPr>
      </p:pic>
    </p:spTree>
    <p:extLst>
      <p:ext uri="{BB962C8B-B14F-4D97-AF65-F5344CB8AC3E}">
        <p14:creationId xmlns:p14="http://schemas.microsoft.com/office/powerpoint/2010/main" val="109590986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7133EF-F49D-B74F-85D6-C41AAF30749B}"/>
              </a:ext>
            </a:extLst>
          </p:cNvPr>
          <p:cNvSpPr>
            <a:spLocks noGrp="1"/>
          </p:cNvSpPr>
          <p:nvPr>
            <p:ph type="title"/>
          </p:nvPr>
        </p:nvSpPr>
        <p:spPr/>
        <p:txBody>
          <a:bodyPr/>
          <a:lstStyle/>
          <a:p>
            <a:pPr algn="l"/>
            <a:r>
              <a:rPr lang="en-US" dirty="0">
                <a:solidFill>
                  <a:srgbClr val="002060"/>
                </a:solidFill>
              </a:rPr>
              <a:t>The context…</a:t>
            </a:r>
          </a:p>
        </p:txBody>
      </p:sp>
      <p:sp>
        <p:nvSpPr>
          <p:cNvPr id="3" name="Text Placeholder 2">
            <a:extLst>
              <a:ext uri="{FF2B5EF4-FFF2-40B4-BE49-F238E27FC236}">
                <a16:creationId xmlns:a16="http://schemas.microsoft.com/office/drawing/2014/main" xmlns="" id="{0254C86C-B7ED-D74C-B868-04AC87F6937E}"/>
              </a:ext>
            </a:extLst>
          </p:cNvPr>
          <p:cNvSpPr>
            <a:spLocks noGrp="1"/>
          </p:cNvSpPr>
          <p:nvPr>
            <p:ph type="body" idx="1"/>
          </p:nvPr>
        </p:nvSpPr>
        <p:spPr/>
        <p:txBody>
          <a:bodyPr/>
          <a:lstStyle/>
          <a:p>
            <a:r>
              <a:rPr lang="en-CA" dirty="0">
                <a:solidFill>
                  <a:srgbClr val="0070C0"/>
                </a:solidFill>
              </a:rPr>
              <a:t>Hawaii has been on high emotional alert — it began staging monthly air-raid drills, complete with sirens, in December — since President Trump and Kim Jong-un, the leader of North Korea, began exchanging nuclear threats. </a:t>
            </a:r>
          </a:p>
          <a:p>
            <a:endParaRPr lang="en-CA" dirty="0">
              <a:solidFill>
                <a:srgbClr val="0070C0"/>
              </a:solidFill>
            </a:endParaRPr>
          </a:p>
          <a:p>
            <a:r>
              <a:rPr lang="en-CA" dirty="0">
                <a:solidFill>
                  <a:srgbClr val="0070C0"/>
                </a:solidFill>
              </a:rPr>
              <a:t>occurred during a shift-change drill</a:t>
            </a:r>
          </a:p>
          <a:p>
            <a:endParaRPr lang="en-CA" dirty="0">
              <a:solidFill>
                <a:srgbClr val="0070C0"/>
              </a:solidFill>
            </a:endParaRPr>
          </a:p>
          <a:p>
            <a:r>
              <a:rPr lang="en-CA" dirty="0">
                <a:solidFill>
                  <a:srgbClr val="0070C0"/>
                </a:solidFill>
              </a:rPr>
              <a:t>a flaw in the alert system delayed sending out a cellphone correction for 38 minutes</a:t>
            </a:r>
          </a:p>
        </p:txBody>
      </p:sp>
    </p:spTree>
    <p:extLst>
      <p:ext uri="{BB962C8B-B14F-4D97-AF65-F5344CB8AC3E}">
        <p14:creationId xmlns:p14="http://schemas.microsoft.com/office/powerpoint/2010/main" val="349410348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7FCB97-97B5-5B4F-BCF1-0AF673B7618F}"/>
              </a:ext>
            </a:extLst>
          </p:cNvPr>
          <p:cNvSpPr>
            <a:spLocks noGrp="1"/>
          </p:cNvSpPr>
          <p:nvPr>
            <p:ph type="title"/>
          </p:nvPr>
        </p:nvSpPr>
        <p:spPr/>
        <p:txBody>
          <a:bodyPr/>
          <a:lstStyle/>
          <a:p>
            <a:pPr algn="l"/>
            <a:r>
              <a:rPr lang="en-US" dirty="0">
                <a:solidFill>
                  <a:srgbClr val="002060"/>
                </a:solidFill>
              </a:rPr>
              <a:t>The first kick at the can…</a:t>
            </a:r>
          </a:p>
        </p:txBody>
      </p:sp>
      <p:sp>
        <p:nvSpPr>
          <p:cNvPr id="3" name="Text Placeholder 2">
            <a:extLst>
              <a:ext uri="{FF2B5EF4-FFF2-40B4-BE49-F238E27FC236}">
                <a16:creationId xmlns:a16="http://schemas.microsoft.com/office/drawing/2014/main" xmlns="" id="{F820E3D8-9AE1-F04E-9017-16FCDD6F7FA8}"/>
              </a:ext>
            </a:extLst>
          </p:cNvPr>
          <p:cNvSpPr>
            <a:spLocks noGrp="1"/>
          </p:cNvSpPr>
          <p:nvPr>
            <p:ph type="body" idx="1"/>
          </p:nvPr>
        </p:nvSpPr>
        <p:spPr/>
        <p:txBody>
          <a:bodyPr/>
          <a:lstStyle/>
          <a:p>
            <a:r>
              <a:rPr lang="en-CA" dirty="0">
                <a:solidFill>
                  <a:srgbClr val="0070C0"/>
                </a:solidFill>
              </a:rPr>
              <a:t>“There needs to be tough and quick accountability”</a:t>
            </a:r>
          </a:p>
          <a:p>
            <a:endParaRPr lang="en-CA" dirty="0">
              <a:solidFill>
                <a:srgbClr val="0070C0"/>
              </a:solidFill>
            </a:endParaRPr>
          </a:p>
          <a:p>
            <a:r>
              <a:rPr lang="en-CA" dirty="0">
                <a:solidFill>
                  <a:srgbClr val="0070C0"/>
                </a:solidFill>
              </a:rPr>
              <a:t>“A false alarm warning was …… issued because of a “terribly designed” user interface.”</a:t>
            </a:r>
          </a:p>
          <a:p>
            <a:pPr marL="0" indent="0">
              <a:buNone/>
            </a:pPr>
            <a:endParaRPr lang="en-CA" dirty="0">
              <a:solidFill>
                <a:srgbClr val="0070C0"/>
              </a:solidFill>
            </a:endParaRPr>
          </a:p>
          <a:p>
            <a:pPr marL="0" indent="0">
              <a:buNone/>
            </a:pPr>
            <a:r>
              <a:rPr lang="en-CA" dirty="0">
                <a:solidFill>
                  <a:srgbClr val="0070C0"/>
                </a:solidFill>
              </a:rPr>
              <a:t>          TEST MISSILE ALERT</a:t>
            </a:r>
          </a:p>
          <a:p>
            <a:pPr marL="0" indent="0">
              <a:buNone/>
            </a:pPr>
            <a:r>
              <a:rPr lang="en-CA" dirty="0">
                <a:solidFill>
                  <a:srgbClr val="0070C0"/>
                </a:solidFill>
              </a:rPr>
              <a:t>          MISSILE ALERT</a:t>
            </a:r>
          </a:p>
          <a:p>
            <a:pPr marL="0" indent="0" algn="ctr">
              <a:buNone/>
            </a:pPr>
            <a:endParaRPr lang="en-CA" dirty="0">
              <a:solidFill>
                <a:srgbClr val="0070C0"/>
              </a:solidFill>
            </a:endParaRPr>
          </a:p>
          <a:p>
            <a:pPr marL="0" indent="0" algn="ctr">
              <a:buNone/>
            </a:pPr>
            <a:r>
              <a:rPr lang="en-CA" dirty="0">
                <a:solidFill>
                  <a:srgbClr val="0070C0"/>
                </a:solidFill>
              </a:rPr>
              <a:t>BUT</a:t>
            </a:r>
          </a:p>
          <a:p>
            <a:r>
              <a:rPr lang="en-CA" dirty="0">
                <a:solidFill>
                  <a:srgbClr val="0070C0"/>
                </a:solidFill>
              </a:rPr>
              <a:t>“I heard the part (over the US Pacific Command secure line) “this is not a drill”. “I didn’t hear “exercise” at all in the message or from my co-workers.”</a:t>
            </a:r>
            <a:endParaRPr lang="en-US" dirty="0">
              <a:solidFill>
                <a:srgbClr val="0070C0"/>
              </a:solidFill>
            </a:endParaRPr>
          </a:p>
        </p:txBody>
      </p:sp>
      <p:sp>
        <p:nvSpPr>
          <p:cNvPr id="4" name="Rounded Rectangle 3">
            <a:extLst>
              <a:ext uri="{FF2B5EF4-FFF2-40B4-BE49-F238E27FC236}">
                <a16:creationId xmlns:a16="http://schemas.microsoft.com/office/drawing/2014/main" xmlns="" id="{ACD9C72C-89C8-E647-88CC-89ADE8611171}"/>
              </a:ext>
            </a:extLst>
          </p:cNvPr>
          <p:cNvSpPr/>
          <p:nvPr/>
        </p:nvSpPr>
        <p:spPr>
          <a:xfrm>
            <a:off x="559397" y="3051535"/>
            <a:ext cx="328108" cy="366654"/>
          </a:xfrm>
          <a:prstGeom prst="roundRect">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037" tIns="46037" rIns="46037" bIns="46037" numCol="1" spcCol="38100" rtlCol="0" anchor="ctr">
            <a:spAutoFit/>
          </a:bodyPr>
          <a:lstStyle/>
          <a:p>
            <a:pPr marL="0" marR="0" indent="0" algn="r" defTabSz="914400" rtl="0" fontAlgn="auto" latinLnBrk="0" hangingPunct="0">
              <a:lnSpc>
                <a:spcPct val="90000"/>
              </a:lnSpc>
              <a:spcBef>
                <a:spcPts val="0"/>
              </a:spcBef>
              <a:spcAft>
                <a:spcPts val="0"/>
              </a:spcAft>
              <a:buClrTx/>
              <a:buSzTx/>
              <a:buFontTx/>
              <a:buNone/>
              <a:tabLst/>
            </a:pPr>
            <a:endParaRPr kumimoji="0" lang="en-US" sz="3600" b="1" i="1" u="none" strike="noStrike" cap="none" spc="0" normalizeH="0" baseline="0">
              <a:ln>
                <a:noFill/>
              </a:ln>
              <a:solidFill>
                <a:schemeClr val="accent4"/>
              </a:solidFill>
              <a:effectLst/>
              <a:uFill>
                <a:solidFill>
                  <a:schemeClr val="accent4"/>
                </a:solidFill>
              </a:uFill>
              <a:latin typeface="Arial"/>
              <a:ea typeface="Arial"/>
              <a:cs typeface="Arial"/>
              <a:sym typeface="Arial"/>
            </a:endParaRPr>
          </a:p>
        </p:txBody>
      </p:sp>
      <p:sp>
        <p:nvSpPr>
          <p:cNvPr id="5" name="Rounded Rectangle 4">
            <a:extLst>
              <a:ext uri="{FF2B5EF4-FFF2-40B4-BE49-F238E27FC236}">
                <a16:creationId xmlns:a16="http://schemas.microsoft.com/office/drawing/2014/main" xmlns="" id="{109DCA49-C14B-C042-89B9-526C1B84417E}"/>
              </a:ext>
            </a:extLst>
          </p:cNvPr>
          <p:cNvSpPr/>
          <p:nvPr/>
        </p:nvSpPr>
        <p:spPr>
          <a:xfrm>
            <a:off x="559397" y="3580002"/>
            <a:ext cx="328108" cy="454169"/>
          </a:xfrm>
          <a:prstGeom prst="roundRect">
            <a:avLst/>
          </a:prstGeom>
          <a:solidFill>
            <a:schemeClr val="accent3">
              <a:lumOff val="44000"/>
            </a:scheme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037" tIns="46037" rIns="46037" bIns="46037" numCol="1" spcCol="38100" rtlCol="0" anchor="ctr">
            <a:spAutoFit/>
          </a:bodyPr>
          <a:lstStyle/>
          <a:p>
            <a:pPr marL="0" marR="0" indent="0" algn="r" defTabSz="914400" rtl="0" fontAlgn="auto" latinLnBrk="0" hangingPunct="0">
              <a:lnSpc>
                <a:spcPct val="90000"/>
              </a:lnSpc>
              <a:spcBef>
                <a:spcPts val="0"/>
              </a:spcBef>
              <a:spcAft>
                <a:spcPts val="0"/>
              </a:spcAft>
              <a:buClrTx/>
              <a:buSzTx/>
              <a:buFontTx/>
              <a:buNone/>
              <a:tabLst/>
            </a:pPr>
            <a:r>
              <a:rPr kumimoji="0" lang="en-US" sz="2400" b="1" i="1" u="none" strike="noStrike" cap="none" spc="0" normalizeH="0" baseline="0" dirty="0">
                <a:ln>
                  <a:noFill/>
                </a:ln>
                <a:solidFill>
                  <a:schemeClr val="accent4"/>
                </a:solidFill>
                <a:effectLst/>
                <a:uFill>
                  <a:solidFill>
                    <a:schemeClr val="accent4"/>
                  </a:solidFill>
                </a:uFill>
                <a:latin typeface="Arial"/>
                <a:ea typeface="Arial"/>
                <a:cs typeface="Arial"/>
                <a:sym typeface="Arial"/>
              </a:rPr>
              <a:t>X</a:t>
            </a:r>
          </a:p>
        </p:txBody>
      </p:sp>
    </p:spTree>
    <p:extLst>
      <p:ext uri="{BB962C8B-B14F-4D97-AF65-F5344CB8AC3E}">
        <p14:creationId xmlns:p14="http://schemas.microsoft.com/office/powerpoint/2010/main" val="188444295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1EA63A-D8E0-B643-9D67-92B280CBED1D}"/>
              </a:ext>
            </a:extLst>
          </p:cNvPr>
          <p:cNvSpPr>
            <a:spLocks noGrp="1"/>
          </p:cNvSpPr>
          <p:nvPr>
            <p:ph type="title"/>
          </p:nvPr>
        </p:nvSpPr>
        <p:spPr/>
        <p:txBody>
          <a:bodyPr/>
          <a:lstStyle/>
          <a:p>
            <a:pPr algn="l"/>
            <a:r>
              <a:rPr lang="en-US" dirty="0">
                <a:solidFill>
                  <a:srgbClr val="002060"/>
                </a:solidFill>
              </a:rPr>
              <a:t>Response</a:t>
            </a:r>
          </a:p>
        </p:txBody>
      </p:sp>
      <p:sp>
        <p:nvSpPr>
          <p:cNvPr id="3" name="Text Placeholder 2">
            <a:extLst>
              <a:ext uri="{FF2B5EF4-FFF2-40B4-BE49-F238E27FC236}">
                <a16:creationId xmlns:a16="http://schemas.microsoft.com/office/drawing/2014/main" xmlns="" id="{C302B7DA-708E-8A40-B9F6-2595EA902C1E}"/>
              </a:ext>
            </a:extLst>
          </p:cNvPr>
          <p:cNvSpPr>
            <a:spLocks noGrp="1"/>
          </p:cNvSpPr>
          <p:nvPr>
            <p:ph type="body" idx="1"/>
          </p:nvPr>
        </p:nvSpPr>
        <p:spPr/>
        <p:txBody>
          <a:bodyPr/>
          <a:lstStyle/>
          <a:p>
            <a:r>
              <a:rPr lang="en-CA" dirty="0">
                <a:solidFill>
                  <a:srgbClr val="0070C0"/>
                </a:solidFill>
              </a:rPr>
              <a:t>New procedure was instituted requiring two people to sign off before any such alert is sent.</a:t>
            </a:r>
          </a:p>
          <a:p>
            <a:endParaRPr lang="en-CA" dirty="0">
              <a:solidFill>
                <a:srgbClr val="0070C0"/>
              </a:solidFill>
            </a:endParaRPr>
          </a:p>
          <a:p>
            <a:r>
              <a:rPr lang="en-CA" dirty="0">
                <a:solidFill>
                  <a:srgbClr val="0070C0"/>
                </a:solidFill>
              </a:rPr>
              <a:t>Cancellation button added to each menu item</a:t>
            </a:r>
          </a:p>
          <a:p>
            <a:endParaRPr lang="en-CA" dirty="0">
              <a:solidFill>
                <a:srgbClr val="0070C0"/>
              </a:solidFill>
            </a:endParaRPr>
          </a:p>
          <a:p>
            <a:r>
              <a:rPr lang="en-CA" dirty="0">
                <a:solidFill>
                  <a:srgbClr val="0070C0"/>
                </a:solidFill>
              </a:rPr>
              <a:t>Operator fired!</a:t>
            </a:r>
          </a:p>
          <a:p>
            <a:endParaRPr lang="en-CA" dirty="0">
              <a:solidFill>
                <a:srgbClr val="0070C0"/>
              </a:solidFill>
            </a:endParaRPr>
          </a:p>
          <a:p>
            <a:r>
              <a:rPr lang="en-CA" dirty="0">
                <a:solidFill>
                  <a:srgbClr val="0070C0"/>
                </a:solidFill>
              </a:rPr>
              <a:t>Manager resigned</a:t>
            </a:r>
          </a:p>
          <a:p>
            <a:endParaRPr lang="en-US" dirty="0"/>
          </a:p>
        </p:txBody>
      </p:sp>
    </p:spTree>
    <p:extLst>
      <p:ext uri="{BB962C8B-B14F-4D97-AF65-F5344CB8AC3E}">
        <p14:creationId xmlns:p14="http://schemas.microsoft.com/office/powerpoint/2010/main" val="40344503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5FAAB87-5378-154D-A607-4BEFDAB8A433}"/>
              </a:ext>
            </a:extLst>
          </p:cNvPr>
          <p:cNvPicPr>
            <a:picLocks noChangeAspect="1"/>
          </p:cNvPicPr>
          <p:nvPr/>
        </p:nvPicPr>
        <p:blipFill>
          <a:blip r:embed="rId2"/>
          <a:stretch>
            <a:fillRect/>
          </a:stretch>
        </p:blipFill>
        <p:spPr>
          <a:xfrm>
            <a:off x="675615" y="268941"/>
            <a:ext cx="4361057" cy="2786231"/>
          </a:xfrm>
          <a:prstGeom prst="rect">
            <a:avLst/>
          </a:prstGeom>
        </p:spPr>
      </p:pic>
      <p:pic>
        <p:nvPicPr>
          <p:cNvPr id="3" name="Picture 2">
            <a:extLst>
              <a:ext uri="{FF2B5EF4-FFF2-40B4-BE49-F238E27FC236}">
                <a16:creationId xmlns:a16="http://schemas.microsoft.com/office/drawing/2014/main" xmlns="" id="{ED40D240-E7B4-F943-807D-37988911489E}"/>
              </a:ext>
            </a:extLst>
          </p:cNvPr>
          <p:cNvPicPr>
            <a:picLocks noChangeAspect="1"/>
          </p:cNvPicPr>
          <p:nvPr/>
        </p:nvPicPr>
        <p:blipFill>
          <a:blip r:embed="rId3"/>
          <a:stretch>
            <a:fillRect/>
          </a:stretch>
        </p:blipFill>
        <p:spPr>
          <a:xfrm>
            <a:off x="3743661" y="3120906"/>
            <a:ext cx="4688668" cy="2634435"/>
          </a:xfrm>
          <a:prstGeom prst="rect">
            <a:avLst/>
          </a:prstGeom>
        </p:spPr>
      </p:pic>
    </p:spTree>
    <p:extLst>
      <p:ext uri="{BB962C8B-B14F-4D97-AF65-F5344CB8AC3E}">
        <p14:creationId xmlns:p14="http://schemas.microsoft.com/office/powerpoint/2010/main" val="29209036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7133EF-F49D-B74F-85D6-C41AAF30749B}"/>
              </a:ext>
            </a:extLst>
          </p:cNvPr>
          <p:cNvSpPr>
            <a:spLocks noGrp="1"/>
          </p:cNvSpPr>
          <p:nvPr>
            <p:ph type="title"/>
          </p:nvPr>
        </p:nvSpPr>
        <p:spPr/>
        <p:txBody>
          <a:bodyPr/>
          <a:lstStyle/>
          <a:p>
            <a:pPr algn="l"/>
            <a:r>
              <a:rPr lang="en-US" dirty="0">
                <a:solidFill>
                  <a:srgbClr val="002060"/>
                </a:solidFill>
              </a:rPr>
              <a:t>The context…</a:t>
            </a:r>
          </a:p>
        </p:txBody>
      </p:sp>
      <p:sp>
        <p:nvSpPr>
          <p:cNvPr id="3" name="Text Placeholder 2">
            <a:extLst>
              <a:ext uri="{FF2B5EF4-FFF2-40B4-BE49-F238E27FC236}">
                <a16:creationId xmlns:a16="http://schemas.microsoft.com/office/drawing/2014/main" xmlns="" id="{0254C86C-B7ED-D74C-B868-04AC87F6937E}"/>
              </a:ext>
            </a:extLst>
          </p:cNvPr>
          <p:cNvSpPr>
            <a:spLocks noGrp="1"/>
          </p:cNvSpPr>
          <p:nvPr>
            <p:ph type="body" idx="1"/>
          </p:nvPr>
        </p:nvSpPr>
        <p:spPr/>
        <p:txBody>
          <a:bodyPr/>
          <a:lstStyle/>
          <a:p>
            <a:r>
              <a:rPr lang="en-CA" sz="2000" dirty="0">
                <a:solidFill>
                  <a:srgbClr val="0070C0"/>
                </a:solidFill>
              </a:rPr>
              <a:t>Sherriff’s Office warned of an Instagram post by Nikolas Cruz in which he allegedly posed with guns and threatened to shoot up his school.</a:t>
            </a:r>
          </a:p>
          <a:p>
            <a:endParaRPr lang="en-CA" sz="2000" dirty="0">
              <a:solidFill>
                <a:srgbClr val="0070C0"/>
              </a:solidFill>
            </a:endParaRPr>
          </a:p>
          <a:p>
            <a:r>
              <a:rPr lang="en-CA" sz="2000" dirty="0">
                <a:solidFill>
                  <a:srgbClr val="0070C0"/>
                </a:solidFill>
              </a:rPr>
              <a:t>After another report, a behavioral health therapist said Cruz didn’t present immediate risk to himself and others.</a:t>
            </a:r>
          </a:p>
          <a:p>
            <a:endParaRPr lang="en-CA" sz="2000" dirty="0">
              <a:solidFill>
                <a:srgbClr val="0070C0"/>
              </a:solidFill>
            </a:endParaRPr>
          </a:p>
          <a:p>
            <a:r>
              <a:rPr lang="en-CA" sz="2000" dirty="0">
                <a:solidFill>
                  <a:srgbClr val="0070C0"/>
                </a:solidFill>
              </a:rPr>
              <a:t>YouTube user “</a:t>
            </a:r>
            <a:r>
              <a:rPr lang="en-CA" sz="2000" dirty="0" err="1">
                <a:solidFill>
                  <a:srgbClr val="0070C0"/>
                </a:solidFill>
              </a:rPr>
              <a:t>nikolas</a:t>
            </a:r>
            <a:r>
              <a:rPr lang="en-CA" sz="2000" dirty="0">
                <a:solidFill>
                  <a:srgbClr val="0070C0"/>
                </a:solidFill>
              </a:rPr>
              <a:t> </a:t>
            </a:r>
            <a:r>
              <a:rPr lang="en-CA" sz="2000" dirty="0" err="1">
                <a:solidFill>
                  <a:srgbClr val="0070C0"/>
                </a:solidFill>
              </a:rPr>
              <a:t>cruz</a:t>
            </a:r>
            <a:r>
              <a:rPr lang="en-CA" sz="2000" dirty="0">
                <a:solidFill>
                  <a:srgbClr val="0070C0"/>
                </a:solidFill>
              </a:rPr>
              <a:t>” commented on a video with his intention to become a “professional school shooter.”</a:t>
            </a:r>
          </a:p>
          <a:p>
            <a:endParaRPr lang="en-CA" sz="2000" dirty="0">
              <a:solidFill>
                <a:srgbClr val="0070C0"/>
              </a:solidFill>
            </a:endParaRPr>
          </a:p>
          <a:p>
            <a:r>
              <a:rPr lang="en-CA" sz="2000" dirty="0">
                <a:solidFill>
                  <a:srgbClr val="0070C0"/>
                </a:solidFill>
              </a:rPr>
              <a:t>The FBI received a tip by “a person close to Nikolas Cruz,” alerting them to “Cruz’s gun ownership, desire to kill people, erratic behavior, and disturbing social media posts, as well as the potential of him conducting a school shooting.”  No follow up.</a:t>
            </a:r>
          </a:p>
        </p:txBody>
      </p:sp>
    </p:spTree>
    <p:extLst>
      <p:ext uri="{BB962C8B-B14F-4D97-AF65-F5344CB8AC3E}">
        <p14:creationId xmlns:p14="http://schemas.microsoft.com/office/powerpoint/2010/main" val="216589973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D59A00C-E718-ED4C-BB1A-CFA7CA79F745}"/>
              </a:ext>
            </a:extLst>
          </p:cNvPr>
          <p:cNvPicPr>
            <a:picLocks noChangeAspect="1"/>
          </p:cNvPicPr>
          <p:nvPr/>
        </p:nvPicPr>
        <p:blipFill>
          <a:blip r:embed="rId2"/>
          <a:stretch>
            <a:fillRect/>
          </a:stretch>
        </p:blipFill>
        <p:spPr>
          <a:xfrm>
            <a:off x="846482" y="150607"/>
            <a:ext cx="7667181" cy="5750386"/>
          </a:xfrm>
          <a:prstGeom prst="rect">
            <a:avLst/>
          </a:prstGeom>
        </p:spPr>
      </p:pic>
    </p:spTree>
    <p:extLst>
      <p:ext uri="{BB962C8B-B14F-4D97-AF65-F5344CB8AC3E}">
        <p14:creationId xmlns:p14="http://schemas.microsoft.com/office/powerpoint/2010/main" val="252855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7133EF-F49D-B74F-85D6-C41AAF30749B}"/>
              </a:ext>
            </a:extLst>
          </p:cNvPr>
          <p:cNvSpPr>
            <a:spLocks noGrp="1"/>
          </p:cNvSpPr>
          <p:nvPr>
            <p:ph type="title"/>
          </p:nvPr>
        </p:nvSpPr>
        <p:spPr/>
        <p:txBody>
          <a:bodyPr/>
          <a:lstStyle/>
          <a:p>
            <a:pPr algn="l"/>
            <a:r>
              <a:rPr lang="en-US" dirty="0">
                <a:solidFill>
                  <a:srgbClr val="002060"/>
                </a:solidFill>
              </a:rPr>
              <a:t>The context…</a:t>
            </a:r>
          </a:p>
        </p:txBody>
      </p:sp>
      <p:sp>
        <p:nvSpPr>
          <p:cNvPr id="3" name="Text Placeholder 2">
            <a:extLst>
              <a:ext uri="{FF2B5EF4-FFF2-40B4-BE49-F238E27FC236}">
                <a16:creationId xmlns:a16="http://schemas.microsoft.com/office/drawing/2014/main" xmlns="" id="{0254C86C-B7ED-D74C-B868-04AC87F6937E}"/>
              </a:ext>
            </a:extLst>
          </p:cNvPr>
          <p:cNvSpPr>
            <a:spLocks noGrp="1"/>
          </p:cNvSpPr>
          <p:nvPr>
            <p:ph type="body" idx="1"/>
          </p:nvPr>
        </p:nvSpPr>
        <p:spPr/>
        <p:txBody>
          <a:bodyPr/>
          <a:lstStyle/>
          <a:p>
            <a:r>
              <a:rPr lang="en-CA" dirty="0">
                <a:solidFill>
                  <a:srgbClr val="0070C0"/>
                </a:solidFill>
              </a:rPr>
              <a:t>An engineer left a voicemail two days before to say some cracking had been found at one end of the concrete span</a:t>
            </a:r>
          </a:p>
          <a:p>
            <a:endParaRPr lang="en-CA" dirty="0">
              <a:solidFill>
                <a:srgbClr val="0070C0"/>
              </a:solidFill>
            </a:endParaRPr>
          </a:p>
          <a:p>
            <a:r>
              <a:rPr lang="en-CA" dirty="0">
                <a:solidFill>
                  <a:srgbClr val="0070C0"/>
                </a:solidFill>
              </a:rPr>
              <a:t>“but from a safety perspective we don’t see that there’s any issue there so we’re not concerned about it from that perspective.”</a:t>
            </a:r>
          </a:p>
          <a:p>
            <a:endParaRPr lang="en-CA" dirty="0">
              <a:solidFill>
                <a:srgbClr val="0070C0"/>
              </a:solidFill>
            </a:endParaRPr>
          </a:p>
          <a:p>
            <a:r>
              <a:rPr lang="en-CA" dirty="0">
                <a:solidFill>
                  <a:srgbClr val="0070C0"/>
                </a:solidFill>
              </a:rPr>
              <a:t>crews were applying post-tensioning force following a “stress test” when it collapsed….</a:t>
            </a:r>
          </a:p>
          <a:p>
            <a:endParaRPr lang="en-CA" dirty="0">
              <a:solidFill>
                <a:srgbClr val="0070C0"/>
              </a:solidFill>
            </a:endParaRPr>
          </a:p>
        </p:txBody>
      </p:sp>
    </p:spTree>
    <p:extLst>
      <p:ext uri="{BB962C8B-B14F-4D97-AF65-F5344CB8AC3E}">
        <p14:creationId xmlns:p14="http://schemas.microsoft.com/office/powerpoint/2010/main" val="159112725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5" name="Road map for the day…."/>
          <p:cNvSpPr txBox="1">
            <a:spLocks noGrp="1"/>
          </p:cNvSpPr>
          <p:nvPr>
            <p:ph type="title" idx="4294967295"/>
          </p:nvPr>
        </p:nvSpPr>
        <p:spPr>
          <a:xfrm>
            <a:off x="179387" y="620712"/>
            <a:ext cx="8686801" cy="685801"/>
          </a:xfrm>
          <a:prstGeom prst="rect">
            <a:avLst/>
          </a:prstGeom>
        </p:spPr>
        <p:txBody>
          <a:bodyPr>
            <a:normAutofit/>
          </a:bodyPr>
          <a:lstStyle>
            <a:lvl1pPr algn="l">
              <a:defRPr>
                <a:solidFill>
                  <a:srgbClr val="000099"/>
                </a:solidFill>
                <a:uFill>
                  <a:solidFill>
                    <a:srgbClr val="000099"/>
                  </a:solidFill>
                </a:uFill>
              </a:defRPr>
            </a:lvl1pPr>
          </a:lstStyle>
          <a:p>
            <a:pPr>
              <a:defRPr>
                <a:solidFill>
                  <a:schemeClr val="accent4"/>
                </a:solidFill>
                <a:uFill>
                  <a:solidFill>
                    <a:schemeClr val="accent4"/>
                  </a:solidFill>
                </a:uFill>
              </a:defRPr>
            </a:pPr>
            <a:r>
              <a:rPr dirty="0">
                <a:solidFill>
                  <a:srgbClr val="000099"/>
                </a:solidFill>
                <a:uFill>
                  <a:solidFill>
                    <a:srgbClr val="000099"/>
                  </a:solidFill>
                </a:uFill>
              </a:rPr>
              <a:t>Road map for the </a:t>
            </a:r>
            <a:r>
              <a:rPr lang="en-CA" dirty="0">
                <a:solidFill>
                  <a:srgbClr val="000099"/>
                </a:solidFill>
                <a:uFill>
                  <a:solidFill>
                    <a:srgbClr val="000099"/>
                  </a:solidFill>
                </a:uFill>
              </a:rPr>
              <a:t>evening</a:t>
            </a:r>
            <a:r>
              <a:rPr dirty="0">
                <a:solidFill>
                  <a:srgbClr val="000099"/>
                </a:solidFill>
                <a:uFill>
                  <a:solidFill>
                    <a:srgbClr val="000099"/>
                  </a:solidFill>
                </a:uFill>
              </a:rPr>
              <a:t>….</a:t>
            </a:r>
          </a:p>
        </p:txBody>
      </p:sp>
      <p:sp>
        <p:nvSpPr>
          <p:cNvPr id="176" name="Update on safety concepts…"/>
          <p:cNvSpPr txBox="1">
            <a:spLocks noGrp="1"/>
          </p:cNvSpPr>
          <p:nvPr>
            <p:ph type="body" idx="4294967295"/>
          </p:nvPr>
        </p:nvSpPr>
        <p:spPr>
          <a:xfrm>
            <a:off x="179387" y="2072676"/>
            <a:ext cx="8964613" cy="3365912"/>
          </a:xfrm>
          <a:prstGeom prst="rect">
            <a:avLst/>
          </a:prstGeom>
        </p:spPr>
        <p:txBody>
          <a:bodyPr>
            <a:normAutofit fontScale="85000" lnSpcReduction="20000"/>
          </a:bodyPr>
          <a:lstStyle/>
          <a:p>
            <a:pPr marL="268604" indent="-268604" defTabSz="859536">
              <a:defRPr sz="2256"/>
            </a:pPr>
            <a:endParaRPr lang="en-CA" dirty="0">
              <a:solidFill>
                <a:srgbClr val="0000FF"/>
              </a:solidFill>
              <a:uFill>
                <a:solidFill>
                  <a:srgbClr val="0000FF"/>
                </a:solidFill>
              </a:uFill>
            </a:endParaRPr>
          </a:p>
          <a:p>
            <a:pPr marL="268604" indent="-268604" defTabSz="859536">
              <a:defRPr sz="2256"/>
            </a:pPr>
            <a:r>
              <a:rPr lang="en-CA" sz="4000" i="1" dirty="0">
                <a:solidFill>
                  <a:srgbClr val="000099"/>
                </a:solidFill>
                <a:uFill>
                  <a:solidFill>
                    <a:srgbClr val="000099"/>
                  </a:solidFill>
                </a:uFill>
                <a:latin typeface="Arial Narrow"/>
                <a:ea typeface="Arial Narrow"/>
                <a:cs typeface="Arial Narrow"/>
                <a:sym typeface="Arial Narrow"/>
              </a:rPr>
              <a:t>A discussion of the “normal” reactions to an </a:t>
            </a:r>
            <a:r>
              <a:rPr lang="en-CA" sz="4000" i="1" dirty="0">
                <a:solidFill>
                  <a:srgbClr val="000099"/>
                </a:solidFill>
                <a:uFill>
                  <a:solidFill>
                    <a:srgbClr val="000099"/>
                  </a:solidFill>
                </a:uFill>
                <a:latin typeface="Arial Narrow"/>
                <a:ea typeface="Arial Narrow"/>
                <a:cs typeface="Arial Narrow"/>
                <a:sym typeface="Arial Narrow"/>
              </a:rPr>
              <a:t>incident</a:t>
            </a:r>
          </a:p>
          <a:p>
            <a:pPr marL="268604" indent="-268604" defTabSz="859536">
              <a:defRPr sz="2256"/>
            </a:pPr>
            <a:endParaRPr lang="en-CA" sz="4000" i="1" dirty="0">
              <a:solidFill>
                <a:srgbClr val="000099"/>
              </a:solidFill>
              <a:uFill>
                <a:solidFill>
                  <a:srgbClr val="000099"/>
                </a:solidFill>
              </a:uFill>
              <a:latin typeface="Arial Narrow"/>
              <a:ea typeface="Arial Narrow"/>
              <a:cs typeface="Arial Narrow"/>
              <a:sym typeface="Arial Narrow"/>
            </a:endParaRPr>
          </a:p>
          <a:p>
            <a:pPr marL="268604" indent="-268604" defTabSz="859536">
              <a:defRPr sz="2256"/>
            </a:pPr>
            <a:r>
              <a:rPr lang="en-CA" sz="4000" i="1" dirty="0">
                <a:solidFill>
                  <a:srgbClr val="000099"/>
                </a:solidFill>
                <a:uFill>
                  <a:solidFill>
                    <a:srgbClr val="000099"/>
                  </a:solidFill>
                </a:uFill>
                <a:latin typeface="Arial Narrow"/>
                <a:ea typeface="Arial Narrow"/>
                <a:cs typeface="Arial Narrow"/>
                <a:sym typeface="Arial Narrow"/>
              </a:rPr>
              <a:t>A </a:t>
            </a:r>
            <a:r>
              <a:rPr lang="en-CA" sz="4000" i="1" dirty="0">
                <a:solidFill>
                  <a:srgbClr val="000099"/>
                </a:solidFill>
                <a:uFill>
                  <a:solidFill>
                    <a:srgbClr val="000099"/>
                  </a:solidFill>
                </a:uFill>
                <a:latin typeface="Arial Narrow"/>
                <a:ea typeface="Arial Narrow"/>
                <a:cs typeface="Arial Narrow"/>
                <a:sym typeface="Arial Narrow"/>
              </a:rPr>
              <a:t>review of how it should have been prevented</a:t>
            </a:r>
          </a:p>
          <a:p>
            <a:pPr marL="268604" indent="-268604" defTabSz="859536">
              <a:defRPr sz="2256"/>
            </a:pPr>
            <a:endParaRPr lang="en-CA" sz="4000" i="1" dirty="0">
              <a:solidFill>
                <a:srgbClr val="000099"/>
              </a:solidFill>
              <a:uFill>
                <a:solidFill>
                  <a:srgbClr val="000099"/>
                </a:solidFill>
              </a:uFill>
              <a:latin typeface="Arial Narrow"/>
              <a:ea typeface="Arial Narrow"/>
              <a:cs typeface="Arial Narrow"/>
              <a:sym typeface="Arial Narrow"/>
            </a:endParaRPr>
          </a:p>
          <a:p>
            <a:pPr marL="268604" indent="-268604" defTabSz="859536">
              <a:defRPr sz="2256"/>
            </a:pPr>
            <a:r>
              <a:rPr lang="en-CA" sz="4000" i="1" dirty="0">
                <a:solidFill>
                  <a:srgbClr val="000099"/>
                </a:solidFill>
                <a:uFill>
                  <a:solidFill>
                    <a:srgbClr val="000099"/>
                  </a:solidFill>
                </a:uFill>
                <a:latin typeface="Arial Narrow"/>
                <a:ea typeface="Arial Narrow"/>
                <a:cs typeface="Arial Narrow"/>
                <a:sym typeface="Arial Narrow"/>
              </a:rPr>
              <a:t>A discussion about why the disconnect</a:t>
            </a:r>
          </a:p>
          <a:p>
            <a:pPr marL="268604" indent="-268604" defTabSz="859536">
              <a:defRPr sz="2256"/>
            </a:pPr>
            <a:endParaRPr lang="en-CA" sz="4000" i="1" dirty="0">
              <a:solidFill>
                <a:srgbClr val="000099"/>
              </a:solidFill>
              <a:uFill>
                <a:solidFill>
                  <a:srgbClr val="000099"/>
                </a:solidFill>
              </a:uFill>
              <a:latin typeface="Arial Narrow"/>
              <a:ea typeface="Arial Narrow"/>
              <a:cs typeface="Arial Narrow"/>
              <a:sym typeface="Arial Narrow"/>
            </a:endParaRPr>
          </a:p>
          <a:p>
            <a:pPr>
              <a:lnSpc>
                <a:spcPct val="150000"/>
              </a:lnSpc>
            </a:pPr>
            <a:endParaRPr dirty="0">
              <a:solidFill>
                <a:srgbClr val="0000FF"/>
              </a:solidFill>
              <a:uFill>
                <a:solidFill>
                  <a:srgbClr val="0000FF"/>
                </a:solidFill>
              </a:uFill>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17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17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1" uiExpand="1" build="p"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7FCB97-97B5-5B4F-BCF1-0AF673B7618F}"/>
              </a:ext>
            </a:extLst>
          </p:cNvPr>
          <p:cNvSpPr>
            <a:spLocks noGrp="1"/>
          </p:cNvSpPr>
          <p:nvPr>
            <p:ph type="title"/>
          </p:nvPr>
        </p:nvSpPr>
        <p:spPr/>
        <p:txBody>
          <a:bodyPr/>
          <a:lstStyle/>
          <a:p>
            <a:pPr algn="l"/>
            <a:r>
              <a:rPr lang="en-US" dirty="0">
                <a:solidFill>
                  <a:srgbClr val="002060"/>
                </a:solidFill>
              </a:rPr>
              <a:t>The first kick at the can…</a:t>
            </a:r>
          </a:p>
        </p:txBody>
      </p:sp>
      <p:sp>
        <p:nvSpPr>
          <p:cNvPr id="3" name="Text Placeholder 2">
            <a:extLst>
              <a:ext uri="{FF2B5EF4-FFF2-40B4-BE49-F238E27FC236}">
                <a16:creationId xmlns:a16="http://schemas.microsoft.com/office/drawing/2014/main" xmlns="" id="{F820E3D8-9AE1-F04E-9017-16FCDD6F7FA8}"/>
              </a:ext>
            </a:extLst>
          </p:cNvPr>
          <p:cNvSpPr>
            <a:spLocks noGrp="1"/>
          </p:cNvSpPr>
          <p:nvPr>
            <p:ph type="body" idx="1"/>
          </p:nvPr>
        </p:nvSpPr>
        <p:spPr/>
        <p:txBody>
          <a:bodyPr/>
          <a:lstStyle/>
          <a:p>
            <a:r>
              <a:rPr lang="en-CA" dirty="0">
                <a:solidFill>
                  <a:srgbClr val="0070C0"/>
                </a:solidFill>
              </a:rPr>
              <a:t>Detectives declared the rubble a homicide scene.</a:t>
            </a:r>
          </a:p>
          <a:p>
            <a:endParaRPr lang="en-CA" dirty="0">
              <a:solidFill>
                <a:srgbClr val="0070C0"/>
              </a:solidFill>
            </a:endParaRPr>
          </a:p>
          <a:p>
            <a:r>
              <a:rPr lang="en-CA" dirty="0">
                <a:solidFill>
                  <a:srgbClr val="0070C0"/>
                </a:solidFill>
              </a:rPr>
              <a:t>“This was a colossal failure of the system,” he said. “This was complete incompetence from the top … I want someone to step up and say, ’The buck stops with me.”’</a:t>
            </a:r>
          </a:p>
          <a:p>
            <a:pPr marL="0" indent="0" algn="ctr">
              <a:buNone/>
            </a:pPr>
            <a:endParaRPr lang="en-CA" dirty="0">
              <a:solidFill>
                <a:srgbClr val="0070C0"/>
              </a:solidFill>
            </a:endParaRPr>
          </a:p>
        </p:txBody>
      </p:sp>
      <p:pic>
        <p:nvPicPr>
          <p:cNvPr id="6" name="Picture 5">
            <a:extLst>
              <a:ext uri="{FF2B5EF4-FFF2-40B4-BE49-F238E27FC236}">
                <a16:creationId xmlns:a16="http://schemas.microsoft.com/office/drawing/2014/main" xmlns="" id="{7DD6C4C2-8B42-3045-B590-C207FCD2D4F5}"/>
              </a:ext>
            </a:extLst>
          </p:cNvPr>
          <p:cNvPicPr>
            <a:picLocks noChangeAspect="1"/>
          </p:cNvPicPr>
          <p:nvPr/>
        </p:nvPicPr>
        <p:blipFill>
          <a:blip r:embed="rId2"/>
          <a:stretch>
            <a:fillRect/>
          </a:stretch>
        </p:blipFill>
        <p:spPr>
          <a:xfrm>
            <a:off x="4432151" y="3028278"/>
            <a:ext cx="4070429" cy="3052822"/>
          </a:xfrm>
          <a:prstGeom prst="rect">
            <a:avLst/>
          </a:prstGeom>
        </p:spPr>
      </p:pic>
    </p:spTree>
    <p:extLst>
      <p:ext uri="{BB962C8B-B14F-4D97-AF65-F5344CB8AC3E}">
        <p14:creationId xmlns:p14="http://schemas.microsoft.com/office/powerpoint/2010/main" val="11919714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The various tools are also negatively focussed, or trying to identify the negative and avoid or mitigate it – various Human Reliability Analysis tools:…"/>
          <p:cNvSpPr txBox="1">
            <a:spLocks noGrp="1"/>
          </p:cNvSpPr>
          <p:nvPr>
            <p:ph type="body" idx="4294967295"/>
          </p:nvPr>
        </p:nvSpPr>
        <p:spPr>
          <a:xfrm>
            <a:off x="228600" y="1463936"/>
            <a:ext cx="7871908" cy="4598988"/>
          </a:xfrm>
          <a:prstGeom prst="rect">
            <a:avLst/>
          </a:prstGeom>
        </p:spPr>
        <p:txBody>
          <a:bodyPr>
            <a:normAutofit lnSpcReduction="10000"/>
          </a:bodyPr>
          <a:lstStyle/>
          <a:p>
            <a:r>
              <a:rPr dirty="0">
                <a:solidFill>
                  <a:srgbClr val="0070C0"/>
                </a:solidFill>
                <a:uFill>
                  <a:solidFill>
                    <a:srgbClr val="0000FF"/>
                  </a:solidFill>
                </a:uFill>
              </a:rPr>
              <a:t>The various tools :</a:t>
            </a:r>
          </a:p>
          <a:p>
            <a:endParaRPr dirty="0">
              <a:solidFill>
                <a:srgbClr val="0070C0"/>
              </a:solidFill>
              <a:uFill>
                <a:solidFill>
                  <a:srgbClr val="0000FF"/>
                </a:solidFill>
              </a:uFill>
            </a:endParaRPr>
          </a:p>
          <a:p>
            <a:r>
              <a:rPr dirty="0">
                <a:solidFill>
                  <a:srgbClr val="0070C0"/>
                </a:solidFill>
                <a:uFill>
                  <a:solidFill>
                    <a:srgbClr val="0000FF"/>
                  </a:solidFill>
                </a:uFill>
              </a:rPr>
              <a:t>Prospective 				</a:t>
            </a:r>
          </a:p>
          <a:p>
            <a:pPr marL="685800" lvl="1" indent="-228600">
              <a:defRPr sz="2000"/>
            </a:pPr>
            <a:r>
              <a:rPr dirty="0">
                <a:solidFill>
                  <a:srgbClr val="0070C0"/>
                </a:solidFill>
                <a:uFill>
                  <a:solidFill>
                    <a:srgbClr val="0000FF"/>
                  </a:solidFill>
                </a:uFill>
              </a:rPr>
              <a:t>FMECA		 	</a:t>
            </a:r>
          </a:p>
          <a:p>
            <a:pPr marL="685800" lvl="1" indent="-228600">
              <a:spcBef>
                <a:spcPts val="400"/>
              </a:spcBef>
              <a:defRPr sz="2000"/>
            </a:pPr>
            <a:r>
              <a:rPr dirty="0">
                <a:solidFill>
                  <a:srgbClr val="0070C0"/>
                </a:solidFill>
                <a:uFill>
                  <a:solidFill>
                    <a:srgbClr val="0000FF"/>
                  </a:solidFill>
                </a:uFill>
              </a:rPr>
              <a:t>Safety Cases</a:t>
            </a:r>
            <a:endParaRPr lang="en-CA" dirty="0">
              <a:solidFill>
                <a:srgbClr val="0070C0"/>
              </a:solidFill>
              <a:uFill>
                <a:solidFill>
                  <a:srgbClr val="0000FF"/>
                </a:solidFill>
              </a:uFill>
            </a:endParaRPr>
          </a:p>
          <a:p>
            <a:pPr marL="457200" lvl="1" indent="0">
              <a:spcBef>
                <a:spcPts val="400"/>
              </a:spcBef>
              <a:buNone/>
              <a:defRPr sz="2000"/>
            </a:pPr>
            <a:r>
              <a:rPr dirty="0">
                <a:solidFill>
                  <a:srgbClr val="0070C0"/>
                </a:solidFill>
                <a:uFill>
                  <a:solidFill>
                    <a:srgbClr val="0000FF"/>
                  </a:solidFill>
                </a:uFill>
              </a:rPr>
              <a:t>		                  </a:t>
            </a:r>
          </a:p>
          <a:p>
            <a:r>
              <a:rPr dirty="0">
                <a:solidFill>
                  <a:srgbClr val="0070C0"/>
                </a:solidFill>
                <a:uFill>
                  <a:solidFill>
                    <a:srgbClr val="0000FF"/>
                  </a:solidFill>
                </a:uFill>
              </a:rPr>
              <a:t>Retrospective</a:t>
            </a:r>
          </a:p>
          <a:p>
            <a:pPr marL="685800" lvl="1" indent="-228600">
              <a:spcBef>
                <a:spcPts val="400"/>
              </a:spcBef>
              <a:defRPr sz="2000"/>
            </a:pPr>
            <a:r>
              <a:rPr dirty="0">
                <a:solidFill>
                  <a:srgbClr val="0070C0"/>
                </a:solidFill>
                <a:uFill>
                  <a:solidFill>
                    <a:srgbClr val="0000FF"/>
                  </a:solidFill>
                </a:uFill>
              </a:rPr>
              <a:t>Incident Reporting Systems</a:t>
            </a:r>
          </a:p>
          <a:p>
            <a:pPr marL="685800" lvl="1" indent="-228600">
              <a:spcBef>
                <a:spcPts val="400"/>
              </a:spcBef>
              <a:defRPr sz="2000"/>
            </a:pPr>
            <a:r>
              <a:rPr dirty="0">
                <a:solidFill>
                  <a:srgbClr val="0070C0"/>
                </a:solidFill>
                <a:uFill>
                  <a:solidFill>
                    <a:srgbClr val="0000FF"/>
                  </a:solidFill>
                </a:uFill>
              </a:rPr>
              <a:t>RCA</a:t>
            </a:r>
            <a:endParaRPr lang="en-CA" dirty="0">
              <a:solidFill>
                <a:srgbClr val="0070C0"/>
              </a:solidFill>
              <a:uFill>
                <a:solidFill>
                  <a:srgbClr val="0000FF"/>
                </a:solidFill>
              </a:uFill>
            </a:endParaRPr>
          </a:p>
          <a:p>
            <a:pPr marL="685800" lvl="1" indent="-228600">
              <a:spcBef>
                <a:spcPts val="400"/>
              </a:spcBef>
              <a:defRPr sz="2000"/>
            </a:pPr>
            <a:endParaRPr lang="en-CA" dirty="0">
              <a:solidFill>
                <a:srgbClr val="0070C0"/>
              </a:solidFill>
              <a:uFill>
                <a:solidFill>
                  <a:srgbClr val="0000FF"/>
                </a:solidFill>
              </a:uFill>
            </a:endParaRPr>
          </a:p>
          <a:p>
            <a:pPr marL="240031" indent="-228600">
              <a:spcBef>
                <a:spcPts val="400"/>
              </a:spcBef>
              <a:defRPr sz="2000"/>
            </a:pPr>
            <a:r>
              <a:rPr lang="en-CA" dirty="0">
                <a:solidFill>
                  <a:srgbClr val="0070C0"/>
                </a:solidFill>
                <a:uFill>
                  <a:solidFill>
                    <a:srgbClr val="0000FF"/>
                  </a:solidFill>
                </a:uFill>
              </a:rPr>
              <a:t>Or both Prospective and </a:t>
            </a:r>
            <a:r>
              <a:rPr lang="en-CA" sz="2000" dirty="0">
                <a:solidFill>
                  <a:srgbClr val="0070C0"/>
                </a:solidFill>
                <a:uFill>
                  <a:solidFill>
                    <a:srgbClr val="0000FF"/>
                  </a:solidFill>
                </a:uFill>
              </a:rPr>
              <a:t>Retrospective</a:t>
            </a:r>
          </a:p>
          <a:p>
            <a:pPr marL="685800" lvl="1" indent="-228600">
              <a:spcBef>
                <a:spcPts val="400"/>
              </a:spcBef>
              <a:defRPr sz="2000"/>
            </a:pPr>
            <a:r>
              <a:rPr lang="en-CA" dirty="0">
                <a:solidFill>
                  <a:srgbClr val="0070C0"/>
                </a:solidFill>
                <a:uFill>
                  <a:solidFill>
                    <a:srgbClr val="0000FF"/>
                  </a:solidFill>
                </a:uFill>
              </a:rPr>
              <a:t>Risk Management </a:t>
            </a:r>
            <a:endParaRPr dirty="0">
              <a:solidFill>
                <a:srgbClr val="0070C0"/>
              </a:solidFill>
              <a:uFill>
                <a:solidFill>
                  <a:srgbClr val="0000FF"/>
                </a:solidFill>
              </a:uFill>
            </a:endParaRPr>
          </a:p>
        </p:txBody>
      </p:sp>
      <p:sp>
        <p:nvSpPr>
          <p:cNvPr id="223" name="Safety I - tools"/>
          <p:cNvSpPr txBox="1">
            <a:spLocks noGrp="1"/>
          </p:cNvSpPr>
          <p:nvPr>
            <p:ph type="title" idx="4294967295"/>
          </p:nvPr>
        </p:nvSpPr>
        <p:spPr>
          <a:xfrm>
            <a:off x="228600" y="457201"/>
            <a:ext cx="8686800" cy="685800"/>
          </a:xfrm>
          <a:prstGeom prst="rect">
            <a:avLst/>
          </a:prstGeom>
        </p:spPr>
        <p:txBody>
          <a:bodyPr>
            <a:normAutofit/>
          </a:bodyPr>
          <a:lstStyle>
            <a:lvl1pPr algn="ctr">
              <a:defRPr>
                <a:solidFill>
                  <a:srgbClr val="0235AD"/>
                </a:solidFill>
                <a:uFill>
                  <a:solidFill>
                    <a:srgbClr val="0235AD"/>
                  </a:solidFill>
                </a:uFill>
              </a:defRPr>
            </a:lvl1pPr>
          </a:lstStyle>
          <a:p>
            <a:pPr algn="l">
              <a:defRPr>
                <a:solidFill>
                  <a:schemeClr val="accent4"/>
                </a:solidFill>
                <a:uFill>
                  <a:solidFill>
                    <a:schemeClr val="accent4"/>
                  </a:solidFill>
                </a:uFill>
              </a:defRPr>
            </a:pPr>
            <a:r>
              <a:rPr lang="en-CA" i="0" dirty="0">
                <a:solidFill>
                  <a:srgbClr val="002060"/>
                </a:solidFill>
                <a:uFill>
                  <a:solidFill>
                    <a:srgbClr val="0000FF"/>
                  </a:solidFill>
                </a:uFill>
              </a:rPr>
              <a:t>How should it have been prevented?</a:t>
            </a:r>
            <a:endParaRPr i="0" dirty="0">
              <a:solidFill>
                <a:srgbClr val="002060"/>
              </a:solidFill>
              <a:uFill>
                <a:solidFill>
                  <a:srgbClr val="0235AD"/>
                </a:solidFill>
              </a:uFill>
            </a:endParaRPr>
          </a:p>
        </p:txBody>
      </p:sp>
      <p:pic>
        <p:nvPicPr>
          <p:cNvPr id="224" name="image.jpg" descr="image.jpg"/>
          <p:cNvPicPr>
            <a:picLocks noChangeAspect="1"/>
          </p:cNvPicPr>
          <p:nvPr/>
        </p:nvPicPr>
        <p:blipFill>
          <a:blip r:embed="rId2">
            <a:extLst/>
          </a:blip>
          <a:stretch>
            <a:fillRect/>
          </a:stretch>
        </p:blipFill>
        <p:spPr>
          <a:xfrm>
            <a:off x="0" y="5970587"/>
            <a:ext cx="5076825" cy="866776"/>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iterate>
                                    <p:tmAbs val="0"/>
                                  </p:iterate>
                                  <p:childTnLst>
                                    <p:set>
                                      <p:cBhvr>
                                        <p:cTn id="6" fill="hold"/>
                                        <p:tgtEl>
                                          <p:spTgt spid="222">
                                            <p:txEl>
                                              <p:pRg st="0" end="0"/>
                                            </p:txEl>
                                          </p:spTgt>
                                        </p:tgtEl>
                                        <p:attrNameLst>
                                          <p:attrName>style.visibility</p:attrName>
                                        </p:attrNameLst>
                                      </p:cBhvr>
                                      <p:to>
                                        <p:strVal val="visible"/>
                                      </p:to>
                                    </p:set>
                                    <p:anim calcmode="lin" valueType="num">
                                      <p:cBhvr>
                                        <p:cTn id="7" dur="500" fill="hold"/>
                                        <p:tgtEl>
                                          <p:spTgt spid="222">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22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222">
                                            <p:txEl>
                                              <p:pRg st="2" end="2"/>
                                            </p:txEl>
                                          </p:spTgt>
                                        </p:tgtEl>
                                        <p:attrNameLst>
                                          <p:attrName>style.visibility</p:attrName>
                                        </p:attrNameLst>
                                      </p:cBhvr>
                                      <p:to>
                                        <p:strVal val="visible"/>
                                      </p:to>
                                    </p:set>
                                    <p:anim calcmode="lin" valueType="num">
                                      <p:cBhvr>
                                        <p:cTn id="13" dur="500" fill="hold"/>
                                        <p:tgtEl>
                                          <p:spTgt spid="222">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22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1" nodeType="withEffect">
                                  <p:stCondLst>
                                    <p:cond delay="0"/>
                                  </p:stCondLst>
                                  <p:iterate>
                                    <p:tmAbs val="0"/>
                                  </p:iterate>
                                  <p:childTnLst>
                                    <p:set>
                                      <p:cBhvr>
                                        <p:cTn id="16" fill="hold"/>
                                        <p:tgtEl>
                                          <p:spTgt spid="222">
                                            <p:txEl>
                                              <p:pRg st="3" end="3"/>
                                            </p:txEl>
                                          </p:spTgt>
                                        </p:tgtEl>
                                        <p:attrNameLst>
                                          <p:attrName>style.visibility</p:attrName>
                                        </p:attrNameLst>
                                      </p:cBhvr>
                                      <p:to>
                                        <p:strVal val="visible"/>
                                      </p:to>
                                    </p:set>
                                    <p:anim calcmode="lin" valueType="num">
                                      <p:cBhvr>
                                        <p:cTn id="17" dur="500" fill="hold"/>
                                        <p:tgtEl>
                                          <p:spTgt spid="222">
                                            <p:txEl>
                                              <p:pRg st="3" end="3"/>
                                            </p:txEl>
                                          </p:spTgt>
                                        </p:tgtEl>
                                        <p:attrNameLst>
                                          <p:attrName>ppt_x</p:attrName>
                                        </p:attrNameLst>
                                      </p:cBhvr>
                                      <p:tavLst>
                                        <p:tav tm="0">
                                          <p:val>
                                            <p:strVal val="#ppt_x"/>
                                          </p:val>
                                        </p:tav>
                                        <p:tav tm="100000">
                                          <p:val>
                                            <p:strVal val="#ppt_x"/>
                                          </p:val>
                                        </p:tav>
                                      </p:tavLst>
                                    </p:anim>
                                    <p:anim calcmode="lin" valueType="num">
                                      <p:cBhvr>
                                        <p:cTn id="18" dur="500" fill="hold"/>
                                        <p:tgtEl>
                                          <p:spTgt spid="222">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iterate>
                                    <p:tmAbs val="0"/>
                                  </p:iterate>
                                  <p:childTnLst>
                                    <p:set>
                                      <p:cBhvr>
                                        <p:cTn id="20" fill="hold"/>
                                        <p:tgtEl>
                                          <p:spTgt spid="222">
                                            <p:txEl>
                                              <p:pRg st="4" end="4"/>
                                            </p:txEl>
                                          </p:spTgt>
                                        </p:tgtEl>
                                        <p:attrNameLst>
                                          <p:attrName>style.visibility</p:attrName>
                                        </p:attrNameLst>
                                      </p:cBhvr>
                                      <p:to>
                                        <p:strVal val="visible"/>
                                      </p:to>
                                    </p:set>
                                    <p:anim calcmode="lin" valueType="num">
                                      <p:cBhvr>
                                        <p:cTn id="21" dur="500" fill="hold"/>
                                        <p:tgtEl>
                                          <p:spTgt spid="222">
                                            <p:txEl>
                                              <p:pRg st="4" end="4"/>
                                            </p:txEl>
                                          </p:spTgt>
                                        </p:tgtEl>
                                        <p:attrNameLst>
                                          <p:attrName>ppt_x</p:attrName>
                                        </p:attrNameLst>
                                      </p:cBhvr>
                                      <p:tavLst>
                                        <p:tav tm="0">
                                          <p:val>
                                            <p:strVal val="#ppt_x"/>
                                          </p:val>
                                        </p:tav>
                                        <p:tav tm="100000">
                                          <p:val>
                                            <p:strVal val="#ppt_x"/>
                                          </p:val>
                                        </p:tav>
                                      </p:tavLst>
                                    </p:anim>
                                    <p:anim calcmode="lin" valueType="num">
                                      <p:cBhvr>
                                        <p:cTn id="22" dur="500" fill="hold"/>
                                        <p:tgtEl>
                                          <p:spTgt spid="22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iterate>
                                    <p:tmAbs val="0"/>
                                  </p:iterate>
                                  <p:childTnLst>
                                    <p:set>
                                      <p:cBhvr>
                                        <p:cTn id="26" fill="hold"/>
                                        <p:tgtEl>
                                          <p:spTgt spid="222">
                                            <p:txEl>
                                              <p:pRg st="6" end="6"/>
                                            </p:txEl>
                                          </p:spTgt>
                                        </p:tgtEl>
                                        <p:attrNameLst>
                                          <p:attrName>style.visibility</p:attrName>
                                        </p:attrNameLst>
                                      </p:cBhvr>
                                      <p:to>
                                        <p:strVal val="visible"/>
                                      </p:to>
                                    </p:set>
                                    <p:anim calcmode="lin" valueType="num">
                                      <p:cBhvr>
                                        <p:cTn id="27" dur="500" fill="hold"/>
                                        <p:tgtEl>
                                          <p:spTgt spid="222">
                                            <p:txEl>
                                              <p:pRg st="6" end="6"/>
                                            </p:txEl>
                                          </p:spTgt>
                                        </p:tgtEl>
                                        <p:attrNameLst>
                                          <p:attrName>ppt_x</p:attrName>
                                        </p:attrNameLst>
                                      </p:cBhvr>
                                      <p:tavLst>
                                        <p:tav tm="0">
                                          <p:val>
                                            <p:strVal val="#ppt_x"/>
                                          </p:val>
                                        </p:tav>
                                        <p:tav tm="100000">
                                          <p:val>
                                            <p:strVal val="#ppt_x"/>
                                          </p:val>
                                        </p:tav>
                                      </p:tavLst>
                                    </p:anim>
                                    <p:anim calcmode="lin" valueType="num">
                                      <p:cBhvr>
                                        <p:cTn id="28" dur="500" fill="hold"/>
                                        <p:tgtEl>
                                          <p:spTgt spid="22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1" nodeType="withEffect">
                                  <p:stCondLst>
                                    <p:cond delay="0"/>
                                  </p:stCondLst>
                                  <p:iterate>
                                    <p:tmAbs val="0"/>
                                  </p:iterate>
                                  <p:childTnLst>
                                    <p:set>
                                      <p:cBhvr>
                                        <p:cTn id="30" fill="hold"/>
                                        <p:tgtEl>
                                          <p:spTgt spid="222">
                                            <p:txEl>
                                              <p:pRg st="7" end="7"/>
                                            </p:txEl>
                                          </p:spTgt>
                                        </p:tgtEl>
                                        <p:attrNameLst>
                                          <p:attrName>style.visibility</p:attrName>
                                        </p:attrNameLst>
                                      </p:cBhvr>
                                      <p:to>
                                        <p:strVal val="visible"/>
                                      </p:to>
                                    </p:set>
                                    <p:anim calcmode="lin" valueType="num">
                                      <p:cBhvr>
                                        <p:cTn id="31" dur="500" fill="hold"/>
                                        <p:tgtEl>
                                          <p:spTgt spid="222">
                                            <p:txEl>
                                              <p:pRg st="7" end="7"/>
                                            </p:txEl>
                                          </p:spTgt>
                                        </p:tgtEl>
                                        <p:attrNameLst>
                                          <p:attrName>ppt_x</p:attrName>
                                        </p:attrNameLst>
                                      </p:cBhvr>
                                      <p:tavLst>
                                        <p:tav tm="0">
                                          <p:val>
                                            <p:strVal val="#ppt_x"/>
                                          </p:val>
                                        </p:tav>
                                        <p:tav tm="100000">
                                          <p:val>
                                            <p:strVal val="#ppt_x"/>
                                          </p:val>
                                        </p:tav>
                                      </p:tavLst>
                                    </p:anim>
                                    <p:anim calcmode="lin" valueType="num">
                                      <p:cBhvr>
                                        <p:cTn id="32" dur="500" fill="hold"/>
                                        <p:tgtEl>
                                          <p:spTgt spid="222">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1" nodeType="withEffect">
                                  <p:stCondLst>
                                    <p:cond delay="0"/>
                                  </p:stCondLst>
                                  <p:iterate>
                                    <p:tmAbs val="0"/>
                                  </p:iterate>
                                  <p:childTnLst>
                                    <p:set>
                                      <p:cBhvr>
                                        <p:cTn id="34" fill="hold"/>
                                        <p:tgtEl>
                                          <p:spTgt spid="222">
                                            <p:txEl>
                                              <p:pRg st="8" end="8"/>
                                            </p:txEl>
                                          </p:spTgt>
                                        </p:tgtEl>
                                        <p:attrNameLst>
                                          <p:attrName>style.visibility</p:attrName>
                                        </p:attrNameLst>
                                      </p:cBhvr>
                                      <p:to>
                                        <p:strVal val="visible"/>
                                      </p:to>
                                    </p:set>
                                    <p:anim calcmode="lin" valueType="num">
                                      <p:cBhvr>
                                        <p:cTn id="35" dur="500" fill="hold"/>
                                        <p:tgtEl>
                                          <p:spTgt spid="222">
                                            <p:txEl>
                                              <p:pRg st="8" end="8"/>
                                            </p:txEl>
                                          </p:spTgt>
                                        </p:tgtEl>
                                        <p:attrNameLst>
                                          <p:attrName>ppt_x</p:attrName>
                                        </p:attrNameLst>
                                      </p:cBhvr>
                                      <p:tavLst>
                                        <p:tav tm="0">
                                          <p:val>
                                            <p:strVal val="#ppt_x"/>
                                          </p:val>
                                        </p:tav>
                                        <p:tav tm="100000">
                                          <p:val>
                                            <p:strVal val="#ppt_x"/>
                                          </p:val>
                                        </p:tav>
                                      </p:tavLst>
                                    </p:anim>
                                    <p:anim calcmode="lin" valueType="num">
                                      <p:cBhvr>
                                        <p:cTn id="36" dur="500" fill="hold"/>
                                        <p:tgtEl>
                                          <p:spTgt spid="22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1" nodeType="clickEffect">
                                  <p:stCondLst>
                                    <p:cond delay="0"/>
                                  </p:stCondLst>
                                  <p:iterate>
                                    <p:tmAbs val="0"/>
                                  </p:iterate>
                                  <p:childTnLst>
                                    <p:set>
                                      <p:cBhvr>
                                        <p:cTn id="40" fill="hold"/>
                                        <p:tgtEl>
                                          <p:spTgt spid="222">
                                            <p:txEl>
                                              <p:pRg st="10" end="10"/>
                                            </p:txEl>
                                          </p:spTgt>
                                        </p:tgtEl>
                                        <p:attrNameLst>
                                          <p:attrName>style.visibility</p:attrName>
                                        </p:attrNameLst>
                                      </p:cBhvr>
                                      <p:to>
                                        <p:strVal val="visible"/>
                                      </p:to>
                                    </p:set>
                                    <p:anim calcmode="lin" valueType="num">
                                      <p:cBhvr>
                                        <p:cTn id="41" dur="500" fill="hold"/>
                                        <p:tgtEl>
                                          <p:spTgt spid="222">
                                            <p:txEl>
                                              <p:pRg st="10" end="10"/>
                                            </p:txEl>
                                          </p:spTgt>
                                        </p:tgtEl>
                                        <p:attrNameLst>
                                          <p:attrName>ppt_x</p:attrName>
                                        </p:attrNameLst>
                                      </p:cBhvr>
                                      <p:tavLst>
                                        <p:tav tm="0">
                                          <p:val>
                                            <p:strVal val="#ppt_x"/>
                                          </p:val>
                                        </p:tav>
                                        <p:tav tm="100000">
                                          <p:val>
                                            <p:strVal val="#ppt_x"/>
                                          </p:val>
                                        </p:tav>
                                      </p:tavLst>
                                    </p:anim>
                                    <p:anim calcmode="lin" valueType="num">
                                      <p:cBhvr>
                                        <p:cTn id="42" dur="500" fill="hold"/>
                                        <p:tgtEl>
                                          <p:spTgt spid="222">
                                            <p:txEl>
                                              <p:pRg st="10" end="10"/>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1" nodeType="withEffect">
                                  <p:stCondLst>
                                    <p:cond delay="0"/>
                                  </p:stCondLst>
                                  <p:iterate>
                                    <p:tmAbs val="0"/>
                                  </p:iterate>
                                  <p:childTnLst>
                                    <p:set>
                                      <p:cBhvr>
                                        <p:cTn id="44" fill="hold"/>
                                        <p:tgtEl>
                                          <p:spTgt spid="222">
                                            <p:txEl>
                                              <p:pRg st="11" end="11"/>
                                            </p:txEl>
                                          </p:spTgt>
                                        </p:tgtEl>
                                        <p:attrNameLst>
                                          <p:attrName>style.visibility</p:attrName>
                                        </p:attrNameLst>
                                      </p:cBhvr>
                                      <p:to>
                                        <p:strVal val="visible"/>
                                      </p:to>
                                    </p:set>
                                    <p:anim calcmode="lin" valueType="num">
                                      <p:cBhvr>
                                        <p:cTn id="45" dur="500" fill="hold"/>
                                        <p:tgtEl>
                                          <p:spTgt spid="222">
                                            <p:txEl>
                                              <p:pRg st="11" end="11"/>
                                            </p:txEl>
                                          </p:spTgt>
                                        </p:tgtEl>
                                        <p:attrNameLst>
                                          <p:attrName>ppt_x</p:attrName>
                                        </p:attrNameLst>
                                      </p:cBhvr>
                                      <p:tavLst>
                                        <p:tav tm="0">
                                          <p:val>
                                            <p:strVal val="#ppt_x"/>
                                          </p:val>
                                        </p:tav>
                                        <p:tav tm="100000">
                                          <p:val>
                                            <p:strVal val="#ppt_x"/>
                                          </p:val>
                                        </p:tav>
                                      </p:tavLst>
                                    </p:anim>
                                    <p:anim calcmode="lin" valueType="num">
                                      <p:cBhvr>
                                        <p:cTn id="46" dur="500" fill="hold"/>
                                        <p:tgtEl>
                                          <p:spTgt spid="22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1" uiExpand="1" build="p"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Rectangle"/>
          <p:cNvSpPr/>
          <p:nvPr/>
        </p:nvSpPr>
        <p:spPr>
          <a:xfrm>
            <a:off x="-1" y="0"/>
            <a:ext cx="9144002" cy="6400800"/>
          </a:xfrm>
          <a:prstGeom prst="rect">
            <a:avLst/>
          </a:prstGeom>
          <a:solidFill>
            <a:schemeClr val="accent3">
              <a:lumOff val="44000"/>
            </a:schemeClr>
          </a:solidFill>
          <a:ln w="12700">
            <a:miter lim="400000"/>
          </a:ln>
        </p:spPr>
        <p:txBody>
          <a:bodyPr lIns="46037" tIns="46037" rIns="46037" bIns="46037" anchor="ctr"/>
          <a:lstStyle/>
          <a:p>
            <a:pPr algn="l">
              <a:lnSpc>
                <a:spcPct val="100000"/>
              </a:lnSpc>
              <a:defRPr sz="1800" b="0" i="0"/>
            </a:pPr>
            <a:endParaRPr/>
          </a:p>
        </p:txBody>
      </p:sp>
      <p:sp>
        <p:nvSpPr>
          <p:cNvPr id="425" name="Risk assessment at a glance"/>
          <p:cNvSpPr txBox="1"/>
          <p:nvPr/>
        </p:nvSpPr>
        <p:spPr>
          <a:xfrm>
            <a:off x="685800" y="302568"/>
            <a:ext cx="7772400" cy="46166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l">
              <a:lnSpc>
                <a:spcPct val="100000"/>
              </a:lnSpc>
              <a:defRPr sz="1800" b="0" i="0"/>
            </a:lvl1pPr>
          </a:lstStyle>
          <a:p>
            <a:r>
              <a:rPr sz="2400" dirty="0">
                <a:solidFill>
                  <a:srgbClr val="002060"/>
                </a:solidFill>
              </a:rPr>
              <a:t>Risk </a:t>
            </a:r>
            <a:r>
              <a:rPr lang="en-CA" sz="2400" dirty="0">
                <a:solidFill>
                  <a:srgbClr val="002060"/>
                </a:solidFill>
              </a:rPr>
              <a:t>Management</a:t>
            </a:r>
            <a:r>
              <a:rPr sz="2400" dirty="0">
                <a:solidFill>
                  <a:srgbClr val="002060"/>
                </a:solidFill>
              </a:rPr>
              <a:t> at a glance</a:t>
            </a:r>
          </a:p>
        </p:txBody>
      </p:sp>
      <p:grpSp>
        <p:nvGrpSpPr>
          <p:cNvPr id="508" name="Group"/>
          <p:cNvGrpSpPr/>
          <p:nvPr/>
        </p:nvGrpSpPr>
        <p:grpSpPr>
          <a:xfrm>
            <a:off x="685800" y="979487"/>
            <a:ext cx="7803048" cy="5362577"/>
            <a:chOff x="0" y="-11113"/>
            <a:chExt cx="7803047" cy="5362576"/>
          </a:xfrm>
        </p:grpSpPr>
        <p:grpSp>
          <p:nvGrpSpPr>
            <p:cNvPr id="433" name="Group"/>
            <p:cNvGrpSpPr/>
            <p:nvPr/>
          </p:nvGrpSpPr>
          <p:grpSpPr>
            <a:xfrm>
              <a:off x="0" y="2112962"/>
              <a:ext cx="4368800" cy="1055688"/>
              <a:chOff x="0" y="0"/>
              <a:chExt cx="4368800" cy="1055687"/>
            </a:xfrm>
          </p:grpSpPr>
          <p:sp>
            <p:nvSpPr>
              <p:cNvPr id="426" name="Line"/>
              <p:cNvSpPr/>
              <p:nvPr/>
            </p:nvSpPr>
            <p:spPr>
              <a:xfrm>
                <a:off x="2135187" y="603250"/>
                <a:ext cx="1589" cy="287338"/>
              </a:xfrm>
              <a:prstGeom prst="line">
                <a:avLst/>
              </a:prstGeom>
              <a:noFill/>
              <a:ln w="36513" cap="rnd">
                <a:solidFill>
                  <a:srgbClr val="00FFFF"/>
                </a:solidFill>
                <a:prstDash val="solid"/>
                <a:round/>
              </a:ln>
              <a:effectLst/>
            </p:spPr>
            <p:txBody>
              <a:bodyPr wrap="square" lIns="45719" tIns="45719" rIns="45719" bIns="45719" numCol="1" anchor="t">
                <a:noAutofit/>
              </a:bodyPr>
              <a:lstStyle/>
              <a:p>
                <a:pPr algn="l" defTabSz="457200">
                  <a:lnSpc>
                    <a:spcPct val="100000"/>
                  </a:lnSpc>
                  <a:defRPr sz="1200" b="0" i="0">
                    <a:uFillTx/>
                    <a:latin typeface="+mn-lt"/>
                    <a:ea typeface="+mn-ea"/>
                    <a:cs typeface="+mn-cs"/>
                    <a:sym typeface="Helvetica"/>
                  </a:defRPr>
                </a:pPr>
                <a:endParaRPr/>
              </a:p>
            </p:txBody>
          </p:sp>
          <p:sp>
            <p:nvSpPr>
              <p:cNvPr id="427" name="Triangle"/>
              <p:cNvSpPr/>
              <p:nvPr/>
            </p:nvSpPr>
            <p:spPr>
              <a:xfrm>
                <a:off x="2070100" y="874712"/>
                <a:ext cx="130175" cy="1809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21600"/>
                    </a:lnTo>
                    <a:lnTo>
                      <a:pt x="0" y="0"/>
                    </a:lnTo>
                    <a:lnTo>
                      <a:pt x="21600" y="0"/>
                    </a:lnTo>
                    <a:close/>
                  </a:path>
                </a:pathLst>
              </a:custGeom>
              <a:solidFill>
                <a:srgbClr val="00FFFF"/>
              </a:solidFill>
              <a:ln w="9525" cap="flat">
                <a:solidFill>
                  <a:srgbClr val="00FFFF"/>
                </a:solidFill>
                <a:prstDash val="solid"/>
                <a:round/>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428" name="Rectangle"/>
              <p:cNvSpPr/>
              <p:nvPr/>
            </p:nvSpPr>
            <p:spPr>
              <a:xfrm>
                <a:off x="98425" y="90487"/>
                <a:ext cx="4270375" cy="603251"/>
              </a:xfrm>
              <a:prstGeom prst="rect">
                <a:avLst/>
              </a:prstGeom>
              <a:solidFill>
                <a:schemeClr val="accent4"/>
              </a:solidFill>
              <a:ln w="12700" cap="flat">
                <a:noFill/>
                <a:miter lim="400000"/>
              </a:ln>
              <a:effectLst/>
            </p:spPr>
            <p:txBody>
              <a:bodyPr wrap="square" lIns="46037" tIns="46037" rIns="46037" bIns="46037" numCol="1" anchor="t">
                <a:noAutofit/>
              </a:bodyPr>
              <a:lstStyle/>
              <a:p>
                <a:pPr algn="l">
                  <a:lnSpc>
                    <a:spcPct val="100000"/>
                  </a:lnSpc>
                  <a:defRPr sz="1800" b="0" i="0"/>
                </a:pPr>
                <a:endParaRPr/>
              </a:p>
            </p:txBody>
          </p:sp>
          <p:sp>
            <p:nvSpPr>
              <p:cNvPr id="429" name="Rectangle"/>
              <p:cNvSpPr/>
              <p:nvPr/>
            </p:nvSpPr>
            <p:spPr>
              <a:xfrm>
                <a:off x="98425" y="90487"/>
                <a:ext cx="4270375" cy="603251"/>
              </a:xfrm>
              <a:prstGeom prst="rect">
                <a:avLst/>
              </a:prstGeom>
              <a:noFill/>
              <a:ln w="3175" cap="rnd">
                <a:solidFill>
                  <a:schemeClr val="accent4"/>
                </a:solidFill>
                <a:prstDash val="solid"/>
                <a:round/>
              </a:ln>
              <a:effectLst/>
            </p:spPr>
            <p:txBody>
              <a:bodyPr wrap="square" lIns="46037" tIns="46037" rIns="46037" bIns="46037" numCol="1" anchor="t">
                <a:noAutofit/>
              </a:bodyPr>
              <a:lstStyle/>
              <a:p>
                <a:pPr algn="l">
                  <a:lnSpc>
                    <a:spcPct val="100000"/>
                  </a:lnSpc>
                  <a:defRPr sz="1800" b="0" i="0"/>
                </a:pPr>
                <a:endParaRPr/>
              </a:p>
            </p:txBody>
          </p:sp>
          <p:sp>
            <p:nvSpPr>
              <p:cNvPr id="430" name="Rectangle"/>
              <p:cNvSpPr/>
              <p:nvPr/>
            </p:nvSpPr>
            <p:spPr>
              <a:xfrm>
                <a:off x="0" y="0"/>
                <a:ext cx="4270375" cy="603250"/>
              </a:xfrm>
              <a:prstGeom prst="rect">
                <a:avLst/>
              </a:prstGeom>
              <a:solidFill>
                <a:srgbClr val="DDDDDD"/>
              </a:solidFill>
              <a:ln w="12700" cap="flat">
                <a:noFill/>
                <a:miter lim="400000"/>
              </a:ln>
              <a:effectLst/>
            </p:spPr>
            <p:txBody>
              <a:bodyPr wrap="square" lIns="46037" tIns="46037" rIns="46037" bIns="46037" numCol="1" anchor="t">
                <a:noAutofit/>
              </a:bodyPr>
              <a:lstStyle/>
              <a:p>
                <a:pPr algn="l">
                  <a:lnSpc>
                    <a:spcPct val="100000"/>
                  </a:lnSpc>
                  <a:defRPr sz="1800" b="0" i="0"/>
                </a:pPr>
                <a:endParaRPr/>
              </a:p>
            </p:txBody>
          </p:sp>
          <p:sp>
            <p:nvSpPr>
              <p:cNvPr id="431" name="Rectangle"/>
              <p:cNvSpPr/>
              <p:nvPr/>
            </p:nvSpPr>
            <p:spPr>
              <a:xfrm>
                <a:off x="0" y="0"/>
                <a:ext cx="4270375" cy="603250"/>
              </a:xfrm>
              <a:prstGeom prst="rect">
                <a:avLst/>
              </a:prstGeom>
              <a:noFill/>
              <a:ln w="3175" cap="rnd">
                <a:solidFill>
                  <a:srgbClr val="0000FF"/>
                </a:solidFill>
                <a:prstDash val="solid"/>
                <a:round/>
              </a:ln>
              <a:effectLst/>
            </p:spPr>
            <p:txBody>
              <a:bodyPr wrap="square" lIns="46037" tIns="46037" rIns="46037" bIns="46037" numCol="1" anchor="t">
                <a:noAutofit/>
              </a:bodyPr>
              <a:lstStyle/>
              <a:p>
                <a:pPr algn="l">
                  <a:lnSpc>
                    <a:spcPct val="100000"/>
                  </a:lnSpc>
                  <a:defRPr sz="1800" b="0" i="0"/>
                </a:pPr>
                <a:endParaRPr/>
              </a:p>
            </p:txBody>
          </p:sp>
          <p:sp>
            <p:nvSpPr>
              <p:cNvPr id="432" name="Evaluate the seriousness of the risk(s) occurring"/>
              <p:cNvSpPr txBox="1"/>
              <p:nvPr/>
            </p:nvSpPr>
            <p:spPr>
              <a:xfrm>
                <a:off x="198437" y="176212"/>
                <a:ext cx="3615830" cy="228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6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600">
                    <a:solidFill>
                      <a:srgbClr val="000099"/>
                    </a:solidFill>
                    <a:uFill>
                      <a:solidFill>
                        <a:srgbClr val="000099"/>
                      </a:solidFill>
                    </a:uFill>
                    <a:latin typeface="Arial Narrow"/>
                    <a:ea typeface="Arial Narrow"/>
                    <a:cs typeface="Arial Narrow"/>
                    <a:sym typeface="Arial Narrow"/>
                  </a:rPr>
                  <a:t>Evaluate the seriousness of the risk(s) occurring </a:t>
                </a:r>
              </a:p>
            </p:txBody>
          </p:sp>
        </p:grpSp>
        <p:grpSp>
          <p:nvGrpSpPr>
            <p:cNvPr id="440" name="Group"/>
            <p:cNvGrpSpPr/>
            <p:nvPr/>
          </p:nvGrpSpPr>
          <p:grpSpPr>
            <a:xfrm>
              <a:off x="0" y="4295775"/>
              <a:ext cx="2070100" cy="1055688"/>
              <a:chOff x="0" y="0"/>
              <a:chExt cx="2070100" cy="1055687"/>
            </a:xfrm>
          </p:grpSpPr>
          <p:sp>
            <p:nvSpPr>
              <p:cNvPr id="434" name="Rectangle"/>
              <p:cNvSpPr/>
              <p:nvPr/>
            </p:nvSpPr>
            <p:spPr>
              <a:xfrm>
                <a:off x="98425" y="90487"/>
                <a:ext cx="1971675" cy="965201"/>
              </a:xfrm>
              <a:prstGeom prst="rect">
                <a:avLst/>
              </a:prstGeom>
              <a:solidFill>
                <a:schemeClr val="accent4"/>
              </a:solidFill>
              <a:ln w="12700" cap="flat">
                <a:noFill/>
                <a:miter lim="400000"/>
              </a:ln>
              <a:effectLst/>
            </p:spPr>
            <p:txBody>
              <a:bodyPr wrap="square" lIns="46037" tIns="46037" rIns="46037" bIns="46037" numCol="1" anchor="t">
                <a:noAutofit/>
              </a:bodyPr>
              <a:lstStyle/>
              <a:p>
                <a:pPr algn="l">
                  <a:lnSpc>
                    <a:spcPct val="100000"/>
                  </a:lnSpc>
                  <a:defRPr sz="1800" b="0" i="0"/>
                </a:pPr>
                <a:endParaRPr/>
              </a:p>
            </p:txBody>
          </p:sp>
          <p:sp>
            <p:nvSpPr>
              <p:cNvPr id="435" name="Rectangle"/>
              <p:cNvSpPr/>
              <p:nvPr/>
            </p:nvSpPr>
            <p:spPr>
              <a:xfrm>
                <a:off x="98425" y="90487"/>
                <a:ext cx="1971675" cy="965201"/>
              </a:xfrm>
              <a:prstGeom prst="rect">
                <a:avLst/>
              </a:prstGeom>
              <a:noFill/>
              <a:ln w="3175" cap="rnd">
                <a:solidFill>
                  <a:schemeClr val="accent4"/>
                </a:solidFill>
                <a:prstDash val="solid"/>
                <a:round/>
              </a:ln>
              <a:effectLst/>
            </p:spPr>
            <p:txBody>
              <a:bodyPr wrap="square" lIns="46037" tIns="46037" rIns="46037" bIns="46037" numCol="1" anchor="t">
                <a:noAutofit/>
              </a:bodyPr>
              <a:lstStyle/>
              <a:p>
                <a:pPr algn="l">
                  <a:lnSpc>
                    <a:spcPct val="100000"/>
                  </a:lnSpc>
                  <a:defRPr sz="1800" b="0" i="0"/>
                </a:pPr>
                <a:endParaRPr/>
              </a:p>
            </p:txBody>
          </p:sp>
          <p:sp>
            <p:nvSpPr>
              <p:cNvPr id="436" name="Rectangle"/>
              <p:cNvSpPr/>
              <p:nvPr/>
            </p:nvSpPr>
            <p:spPr>
              <a:xfrm>
                <a:off x="0" y="0"/>
                <a:ext cx="1970088" cy="965200"/>
              </a:xfrm>
              <a:prstGeom prst="rect">
                <a:avLst/>
              </a:prstGeom>
              <a:solidFill>
                <a:srgbClr val="DDDDDD"/>
              </a:solidFill>
              <a:ln w="12700" cap="flat">
                <a:noFill/>
                <a:miter lim="400000"/>
              </a:ln>
              <a:effectLst/>
            </p:spPr>
            <p:txBody>
              <a:bodyPr wrap="square" lIns="46037" tIns="46037" rIns="46037" bIns="46037" numCol="1" anchor="t">
                <a:noAutofit/>
              </a:bodyPr>
              <a:lstStyle/>
              <a:p>
                <a:pPr algn="l">
                  <a:lnSpc>
                    <a:spcPct val="100000"/>
                  </a:lnSpc>
                  <a:defRPr sz="1800" b="0" i="0"/>
                </a:pPr>
                <a:endParaRPr/>
              </a:p>
            </p:txBody>
          </p:sp>
          <p:sp>
            <p:nvSpPr>
              <p:cNvPr id="437" name="Rectangle"/>
              <p:cNvSpPr/>
              <p:nvPr/>
            </p:nvSpPr>
            <p:spPr>
              <a:xfrm>
                <a:off x="0" y="0"/>
                <a:ext cx="1970088" cy="965200"/>
              </a:xfrm>
              <a:prstGeom prst="rect">
                <a:avLst/>
              </a:prstGeom>
              <a:noFill/>
              <a:ln w="3175" cap="rnd">
                <a:solidFill>
                  <a:srgbClr val="0000FF"/>
                </a:solidFill>
                <a:prstDash val="solid"/>
                <a:round/>
              </a:ln>
              <a:effectLst/>
            </p:spPr>
            <p:txBody>
              <a:bodyPr wrap="square" lIns="46037" tIns="46037" rIns="46037" bIns="46037" numCol="1" anchor="t">
                <a:noAutofit/>
              </a:bodyPr>
              <a:lstStyle/>
              <a:p>
                <a:pPr algn="l">
                  <a:lnSpc>
                    <a:spcPct val="100000"/>
                  </a:lnSpc>
                  <a:defRPr sz="1800" b="0" i="0"/>
                </a:pPr>
                <a:endParaRPr/>
              </a:p>
            </p:txBody>
          </p:sp>
          <p:sp>
            <p:nvSpPr>
              <p:cNvPr id="438" name="YES"/>
              <p:cNvSpPr txBox="1"/>
              <p:nvPr/>
            </p:nvSpPr>
            <p:spPr>
              <a:xfrm>
                <a:off x="827087" y="249237"/>
                <a:ext cx="325240"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500">
                    <a:solidFill>
                      <a:srgbClr val="000099"/>
                    </a:solidFill>
                    <a:uFill>
                      <a:solidFill>
                        <a:srgbClr val="000099"/>
                      </a:solidFill>
                    </a:uFill>
                    <a:latin typeface="Arial Narrow"/>
                    <a:ea typeface="Arial Narrow"/>
                    <a:cs typeface="Arial Narrow"/>
                    <a:sym typeface="Arial Narrow"/>
                  </a:rPr>
                  <a:t>YES</a:t>
                </a:r>
              </a:p>
            </p:txBody>
          </p:sp>
          <p:sp>
            <p:nvSpPr>
              <p:cNvPr id="439" name="Accept the risk(s)"/>
              <p:cNvSpPr txBox="1"/>
              <p:nvPr/>
            </p:nvSpPr>
            <p:spPr>
              <a:xfrm>
                <a:off x="233362" y="479425"/>
                <a:ext cx="1219511" cy="215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500">
                    <a:solidFill>
                      <a:srgbClr val="000099"/>
                    </a:solidFill>
                    <a:uFill>
                      <a:solidFill>
                        <a:srgbClr val="000099"/>
                      </a:solidFill>
                    </a:uFill>
                    <a:latin typeface="Arial Narrow"/>
                    <a:ea typeface="Arial Narrow"/>
                    <a:cs typeface="Arial Narrow"/>
                    <a:sym typeface="Arial Narrow"/>
                  </a:rPr>
                  <a:t>Accept the risk(s)</a:t>
                </a:r>
              </a:p>
            </p:txBody>
          </p:sp>
        </p:grpSp>
        <p:grpSp>
          <p:nvGrpSpPr>
            <p:cNvPr id="449" name="Group"/>
            <p:cNvGrpSpPr/>
            <p:nvPr/>
          </p:nvGrpSpPr>
          <p:grpSpPr>
            <a:xfrm>
              <a:off x="2298700" y="4295775"/>
              <a:ext cx="2070100" cy="1055688"/>
              <a:chOff x="0" y="0"/>
              <a:chExt cx="2070100" cy="1055687"/>
            </a:xfrm>
          </p:grpSpPr>
          <p:sp>
            <p:nvSpPr>
              <p:cNvPr id="441" name="Rectangle"/>
              <p:cNvSpPr/>
              <p:nvPr/>
            </p:nvSpPr>
            <p:spPr>
              <a:xfrm>
                <a:off x="100012" y="90487"/>
                <a:ext cx="1970088" cy="965201"/>
              </a:xfrm>
              <a:prstGeom prst="rect">
                <a:avLst/>
              </a:prstGeom>
              <a:solidFill>
                <a:schemeClr val="accent4"/>
              </a:solidFill>
              <a:ln w="12700" cap="flat">
                <a:noFill/>
                <a:miter lim="400000"/>
              </a:ln>
              <a:effectLst/>
            </p:spPr>
            <p:txBody>
              <a:bodyPr wrap="square" lIns="46037" tIns="46037" rIns="46037" bIns="46037" numCol="1" anchor="t">
                <a:noAutofit/>
              </a:bodyPr>
              <a:lstStyle/>
              <a:p>
                <a:pPr algn="l">
                  <a:lnSpc>
                    <a:spcPct val="100000"/>
                  </a:lnSpc>
                  <a:defRPr sz="1800" b="0" i="0"/>
                </a:pPr>
                <a:endParaRPr/>
              </a:p>
            </p:txBody>
          </p:sp>
          <p:sp>
            <p:nvSpPr>
              <p:cNvPr id="442" name="Rectangle"/>
              <p:cNvSpPr/>
              <p:nvPr/>
            </p:nvSpPr>
            <p:spPr>
              <a:xfrm>
                <a:off x="100012" y="90487"/>
                <a:ext cx="1970088" cy="965201"/>
              </a:xfrm>
              <a:prstGeom prst="rect">
                <a:avLst/>
              </a:prstGeom>
              <a:noFill/>
              <a:ln w="3175" cap="rnd">
                <a:solidFill>
                  <a:schemeClr val="accent4"/>
                </a:solidFill>
                <a:prstDash val="solid"/>
                <a:round/>
              </a:ln>
              <a:effectLst/>
            </p:spPr>
            <p:txBody>
              <a:bodyPr wrap="square" lIns="46037" tIns="46037" rIns="46037" bIns="46037" numCol="1" anchor="t">
                <a:noAutofit/>
              </a:bodyPr>
              <a:lstStyle/>
              <a:p>
                <a:pPr algn="l">
                  <a:lnSpc>
                    <a:spcPct val="100000"/>
                  </a:lnSpc>
                  <a:defRPr sz="1800" b="0" i="0"/>
                </a:pPr>
                <a:endParaRPr/>
              </a:p>
            </p:txBody>
          </p:sp>
          <p:sp>
            <p:nvSpPr>
              <p:cNvPr id="443" name="Rectangle"/>
              <p:cNvSpPr/>
              <p:nvPr/>
            </p:nvSpPr>
            <p:spPr>
              <a:xfrm>
                <a:off x="0" y="0"/>
                <a:ext cx="1971675" cy="965200"/>
              </a:xfrm>
              <a:prstGeom prst="rect">
                <a:avLst/>
              </a:prstGeom>
              <a:solidFill>
                <a:srgbClr val="DDDDDD"/>
              </a:solidFill>
              <a:ln w="12700" cap="flat">
                <a:noFill/>
                <a:miter lim="400000"/>
              </a:ln>
              <a:effectLst/>
            </p:spPr>
            <p:txBody>
              <a:bodyPr wrap="square" lIns="46037" tIns="46037" rIns="46037" bIns="46037" numCol="1" anchor="t">
                <a:noAutofit/>
              </a:bodyPr>
              <a:lstStyle/>
              <a:p>
                <a:pPr algn="l">
                  <a:lnSpc>
                    <a:spcPct val="100000"/>
                  </a:lnSpc>
                  <a:defRPr sz="1800" b="0" i="0"/>
                </a:pPr>
                <a:endParaRPr/>
              </a:p>
            </p:txBody>
          </p:sp>
          <p:sp>
            <p:nvSpPr>
              <p:cNvPr id="444" name="Rectangle"/>
              <p:cNvSpPr/>
              <p:nvPr/>
            </p:nvSpPr>
            <p:spPr>
              <a:xfrm>
                <a:off x="0" y="0"/>
                <a:ext cx="1971675" cy="965200"/>
              </a:xfrm>
              <a:prstGeom prst="rect">
                <a:avLst/>
              </a:prstGeom>
              <a:noFill/>
              <a:ln w="3175" cap="rnd">
                <a:solidFill>
                  <a:srgbClr val="0000FF"/>
                </a:solidFill>
                <a:prstDash val="solid"/>
                <a:round/>
              </a:ln>
              <a:effectLst/>
            </p:spPr>
            <p:txBody>
              <a:bodyPr wrap="square" lIns="46037" tIns="46037" rIns="46037" bIns="46037" numCol="1" anchor="t">
                <a:noAutofit/>
              </a:bodyPr>
              <a:lstStyle/>
              <a:p>
                <a:pPr algn="l">
                  <a:lnSpc>
                    <a:spcPct val="100000"/>
                  </a:lnSpc>
                  <a:defRPr sz="1800" b="0" i="0"/>
                </a:pPr>
                <a:endParaRPr/>
              </a:p>
            </p:txBody>
          </p:sp>
          <p:sp>
            <p:nvSpPr>
              <p:cNvPr id="445" name="NO"/>
              <p:cNvSpPr txBox="1"/>
              <p:nvPr/>
            </p:nvSpPr>
            <p:spPr>
              <a:xfrm>
                <a:off x="852487" y="17462"/>
                <a:ext cx="247012"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500">
                    <a:solidFill>
                      <a:srgbClr val="000099"/>
                    </a:solidFill>
                    <a:uFill>
                      <a:solidFill>
                        <a:srgbClr val="000099"/>
                      </a:solidFill>
                    </a:uFill>
                    <a:latin typeface="Arial Narrow"/>
                    <a:ea typeface="Arial Narrow"/>
                    <a:cs typeface="Arial Narrow"/>
                    <a:sym typeface="Arial Narrow"/>
                  </a:rPr>
                  <a:t>NO</a:t>
                </a:r>
              </a:p>
            </p:txBody>
          </p:sp>
          <p:sp>
            <p:nvSpPr>
              <p:cNvPr id="446" name="Take action to reduce"/>
              <p:cNvSpPr txBox="1"/>
              <p:nvPr/>
            </p:nvSpPr>
            <p:spPr>
              <a:xfrm>
                <a:off x="201612" y="249237"/>
                <a:ext cx="1541352"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500">
                    <a:solidFill>
                      <a:srgbClr val="000099"/>
                    </a:solidFill>
                    <a:uFill>
                      <a:solidFill>
                        <a:srgbClr val="000099"/>
                      </a:solidFill>
                    </a:uFill>
                    <a:latin typeface="Arial Narrow"/>
                    <a:ea typeface="Arial Narrow"/>
                    <a:cs typeface="Arial Narrow"/>
                    <a:sym typeface="Arial Narrow"/>
                  </a:rPr>
                  <a:t>Take action to reduce </a:t>
                </a:r>
              </a:p>
            </p:txBody>
          </p:sp>
          <p:sp>
            <p:nvSpPr>
              <p:cNvPr id="447" name="the risk(s) to an"/>
              <p:cNvSpPr txBox="1"/>
              <p:nvPr/>
            </p:nvSpPr>
            <p:spPr>
              <a:xfrm>
                <a:off x="261937" y="450850"/>
                <a:ext cx="1132819" cy="215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500">
                    <a:solidFill>
                      <a:srgbClr val="000099"/>
                    </a:solidFill>
                    <a:uFill>
                      <a:solidFill>
                        <a:srgbClr val="000099"/>
                      </a:solidFill>
                    </a:uFill>
                    <a:latin typeface="Arial Narrow"/>
                    <a:ea typeface="Arial Narrow"/>
                    <a:cs typeface="Arial Narrow"/>
                    <a:sym typeface="Arial Narrow"/>
                  </a:rPr>
                  <a:t>the risk(s) to an </a:t>
                </a:r>
              </a:p>
            </p:txBody>
          </p:sp>
          <p:sp>
            <p:nvSpPr>
              <p:cNvPr id="448" name="acceptable level"/>
              <p:cNvSpPr txBox="1"/>
              <p:nvPr/>
            </p:nvSpPr>
            <p:spPr>
              <a:xfrm>
                <a:off x="355600" y="663575"/>
                <a:ext cx="1133097" cy="215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500">
                    <a:solidFill>
                      <a:srgbClr val="000099"/>
                    </a:solidFill>
                    <a:uFill>
                      <a:solidFill>
                        <a:srgbClr val="000099"/>
                      </a:solidFill>
                    </a:uFill>
                    <a:latin typeface="Arial Narrow"/>
                    <a:ea typeface="Arial Narrow"/>
                    <a:cs typeface="Arial Narrow"/>
                    <a:sym typeface="Arial Narrow"/>
                  </a:rPr>
                  <a:t>acceptable level</a:t>
                </a:r>
              </a:p>
            </p:txBody>
          </p:sp>
        </p:grpSp>
        <p:grpSp>
          <p:nvGrpSpPr>
            <p:cNvPr id="468" name="Group"/>
            <p:cNvGrpSpPr/>
            <p:nvPr/>
          </p:nvGrpSpPr>
          <p:grpSpPr>
            <a:xfrm>
              <a:off x="0" y="-11113"/>
              <a:ext cx="7509534" cy="1068388"/>
              <a:chOff x="0" y="-11113"/>
              <a:chExt cx="7509533" cy="1068388"/>
            </a:xfrm>
          </p:grpSpPr>
          <p:grpSp>
            <p:nvGrpSpPr>
              <p:cNvPr id="462" name="Group"/>
              <p:cNvGrpSpPr/>
              <p:nvPr/>
            </p:nvGrpSpPr>
            <p:grpSpPr>
              <a:xfrm>
                <a:off x="0" y="-11113"/>
                <a:ext cx="4368800" cy="1068388"/>
                <a:chOff x="0" y="-11113"/>
                <a:chExt cx="4368800" cy="1068388"/>
              </a:xfrm>
            </p:grpSpPr>
            <p:sp>
              <p:nvSpPr>
                <p:cNvPr id="450" name="Line"/>
                <p:cNvSpPr/>
                <p:nvPr/>
              </p:nvSpPr>
              <p:spPr>
                <a:xfrm>
                  <a:off x="2135187" y="603250"/>
                  <a:ext cx="1589" cy="288925"/>
                </a:xfrm>
                <a:prstGeom prst="line">
                  <a:avLst/>
                </a:prstGeom>
                <a:noFill/>
                <a:ln w="36513" cap="rnd">
                  <a:solidFill>
                    <a:srgbClr val="00FFFF"/>
                  </a:solidFill>
                  <a:prstDash val="solid"/>
                  <a:round/>
                </a:ln>
                <a:effectLst/>
              </p:spPr>
              <p:txBody>
                <a:bodyPr wrap="square" lIns="45719" tIns="45719" rIns="45719" bIns="45719" numCol="1" anchor="t">
                  <a:noAutofit/>
                </a:bodyPr>
                <a:lstStyle/>
                <a:p>
                  <a:pPr algn="l" defTabSz="457200">
                    <a:lnSpc>
                      <a:spcPct val="100000"/>
                    </a:lnSpc>
                    <a:defRPr sz="1200" b="0" i="0">
                      <a:uFillTx/>
                      <a:latin typeface="+mn-lt"/>
                      <a:ea typeface="+mn-ea"/>
                      <a:cs typeface="+mn-cs"/>
                      <a:sym typeface="Helvetica"/>
                    </a:defRPr>
                  </a:pPr>
                  <a:endParaRPr/>
                </a:p>
              </p:txBody>
            </p:sp>
            <p:sp>
              <p:nvSpPr>
                <p:cNvPr id="451" name="Triangle"/>
                <p:cNvSpPr/>
                <p:nvPr/>
              </p:nvSpPr>
              <p:spPr>
                <a:xfrm>
                  <a:off x="2070100" y="876300"/>
                  <a:ext cx="130175" cy="1809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21600"/>
                      </a:lnTo>
                      <a:lnTo>
                        <a:pt x="0" y="0"/>
                      </a:lnTo>
                      <a:lnTo>
                        <a:pt x="21600" y="0"/>
                      </a:lnTo>
                      <a:close/>
                    </a:path>
                  </a:pathLst>
                </a:custGeom>
                <a:solidFill>
                  <a:srgbClr val="00FFFF"/>
                </a:solidFill>
                <a:ln w="9525" cap="flat">
                  <a:solidFill>
                    <a:srgbClr val="00FFFF"/>
                  </a:solidFill>
                  <a:prstDash val="solid"/>
                  <a:round/>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452" name="Rectangle"/>
                <p:cNvSpPr/>
                <p:nvPr/>
              </p:nvSpPr>
              <p:spPr>
                <a:xfrm>
                  <a:off x="98425" y="90487"/>
                  <a:ext cx="4270375" cy="604838"/>
                </a:xfrm>
                <a:prstGeom prst="rect">
                  <a:avLst/>
                </a:prstGeom>
                <a:solidFill>
                  <a:schemeClr val="accent4"/>
                </a:solidFill>
                <a:ln w="12700" cap="flat">
                  <a:noFill/>
                  <a:miter lim="400000"/>
                </a:ln>
                <a:effectLst/>
              </p:spPr>
              <p:txBody>
                <a:bodyPr wrap="square" lIns="46037" tIns="46037" rIns="46037" bIns="46037" numCol="1" anchor="t">
                  <a:noAutofit/>
                </a:bodyPr>
                <a:lstStyle/>
                <a:p>
                  <a:pPr algn="l">
                    <a:lnSpc>
                      <a:spcPct val="100000"/>
                    </a:lnSpc>
                    <a:defRPr sz="1800" b="0" i="0"/>
                  </a:pPr>
                  <a:endParaRPr/>
                </a:p>
              </p:txBody>
            </p:sp>
            <p:sp>
              <p:nvSpPr>
                <p:cNvPr id="453" name="Rectangle"/>
                <p:cNvSpPr/>
                <p:nvPr/>
              </p:nvSpPr>
              <p:spPr>
                <a:xfrm>
                  <a:off x="98425" y="90487"/>
                  <a:ext cx="4270375" cy="604838"/>
                </a:xfrm>
                <a:prstGeom prst="rect">
                  <a:avLst/>
                </a:prstGeom>
                <a:noFill/>
                <a:ln w="3175" cap="rnd">
                  <a:solidFill>
                    <a:schemeClr val="accent4"/>
                  </a:solidFill>
                  <a:prstDash val="solid"/>
                  <a:round/>
                </a:ln>
                <a:effectLst/>
              </p:spPr>
              <p:txBody>
                <a:bodyPr wrap="square" lIns="46037" tIns="46037" rIns="46037" bIns="46037" numCol="1" anchor="t">
                  <a:noAutofit/>
                </a:bodyPr>
                <a:lstStyle/>
                <a:p>
                  <a:pPr algn="l">
                    <a:lnSpc>
                      <a:spcPct val="100000"/>
                    </a:lnSpc>
                    <a:defRPr sz="1800" b="0" i="0"/>
                  </a:pPr>
                  <a:endParaRPr/>
                </a:p>
              </p:txBody>
            </p:sp>
            <p:sp>
              <p:nvSpPr>
                <p:cNvPr id="454" name="Rectangle"/>
                <p:cNvSpPr/>
                <p:nvPr/>
              </p:nvSpPr>
              <p:spPr>
                <a:xfrm>
                  <a:off x="7937" y="-11113"/>
                  <a:ext cx="4270375" cy="603250"/>
                </a:xfrm>
                <a:prstGeom prst="rect">
                  <a:avLst/>
                </a:prstGeom>
                <a:solidFill>
                  <a:srgbClr val="DDDDDD"/>
                </a:solidFill>
                <a:ln w="12700" cap="flat">
                  <a:noFill/>
                  <a:miter lim="400000"/>
                </a:ln>
                <a:effectLst/>
              </p:spPr>
              <p:txBody>
                <a:bodyPr wrap="square" lIns="46037" tIns="46037" rIns="46037" bIns="46037" numCol="1" anchor="t">
                  <a:noAutofit/>
                </a:bodyPr>
                <a:lstStyle/>
                <a:p>
                  <a:pPr algn="l">
                    <a:lnSpc>
                      <a:spcPct val="100000"/>
                    </a:lnSpc>
                    <a:defRPr sz="1800" b="0" i="0"/>
                  </a:pPr>
                  <a:endParaRPr/>
                </a:p>
              </p:txBody>
            </p:sp>
            <p:sp>
              <p:nvSpPr>
                <p:cNvPr id="455" name="Rectangle"/>
                <p:cNvSpPr/>
                <p:nvPr/>
              </p:nvSpPr>
              <p:spPr>
                <a:xfrm>
                  <a:off x="0" y="0"/>
                  <a:ext cx="4270375" cy="603250"/>
                </a:xfrm>
                <a:prstGeom prst="rect">
                  <a:avLst/>
                </a:prstGeom>
                <a:noFill/>
                <a:ln w="3175" cap="rnd">
                  <a:solidFill>
                    <a:srgbClr val="0000FF"/>
                  </a:solidFill>
                  <a:prstDash val="solid"/>
                  <a:round/>
                </a:ln>
                <a:effectLst/>
              </p:spPr>
              <p:txBody>
                <a:bodyPr wrap="square" lIns="46037" tIns="46037" rIns="46037" bIns="46037" numCol="1" anchor="t">
                  <a:noAutofit/>
                </a:bodyPr>
                <a:lstStyle/>
                <a:p>
                  <a:pPr algn="l">
                    <a:lnSpc>
                      <a:spcPct val="100000"/>
                    </a:lnSpc>
                    <a:defRPr sz="1800" b="0" i="0"/>
                  </a:pPr>
                  <a:endParaRPr/>
                </a:p>
              </p:txBody>
            </p:sp>
            <p:sp>
              <p:nvSpPr>
                <p:cNvPr id="456" name="Identify the hazards to equipment"/>
                <p:cNvSpPr txBox="1"/>
                <p:nvPr/>
              </p:nvSpPr>
              <p:spPr>
                <a:xfrm>
                  <a:off x="519112" y="66675"/>
                  <a:ext cx="2323072" cy="215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500" dirty="0">
                      <a:solidFill>
                        <a:srgbClr val="000099"/>
                      </a:solidFill>
                      <a:uFill>
                        <a:solidFill>
                          <a:srgbClr val="000099"/>
                        </a:solidFill>
                      </a:uFill>
                      <a:latin typeface="Arial Narrow"/>
                      <a:ea typeface="Arial Narrow"/>
                      <a:cs typeface="Arial Narrow"/>
                      <a:sym typeface="Arial Narrow"/>
                    </a:rPr>
                    <a:t>Identify the hazards to equipment</a:t>
                  </a:r>
                </a:p>
              </p:txBody>
            </p:sp>
            <p:sp>
              <p:nvSpPr>
                <p:cNvPr id="457" name=","/>
                <p:cNvSpPr txBox="1"/>
                <p:nvPr/>
              </p:nvSpPr>
              <p:spPr>
                <a:xfrm>
                  <a:off x="2897187" y="66675"/>
                  <a:ext cx="127001" cy="215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500">
                      <a:solidFill>
                        <a:srgbClr val="000099"/>
                      </a:solidFill>
                      <a:uFill>
                        <a:solidFill>
                          <a:srgbClr val="000099"/>
                        </a:solidFill>
                      </a:uFill>
                      <a:latin typeface="Arial Narrow"/>
                      <a:ea typeface="Arial Narrow"/>
                      <a:cs typeface="Arial Narrow"/>
                      <a:sym typeface="Arial Narrow"/>
                    </a:rPr>
                    <a:t>,</a:t>
                  </a:r>
                </a:p>
              </p:txBody>
            </p:sp>
            <p:sp>
              <p:nvSpPr>
                <p:cNvPr id="458" name="property"/>
                <p:cNvSpPr txBox="1"/>
                <p:nvPr/>
              </p:nvSpPr>
              <p:spPr>
                <a:xfrm>
                  <a:off x="3004642" y="77788"/>
                  <a:ext cx="585782" cy="215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500" dirty="0">
                      <a:solidFill>
                        <a:srgbClr val="000099"/>
                      </a:solidFill>
                      <a:uFill>
                        <a:solidFill>
                          <a:srgbClr val="000099"/>
                        </a:solidFill>
                      </a:uFill>
                      <a:latin typeface="Arial Narrow"/>
                      <a:ea typeface="Arial Narrow"/>
                      <a:cs typeface="Arial Narrow"/>
                      <a:sym typeface="Arial Narrow"/>
                    </a:rPr>
                    <a:t>property</a:t>
                  </a:r>
                </a:p>
              </p:txBody>
            </p:sp>
            <p:sp>
              <p:nvSpPr>
                <p:cNvPr id="459" name=","/>
                <p:cNvSpPr txBox="1"/>
                <p:nvPr/>
              </p:nvSpPr>
              <p:spPr>
                <a:xfrm>
                  <a:off x="3613149" y="77256"/>
                  <a:ext cx="127001" cy="215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500" dirty="0">
                      <a:solidFill>
                        <a:srgbClr val="000099"/>
                      </a:solidFill>
                      <a:uFill>
                        <a:solidFill>
                          <a:srgbClr val="000099"/>
                        </a:solidFill>
                      </a:uFill>
                      <a:latin typeface="Arial Narrow"/>
                      <a:ea typeface="Arial Narrow"/>
                      <a:cs typeface="Arial Narrow"/>
                      <a:sym typeface="Arial Narrow"/>
                    </a:rPr>
                    <a:t>, </a:t>
                  </a:r>
                </a:p>
              </p:txBody>
            </p:sp>
            <p:sp>
              <p:nvSpPr>
                <p:cNvPr id="460" name="personnel or the organization"/>
                <p:cNvSpPr txBox="1"/>
                <p:nvPr/>
              </p:nvSpPr>
              <p:spPr>
                <a:xfrm>
                  <a:off x="1041400" y="298450"/>
                  <a:ext cx="2036298" cy="215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500">
                      <a:solidFill>
                        <a:srgbClr val="000099"/>
                      </a:solidFill>
                      <a:uFill>
                        <a:solidFill>
                          <a:srgbClr val="000099"/>
                        </a:solidFill>
                      </a:uFill>
                      <a:latin typeface="Arial Narrow"/>
                      <a:ea typeface="Arial Narrow"/>
                      <a:cs typeface="Arial Narrow"/>
                      <a:sym typeface="Arial Narrow"/>
                    </a:rPr>
                    <a:t>personnel or the organization</a:t>
                  </a:r>
                </a:p>
              </p:txBody>
            </p:sp>
            <p:sp>
              <p:nvSpPr>
                <p:cNvPr id="461" name="."/>
                <p:cNvSpPr txBox="1"/>
                <p:nvPr/>
              </p:nvSpPr>
              <p:spPr>
                <a:xfrm>
                  <a:off x="3132137" y="298450"/>
                  <a:ext cx="127001" cy="215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500">
                      <a:solidFill>
                        <a:srgbClr val="000099"/>
                      </a:solidFill>
                      <a:uFill>
                        <a:solidFill>
                          <a:srgbClr val="000099"/>
                        </a:solidFill>
                      </a:uFill>
                      <a:latin typeface="Arial Narrow"/>
                      <a:ea typeface="Arial Narrow"/>
                      <a:cs typeface="Arial Narrow"/>
                      <a:sym typeface="Arial Narrow"/>
                    </a:rPr>
                    <a:t>.</a:t>
                  </a:r>
                </a:p>
              </p:txBody>
            </p:sp>
          </p:grpSp>
          <p:grpSp>
            <p:nvGrpSpPr>
              <p:cNvPr id="467" name="Group"/>
              <p:cNvGrpSpPr/>
              <p:nvPr/>
            </p:nvGrpSpPr>
            <p:grpSpPr>
              <a:xfrm>
                <a:off x="4762500" y="66675"/>
                <a:ext cx="2747033" cy="446088"/>
                <a:chOff x="0" y="0"/>
                <a:chExt cx="2747032" cy="446087"/>
              </a:xfrm>
            </p:grpSpPr>
            <p:sp>
              <p:nvSpPr>
                <p:cNvPr id="463" name="HAZARD"/>
                <p:cNvSpPr txBox="1"/>
                <p:nvPr/>
              </p:nvSpPr>
              <p:spPr>
                <a:xfrm>
                  <a:off x="1516062" y="0"/>
                  <a:ext cx="848836" cy="2096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2929FF"/>
                      </a:solidFill>
                      <a:effectLst>
                        <a:outerShdw blurRad="12700" dist="25400" dir="2700000" rotWithShape="0">
                          <a:schemeClr val="accent4"/>
                        </a:outerShdw>
                      </a:effectLst>
                      <a:uFill>
                        <a:solidFill>
                          <a:srgbClr val="2929FF"/>
                        </a:solidFill>
                      </a:uFill>
                    </a:defRPr>
                  </a:lvl1pPr>
                </a:lstStyle>
                <a:p>
                  <a:pPr>
                    <a:defRPr sz="1800">
                      <a:solidFill>
                        <a:schemeClr val="accent4"/>
                      </a:solidFill>
                      <a:effectLst/>
                      <a:uFill>
                        <a:solidFill>
                          <a:schemeClr val="accent4"/>
                        </a:solidFill>
                      </a:uFill>
                    </a:defRPr>
                  </a:pPr>
                  <a:r>
                    <a:rPr sz="1500">
                      <a:solidFill>
                        <a:srgbClr val="2929FF"/>
                      </a:solidFill>
                      <a:effectLst>
                        <a:outerShdw blurRad="12700" dist="25400" dir="2700000" rotWithShape="0">
                          <a:schemeClr val="accent4"/>
                        </a:outerShdw>
                      </a:effectLst>
                      <a:uFill>
                        <a:solidFill>
                          <a:srgbClr val="2929FF"/>
                        </a:solidFill>
                      </a:uFill>
                    </a:rPr>
                    <a:t>HAZARD </a:t>
                  </a:r>
                </a:p>
              </p:txBody>
            </p:sp>
            <p:sp>
              <p:nvSpPr>
                <p:cNvPr id="464" name="IDENTIFICATION"/>
                <p:cNvSpPr txBox="1"/>
                <p:nvPr/>
              </p:nvSpPr>
              <p:spPr>
                <a:xfrm>
                  <a:off x="1235075" y="231775"/>
                  <a:ext cx="1511958" cy="20966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2929FF"/>
                      </a:solidFill>
                      <a:effectLst>
                        <a:outerShdw blurRad="12700" dist="25400" dir="2700000" rotWithShape="0">
                          <a:schemeClr val="accent4"/>
                        </a:outerShdw>
                      </a:effectLst>
                      <a:uFill>
                        <a:solidFill>
                          <a:srgbClr val="2929FF"/>
                        </a:solidFill>
                      </a:uFill>
                    </a:defRPr>
                  </a:lvl1pPr>
                </a:lstStyle>
                <a:p>
                  <a:pPr>
                    <a:defRPr sz="1800">
                      <a:solidFill>
                        <a:schemeClr val="accent4"/>
                      </a:solidFill>
                      <a:effectLst/>
                      <a:uFill>
                        <a:solidFill>
                          <a:schemeClr val="accent4"/>
                        </a:solidFill>
                      </a:uFill>
                    </a:defRPr>
                  </a:pPr>
                  <a:r>
                    <a:rPr sz="1500">
                      <a:solidFill>
                        <a:srgbClr val="2929FF"/>
                      </a:solidFill>
                      <a:effectLst>
                        <a:outerShdw blurRad="12700" dist="25400" dir="2700000" rotWithShape="0">
                          <a:schemeClr val="accent4"/>
                        </a:outerShdw>
                      </a:effectLst>
                      <a:uFill>
                        <a:solidFill>
                          <a:srgbClr val="2929FF"/>
                        </a:solidFill>
                      </a:uFill>
                    </a:rPr>
                    <a:t>IDENTIFICATION</a:t>
                  </a:r>
                </a:p>
              </p:txBody>
            </p:sp>
            <p:sp>
              <p:nvSpPr>
                <p:cNvPr id="465" name="Shape"/>
                <p:cNvSpPr/>
                <p:nvPr/>
              </p:nvSpPr>
              <p:spPr>
                <a:xfrm>
                  <a:off x="0" y="23812"/>
                  <a:ext cx="493713" cy="422276"/>
                </a:xfrm>
                <a:custGeom>
                  <a:avLst/>
                  <a:gdLst/>
                  <a:ahLst/>
                  <a:cxnLst>
                    <a:cxn ang="0">
                      <a:pos x="wd2" y="hd2"/>
                    </a:cxn>
                    <a:cxn ang="5400000">
                      <a:pos x="wd2" y="hd2"/>
                    </a:cxn>
                    <a:cxn ang="10800000">
                      <a:pos x="wd2" y="hd2"/>
                    </a:cxn>
                    <a:cxn ang="16200000">
                      <a:pos x="wd2" y="hd2"/>
                    </a:cxn>
                  </a:cxnLst>
                  <a:rect l="0" t="0" r="r" b="b"/>
                  <a:pathLst>
                    <a:path w="21600" h="21600" extrusionOk="0">
                      <a:moveTo>
                        <a:pt x="0" y="10881"/>
                      </a:moveTo>
                      <a:lnTo>
                        <a:pt x="9723" y="21600"/>
                      </a:lnTo>
                      <a:lnTo>
                        <a:pt x="9723" y="14535"/>
                      </a:lnTo>
                      <a:lnTo>
                        <a:pt x="21600" y="14535"/>
                      </a:lnTo>
                      <a:lnTo>
                        <a:pt x="21600" y="7146"/>
                      </a:lnTo>
                      <a:lnTo>
                        <a:pt x="9723" y="7146"/>
                      </a:lnTo>
                      <a:lnTo>
                        <a:pt x="9723" y="0"/>
                      </a:lnTo>
                      <a:lnTo>
                        <a:pt x="0" y="10881"/>
                      </a:lnTo>
                      <a:close/>
                    </a:path>
                  </a:pathLst>
                </a:custGeom>
                <a:solidFill>
                  <a:srgbClr val="00FF00"/>
                </a:solidFill>
                <a:ln w="12700" cap="flat">
                  <a:noFill/>
                  <a:miter lim="400000"/>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466" name="Shape"/>
                <p:cNvSpPr/>
                <p:nvPr/>
              </p:nvSpPr>
              <p:spPr>
                <a:xfrm>
                  <a:off x="0" y="23812"/>
                  <a:ext cx="493713" cy="422276"/>
                </a:xfrm>
                <a:custGeom>
                  <a:avLst/>
                  <a:gdLst/>
                  <a:ahLst/>
                  <a:cxnLst>
                    <a:cxn ang="0">
                      <a:pos x="wd2" y="hd2"/>
                    </a:cxn>
                    <a:cxn ang="5400000">
                      <a:pos x="wd2" y="hd2"/>
                    </a:cxn>
                    <a:cxn ang="10800000">
                      <a:pos x="wd2" y="hd2"/>
                    </a:cxn>
                    <a:cxn ang="16200000">
                      <a:pos x="wd2" y="hd2"/>
                    </a:cxn>
                  </a:cxnLst>
                  <a:rect l="0" t="0" r="r" b="b"/>
                  <a:pathLst>
                    <a:path w="21600" h="21600" extrusionOk="0">
                      <a:moveTo>
                        <a:pt x="0" y="10881"/>
                      </a:moveTo>
                      <a:lnTo>
                        <a:pt x="9723" y="21600"/>
                      </a:lnTo>
                      <a:lnTo>
                        <a:pt x="9723" y="14535"/>
                      </a:lnTo>
                      <a:lnTo>
                        <a:pt x="21600" y="14535"/>
                      </a:lnTo>
                      <a:lnTo>
                        <a:pt x="21600" y="7146"/>
                      </a:lnTo>
                      <a:lnTo>
                        <a:pt x="9723" y="7146"/>
                      </a:lnTo>
                      <a:lnTo>
                        <a:pt x="9723" y="0"/>
                      </a:lnTo>
                      <a:lnTo>
                        <a:pt x="0" y="10881"/>
                      </a:lnTo>
                      <a:close/>
                    </a:path>
                  </a:pathLst>
                </a:custGeom>
                <a:noFill/>
                <a:ln w="3175" cap="rnd">
                  <a:solidFill>
                    <a:schemeClr val="accent4"/>
                  </a:solidFill>
                  <a:prstDash val="solid"/>
                  <a:round/>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grpSp>
        </p:grpSp>
        <p:grpSp>
          <p:nvGrpSpPr>
            <p:cNvPr id="473" name="Group"/>
            <p:cNvGrpSpPr/>
            <p:nvPr/>
          </p:nvGrpSpPr>
          <p:grpSpPr>
            <a:xfrm>
              <a:off x="4762500" y="1117600"/>
              <a:ext cx="2692531" cy="452438"/>
              <a:chOff x="0" y="0"/>
              <a:chExt cx="2692530" cy="452437"/>
            </a:xfrm>
          </p:grpSpPr>
          <p:sp>
            <p:nvSpPr>
              <p:cNvPr id="469" name="RISK ASSESSMENT"/>
              <p:cNvSpPr txBox="1"/>
              <p:nvPr/>
            </p:nvSpPr>
            <p:spPr>
              <a:xfrm>
                <a:off x="1212850" y="0"/>
                <a:ext cx="1479681" cy="215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2929FF"/>
                    </a:solidFill>
                    <a:effectLst>
                      <a:outerShdw blurRad="12700" dist="25400" dir="2700000" rotWithShape="0">
                        <a:schemeClr val="accent4"/>
                      </a:outerShdw>
                    </a:effectLst>
                    <a:uFill>
                      <a:solidFill>
                        <a:srgbClr val="2929FF"/>
                      </a:solidFill>
                    </a:uFill>
                    <a:latin typeface="Arial Narrow"/>
                    <a:ea typeface="Arial Narrow"/>
                    <a:cs typeface="Arial Narrow"/>
                    <a:sym typeface="Arial Narrow"/>
                  </a:defRPr>
                </a:lvl1pPr>
              </a:lstStyle>
              <a:p>
                <a:pPr>
                  <a:defRPr sz="1800">
                    <a:solidFill>
                      <a:schemeClr val="accent4"/>
                    </a:solidFill>
                    <a:effectLst/>
                    <a:uFill>
                      <a:solidFill>
                        <a:schemeClr val="accent4"/>
                      </a:solidFill>
                    </a:uFill>
                    <a:latin typeface="Arial"/>
                    <a:ea typeface="Arial"/>
                    <a:cs typeface="Arial"/>
                    <a:sym typeface="Arial"/>
                  </a:defRPr>
                </a:pPr>
                <a:r>
                  <a:rPr sz="1500">
                    <a:solidFill>
                      <a:srgbClr val="2929FF"/>
                    </a:solidFill>
                    <a:effectLst>
                      <a:outerShdw blurRad="12700" dist="25400" dir="2700000" rotWithShape="0">
                        <a:schemeClr val="accent4"/>
                      </a:outerShdw>
                    </a:effectLst>
                    <a:uFill>
                      <a:solidFill>
                        <a:srgbClr val="2929FF"/>
                      </a:solidFill>
                    </a:uFill>
                    <a:latin typeface="Arial Narrow"/>
                    <a:ea typeface="Arial Narrow"/>
                    <a:cs typeface="Arial Narrow"/>
                    <a:sym typeface="Arial Narrow"/>
                  </a:rPr>
                  <a:t>RISK ASSESSMENT</a:t>
                </a:r>
              </a:p>
            </p:txBody>
          </p:sp>
          <p:sp>
            <p:nvSpPr>
              <p:cNvPr id="470" name="Probability"/>
              <p:cNvSpPr txBox="1"/>
              <p:nvPr/>
            </p:nvSpPr>
            <p:spPr>
              <a:xfrm>
                <a:off x="1598268" y="231775"/>
                <a:ext cx="742052" cy="215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lnSpc>
                    <a:spcPct val="100000"/>
                  </a:lnSpc>
                  <a:defRPr sz="1500" b="0" i="0">
                    <a:solidFill>
                      <a:srgbClr val="2929FF"/>
                    </a:solidFill>
                    <a:effectLst>
                      <a:outerShdw blurRad="12700" dist="25400" dir="2700000" rotWithShape="0">
                        <a:schemeClr val="accent4"/>
                      </a:outerShdw>
                    </a:effectLst>
                    <a:uFill>
                      <a:solidFill>
                        <a:srgbClr val="2929FF"/>
                      </a:solidFill>
                    </a:uFill>
                    <a:latin typeface="Arial Narrow"/>
                    <a:ea typeface="Arial Narrow"/>
                    <a:cs typeface="Arial Narrow"/>
                    <a:sym typeface="Arial Narrow"/>
                  </a:defRPr>
                </a:lvl1pPr>
              </a:lstStyle>
              <a:p>
                <a:pPr>
                  <a:defRPr sz="1800">
                    <a:solidFill>
                      <a:schemeClr val="accent4"/>
                    </a:solidFill>
                    <a:effectLst/>
                    <a:uFill>
                      <a:solidFill>
                        <a:schemeClr val="accent4"/>
                      </a:solidFill>
                    </a:uFill>
                    <a:latin typeface="Arial"/>
                    <a:ea typeface="Arial"/>
                    <a:cs typeface="Arial"/>
                    <a:sym typeface="Arial"/>
                  </a:defRPr>
                </a:pPr>
                <a:r>
                  <a:rPr sz="1500">
                    <a:solidFill>
                      <a:srgbClr val="2929FF"/>
                    </a:solidFill>
                    <a:effectLst>
                      <a:outerShdw blurRad="12700" dist="25400" dir="2700000" rotWithShape="0">
                        <a:schemeClr val="accent4"/>
                      </a:outerShdw>
                    </a:effectLst>
                    <a:uFill>
                      <a:solidFill>
                        <a:srgbClr val="2929FF"/>
                      </a:solidFill>
                    </a:uFill>
                    <a:latin typeface="Arial Narrow"/>
                    <a:ea typeface="Arial Narrow"/>
                    <a:cs typeface="Arial Narrow"/>
                    <a:sym typeface="Arial Narrow"/>
                  </a:rPr>
                  <a:t>Probability</a:t>
                </a:r>
              </a:p>
            </p:txBody>
          </p:sp>
          <p:sp>
            <p:nvSpPr>
              <p:cNvPr id="471" name="Shape"/>
              <p:cNvSpPr/>
              <p:nvPr/>
            </p:nvSpPr>
            <p:spPr>
              <a:xfrm>
                <a:off x="0" y="30162"/>
                <a:ext cx="493713" cy="422276"/>
              </a:xfrm>
              <a:custGeom>
                <a:avLst/>
                <a:gdLst/>
                <a:ahLst/>
                <a:cxnLst>
                  <a:cxn ang="0">
                    <a:pos x="wd2" y="hd2"/>
                  </a:cxn>
                  <a:cxn ang="5400000">
                    <a:pos x="wd2" y="hd2"/>
                  </a:cxn>
                  <a:cxn ang="10800000">
                    <a:pos x="wd2" y="hd2"/>
                  </a:cxn>
                  <a:cxn ang="16200000">
                    <a:pos x="wd2" y="hd2"/>
                  </a:cxn>
                </a:cxnLst>
                <a:rect l="0" t="0" r="r" b="b"/>
                <a:pathLst>
                  <a:path w="21600" h="21600" extrusionOk="0">
                    <a:moveTo>
                      <a:pt x="0" y="10719"/>
                    </a:moveTo>
                    <a:lnTo>
                      <a:pt x="9723" y="21600"/>
                    </a:lnTo>
                    <a:lnTo>
                      <a:pt x="9723" y="14454"/>
                    </a:lnTo>
                    <a:lnTo>
                      <a:pt x="21600" y="14454"/>
                    </a:lnTo>
                    <a:lnTo>
                      <a:pt x="21600" y="7065"/>
                    </a:lnTo>
                    <a:lnTo>
                      <a:pt x="9723" y="7065"/>
                    </a:lnTo>
                    <a:lnTo>
                      <a:pt x="9723" y="0"/>
                    </a:lnTo>
                    <a:lnTo>
                      <a:pt x="0" y="10719"/>
                    </a:lnTo>
                    <a:close/>
                  </a:path>
                </a:pathLst>
              </a:custGeom>
              <a:solidFill>
                <a:srgbClr val="00FF00"/>
              </a:solidFill>
              <a:ln w="12700" cap="flat">
                <a:noFill/>
                <a:miter lim="400000"/>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472" name="Shape"/>
              <p:cNvSpPr/>
              <p:nvPr/>
            </p:nvSpPr>
            <p:spPr>
              <a:xfrm>
                <a:off x="0" y="30162"/>
                <a:ext cx="493713" cy="422276"/>
              </a:xfrm>
              <a:custGeom>
                <a:avLst/>
                <a:gdLst/>
                <a:ahLst/>
                <a:cxnLst>
                  <a:cxn ang="0">
                    <a:pos x="wd2" y="hd2"/>
                  </a:cxn>
                  <a:cxn ang="5400000">
                    <a:pos x="wd2" y="hd2"/>
                  </a:cxn>
                  <a:cxn ang="10800000">
                    <a:pos x="wd2" y="hd2"/>
                  </a:cxn>
                  <a:cxn ang="16200000">
                    <a:pos x="wd2" y="hd2"/>
                  </a:cxn>
                </a:cxnLst>
                <a:rect l="0" t="0" r="r" b="b"/>
                <a:pathLst>
                  <a:path w="21600" h="21600" extrusionOk="0">
                    <a:moveTo>
                      <a:pt x="0" y="10719"/>
                    </a:moveTo>
                    <a:lnTo>
                      <a:pt x="9723" y="21600"/>
                    </a:lnTo>
                    <a:lnTo>
                      <a:pt x="9723" y="14454"/>
                    </a:lnTo>
                    <a:lnTo>
                      <a:pt x="21600" y="14454"/>
                    </a:lnTo>
                    <a:lnTo>
                      <a:pt x="21600" y="7065"/>
                    </a:lnTo>
                    <a:lnTo>
                      <a:pt x="9723" y="7065"/>
                    </a:lnTo>
                    <a:lnTo>
                      <a:pt x="9723" y="0"/>
                    </a:lnTo>
                    <a:lnTo>
                      <a:pt x="0" y="10719"/>
                    </a:lnTo>
                    <a:close/>
                  </a:path>
                </a:pathLst>
              </a:custGeom>
              <a:noFill/>
              <a:ln w="3175" cap="rnd">
                <a:solidFill>
                  <a:schemeClr val="accent4"/>
                </a:solidFill>
                <a:prstDash val="solid"/>
                <a:round/>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grpSp>
        <p:grpSp>
          <p:nvGrpSpPr>
            <p:cNvPr id="479" name="Group"/>
            <p:cNvGrpSpPr/>
            <p:nvPr/>
          </p:nvGrpSpPr>
          <p:grpSpPr>
            <a:xfrm>
              <a:off x="4762500" y="2135187"/>
              <a:ext cx="2673481" cy="490538"/>
              <a:chOff x="0" y="0"/>
              <a:chExt cx="2673480" cy="490537"/>
            </a:xfrm>
          </p:grpSpPr>
          <p:grpSp>
            <p:nvGrpSpPr>
              <p:cNvPr id="476" name="Group"/>
              <p:cNvGrpSpPr/>
              <p:nvPr/>
            </p:nvGrpSpPr>
            <p:grpSpPr>
              <a:xfrm>
                <a:off x="1193800" y="0"/>
                <a:ext cx="1479681" cy="438150"/>
                <a:chOff x="0" y="0"/>
                <a:chExt cx="1479680" cy="438150"/>
              </a:xfrm>
            </p:grpSpPr>
            <p:sp>
              <p:nvSpPr>
                <p:cNvPr id="474" name="RISK ASSESSMENT"/>
                <p:cNvSpPr txBox="1"/>
                <p:nvPr/>
              </p:nvSpPr>
              <p:spPr>
                <a:xfrm>
                  <a:off x="0" y="0"/>
                  <a:ext cx="1479681" cy="215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2929FF"/>
                      </a:solidFill>
                      <a:effectLst>
                        <a:outerShdw blurRad="12700" dist="25400" dir="2700000" rotWithShape="0">
                          <a:schemeClr val="accent4"/>
                        </a:outerShdw>
                      </a:effectLst>
                      <a:uFill>
                        <a:solidFill>
                          <a:srgbClr val="2929FF"/>
                        </a:solidFill>
                      </a:uFill>
                      <a:latin typeface="Arial Narrow"/>
                      <a:ea typeface="Arial Narrow"/>
                      <a:cs typeface="Arial Narrow"/>
                      <a:sym typeface="Arial Narrow"/>
                    </a:defRPr>
                  </a:lvl1pPr>
                </a:lstStyle>
                <a:p>
                  <a:pPr>
                    <a:defRPr sz="1800">
                      <a:solidFill>
                        <a:schemeClr val="accent4"/>
                      </a:solidFill>
                      <a:effectLst/>
                      <a:uFill>
                        <a:solidFill>
                          <a:schemeClr val="accent4"/>
                        </a:solidFill>
                      </a:uFill>
                      <a:latin typeface="Arial"/>
                      <a:ea typeface="Arial"/>
                      <a:cs typeface="Arial"/>
                      <a:sym typeface="Arial"/>
                    </a:defRPr>
                  </a:pPr>
                  <a:r>
                    <a:rPr sz="1500">
                      <a:solidFill>
                        <a:srgbClr val="2929FF"/>
                      </a:solidFill>
                      <a:effectLst>
                        <a:outerShdw blurRad="12700" dist="25400" dir="2700000" rotWithShape="0">
                          <a:schemeClr val="accent4"/>
                        </a:outerShdw>
                      </a:effectLst>
                      <a:uFill>
                        <a:solidFill>
                          <a:srgbClr val="2929FF"/>
                        </a:solidFill>
                      </a:uFill>
                      <a:latin typeface="Arial Narrow"/>
                      <a:ea typeface="Arial Narrow"/>
                      <a:cs typeface="Arial Narrow"/>
                      <a:sym typeface="Arial Narrow"/>
                    </a:rPr>
                    <a:t>RISK ASSESSMENT</a:t>
                  </a:r>
                </a:p>
              </p:txBody>
            </p:sp>
            <p:sp>
              <p:nvSpPr>
                <p:cNvPr id="475" name="Severity"/>
                <p:cNvSpPr txBox="1"/>
                <p:nvPr/>
              </p:nvSpPr>
              <p:spPr>
                <a:xfrm>
                  <a:off x="422275" y="222250"/>
                  <a:ext cx="577038" cy="215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2929FF"/>
                      </a:solidFill>
                      <a:effectLst>
                        <a:outerShdw blurRad="12700" dist="25400" dir="2700000" rotWithShape="0">
                          <a:schemeClr val="accent4"/>
                        </a:outerShdw>
                      </a:effectLst>
                      <a:uFill>
                        <a:solidFill>
                          <a:srgbClr val="2929FF"/>
                        </a:solidFill>
                      </a:uFill>
                      <a:latin typeface="Arial Narrow"/>
                      <a:ea typeface="Arial Narrow"/>
                      <a:cs typeface="Arial Narrow"/>
                      <a:sym typeface="Arial Narrow"/>
                    </a:defRPr>
                  </a:lvl1pPr>
                </a:lstStyle>
                <a:p>
                  <a:pPr>
                    <a:defRPr sz="1800">
                      <a:solidFill>
                        <a:schemeClr val="accent4"/>
                      </a:solidFill>
                      <a:effectLst/>
                      <a:uFill>
                        <a:solidFill>
                          <a:schemeClr val="accent4"/>
                        </a:solidFill>
                      </a:uFill>
                      <a:latin typeface="Arial"/>
                      <a:ea typeface="Arial"/>
                      <a:cs typeface="Arial"/>
                      <a:sym typeface="Arial"/>
                    </a:defRPr>
                  </a:pPr>
                  <a:r>
                    <a:rPr sz="1500">
                      <a:solidFill>
                        <a:srgbClr val="2929FF"/>
                      </a:solidFill>
                      <a:effectLst>
                        <a:outerShdw blurRad="12700" dist="25400" dir="2700000" rotWithShape="0">
                          <a:schemeClr val="accent4"/>
                        </a:outerShdw>
                      </a:effectLst>
                      <a:uFill>
                        <a:solidFill>
                          <a:srgbClr val="2929FF"/>
                        </a:solidFill>
                      </a:uFill>
                      <a:latin typeface="Arial Narrow"/>
                      <a:ea typeface="Arial Narrow"/>
                      <a:cs typeface="Arial Narrow"/>
                      <a:sym typeface="Arial Narrow"/>
                    </a:rPr>
                    <a:t>Severity</a:t>
                  </a:r>
                </a:p>
              </p:txBody>
            </p:sp>
          </p:grpSp>
          <p:sp>
            <p:nvSpPr>
              <p:cNvPr id="477" name="Shape"/>
              <p:cNvSpPr/>
              <p:nvPr/>
            </p:nvSpPr>
            <p:spPr>
              <a:xfrm>
                <a:off x="0" y="68262"/>
                <a:ext cx="493713" cy="42227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9723" y="21600"/>
                    </a:lnTo>
                    <a:lnTo>
                      <a:pt x="9723" y="14454"/>
                    </a:lnTo>
                    <a:lnTo>
                      <a:pt x="21600" y="14454"/>
                    </a:lnTo>
                    <a:lnTo>
                      <a:pt x="21600" y="7065"/>
                    </a:lnTo>
                    <a:lnTo>
                      <a:pt x="9723" y="7065"/>
                    </a:lnTo>
                    <a:lnTo>
                      <a:pt x="9723" y="0"/>
                    </a:lnTo>
                    <a:lnTo>
                      <a:pt x="0" y="10800"/>
                    </a:lnTo>
                    <a:close/>
                  </a:path>
                </a:pathLst>
              </a:custGeom>
              <a:solidFill>
                <a:srgbClr val="00FF00"/>
              </a:solidFill>
              <a:ln w="12700" cap="flat">
                <a:noFill/>
                <a:miter lim="400000"/>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478" name="Shape"/>
              <p:cNvSpPr/>
              <p:nvPr/>
            </p:nvSpPr>
            <p:spPr>
              <a:xfrm>
                <a:off x="0" y="68262"/>
                <a:ext cx="493713" cy="42227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9723" y="21600"/>
                    </a:lnTo>
                    <a:lnTo>
                      <a:pt x="9723" y="14454"/>
                    </a:lnTo>
                    <a:lnTo>
                      <a:pt x="21600" y="14454"/>
                    </a:lnTo>
                    <a:lnTo>
                      <a:pt x="21600" y="7065"/>
                    </a:lnTo>
                    <a:lnTo>
                      <a:pt x="9723" y="7065"/>
                    </a:lnTo>
                    <a:lnTo>
                      <a:pt x="9723" y="0"/>
                    </a:lnTo>
                    <a:lnTo>
                      <a:pt x="0" y="10800"/>
                    </a:lnTo>
                    <a:close/>
                  </a:path>
                </a:pathLst>
              </a:custGeom>
              <a:noFill/>
              <a:ln w="3175" cap="rnd">
                <a:solidFill>
                  <a:schemeClr val="accent4"/>
                </a:solidFill>
                <a:prstDash val="solid"/>
                <a:round/>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grpSp>
        <p:grpSp>
          <p:nvGrpSpPr>
            <p:cNvPr id="484" name="Group"/>
            <p:cNvGrpSpPr/>
            <p:nvPr/>
          </p:nvGrpSpPr>
          <p:grpSpPr>
            <a:xfrm>
              <a:off x="4762500" y="3235325"/>
              <a:ext cx="2690943" cy="447675"/>
              <a:chOff x="0" y="0"/>
              <a:chExt cx="2690942" cy="447675"/>
            </a:xfrm>
          </p:grpSpPr>
          <p:sp>
            <p:nvSpPr>
              <p:cNvPr id="480" name="RISK ASSESSMENT"/>
              <p:cNvSpPr txBox="1"/>
              <p:nvPr/>
            </p:nvSpPr>
            <p:spPr>
              <a:xfrm>
                <a:off x="1211262" y="0"/>
                <a:ext cx="1479681" cy="215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2929FF"/>
                    </a:solidFill>
                    <a:effectLst>
                      <a:outerShdw blurRad="12700" dist="25400" dir="2700000" rotWithShape="0">
                        <a:schemeClr val="accent4"/>
                      </a:outerShdw>
                    </a:effectLst>
                    <a:uFill>
                      <a:solidFill>
                        <a:srgbClr val="2929FF"/>
                      </a:solidFill>
                    </a:uFill>
                    <a:latin typeface="Arial Narrow"/>
                    <a:ea typeface="Arial Narrow"/>
                    <a:cs typeface="Arial Narrow"/>
                    <a:sym typeface="Arial Narrow"/>
                  </a:defRPr>
                </a:lvl1pPr>
              </a:lstStyle>
              <a:p>
                <a:pPr>
                  <a:defRPr sz="1800">
                    <a:solidFill>
                      <a:schemeClr val="accent4"/>
                    </a:solidFill>
                    <a:effectLst/>
                    <a:uFill>
                      <a:solidFill>
                        <a:schemeClr val="accent4"/>
                      </a:solidFill>
                    </a:uFill>
                    <a:latin typeface="Arial"/>
                    <a:ea typeface="Arial"/>
                    <a:cs typeface="Arial"/>
                    <a:sym typeface="Arial"/>
                  </a:defRPr>
                </a:pPr>
                <a:r>
                  <a:rPr sz="1500">
                    <a:solidFill>
                      <a:srgbClr val="2929FF"/>
                    </a:solidFill>
                    <a:effectLst>
                      <a:outerShdw blurRad="12700" dist="25400" dir="2700000" rotWithShape="0">
                        <a:schemeClr val="accent4"/>
                      </a:outerShdw>
                    </a:effectLst>
                    <a:uFill>
                      <a:solidFill>
                        <a:srgbClr val="2929FF"/>
                      </a:solidFill>
                    </a:uFill>
                    <a:latin typeface="Arial Narrow"/>
                    <a:ea typeface="Arial Narrow"/>
                    <a:cs typeface="Arial Narrow"/>
                    <a:sym typeface="Arial Narrow"/>
                  </a:rPr>
                  <a:t>RISK ASSESSMENT</a:t>
                </a:r>
              </a:p>
            </p:txBody>
          </p:sp>
          <p:sp>
            <p:nvSpPr>
              <p:cNvPr id="481" name="Acceptability"/>
              <p:cNvSpPr txBox="1"/>
              <p:nvPr/>
            </p:nvSpPr>
            <p:spPr>
              <a:xfrm>
                <a:off x="1349375" y="231775"/>
                <a:ext cx="889763" cy="215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2929FF"/>
                    </a:solidFill>
                    <a:effectLst>
                      <a:outerShdw blurRad="12700" dist="25400" dir="2700000" rotWithShape="0">
                        <a:schemeClr val="accent4"/>
                      </a:outerShdw>
                    </a:effectLst>
                    <a:uFill>
                      <a:solidFill>
                        <a:srgbClr val="2929FF"/>
                      </a:solidFill>
                    </a:uFill>
                    <a:latin typeface="Arial Narrow"/>
                    <a:ea typeface="Arial Narrow"/>
                    <a:cs typeface="Arial Narrow"/>
                    <a:sym typeface="Arial Narrow"/>
                  </a:defRPr>
                </a:lvl1pPr>
              </a:lstStyle>
              <a:p>
                <a:pPr>
                  <a:defRPr sz="1800">
                    <a:solidFill>
                      <a:schemeClr val="accent4"/>
                    </a:solidFill>
                    <a:effectLst/>
                    <a:uFill>
                      <a:solidFill>
                        <a:schemeClr val="accent4"/>
                      </a:solidFill>
                    </a:uFill>
                    <a:latin typeface="Arial"/>
                    <a:ea typeface="Arial"/>
                    <a:cs typeface="Arial"/>
                    <a:sym typeface="Arial"/>
                  </a:defRPr>
                </a:pPr>
                <a:r>
                  <a:rPr sz="1500">
                    <a:solidFill>
                      <a:srgbClr val="2929FF"/>
                    </a:solidFill>
                    <a:effectLst>
                      <a:outerShdw blurRad="12700" dist="25400" dir="2700000" rotWithShape="0">
                        <a:schemeClr val="accent4"/>
                      </a:outerShdw>
                    </a:effectLst>
                    <a:uFill>
                      <a:solidFill>
                        <a:srgbClr val="2929FF"/>
                      </a:solidFill>
                    </a:uFill>
                    <a:latin typeface="Arial Narrow"/>
                    <a:ea typeface="Arial Narrow"/>
                    <a:cs typeface="Arial Narrow"/>
                    <a:sym typeface="Arial Narrow"/>
                  </a:rPr>
                  <a:t>Acceptability</a:t>
                </a:r>
              </a:p>
            </p:txBody>
          </p:sp>
          <p:sp>
            <p:nvSpPr>
              <p:cNvPr id="482" name="Shape"/>
              <p:cNvSpPr/>
              <p:nvPr/>
            </p:nvSpPr>
            <p:spPr>
              <a:xfrm>
                <a:off x="0" y="23812"/>
                <a:ext cx="493713" cy="42227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9723" y="21600"/>
                    </a:lnTo>
                    <a:lnTo>
                      <a:pt x="9723" y="14454"/>
                    </a:lnTo>
                    <a:lnTo>
                      <a:pt x="21600" y="14454"/>
                    </a:lnTo>
                    <a:lnTo>
                      <a:pt x="21600" y="7065"/>
                    </a:lnTo>
                    <a:lnTo>
                      <a:pt x="9723" y="7065"/>
                    </a:lnTo>
                    <a:lnTo>
                      <a:pt x="9723" y="0"/>
                    </a:lnTo>
                    <a:lnTo>
                      <a:pt x="0" y="10800"/>
                    </a:lnTo>
                    <a:close/>
                  </a:path>
                </a:pathLst>
              </a:custGeom>
              <a:solidFill>
                <a:srgbClr val="00FF00"/>
              </a:solidFill>
              <a:ln w="12700" cap="flat">
                <a:noFill/>
                <a:miter lim="400000"/>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483" name="Shape"/>
              <p:cNvSpPr/>
              <p:nvPr/>
            </p:nvSpPr>
            <p:spPr>
              <a:xfrm>
                <a:off x="0" y="23812"/>
                <a:ext cx="493713" cy="42227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9723" y="21600"/>
                    </a:lnTo>
                    <a:lnTo>
                      <a:pt x="9723" y="14454"/>
                    </a:lnTo>
                    <a:lnTo>
                      <a:pt x="21600" y="14454"/>
                    </a:lnTo>
                    <a:lnTo>
                      <a:pt x="21600" y="7065"/>
                    </a:lnTo>
                    <a:lnTo>
                      <a:pt x="9723" y="7065"/>
                    </a:lnTo>
                    <a:lnTo>
                      <a:pt x="9723" y="0"/>
                    </a:lnTo>
                    <a:lnTo>
                      <a:pt x="0" y="10800"/>
                    </a:lnTo>
                    <a:close/>
                  </a:path>
                </a:pathLst>
              </a:custGeom>
              <a:noFill/>
              <a:ln w="3175" cap="rnd">
                <a:solidFill>
                  <a:schemeClr val="accent4"/>
                </a:solidFill>
                <a:prstDash val="solid"/>
                <a:round/>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grpSp>
        <p:grpSp>
          <p:nvGrpSpPr>
            <p:cNvPr id="488" name="Group"/>
            <p:cNvGrpSpPr/>
            <p:nvPr/>
          </p:nvGrpSpPr>
          <p:grpSpPr>
            <a:xfrm>
              <a:off x="4762500" y="4646612"/>
              <a:ext cx="3040547" cy="422276"/>
              <a:chOff x="0" y="0"/>
              <a:chExt cx="3040546" cy="422275"/>
            </a:xfrm>
          </p:grpSpPr>
          <p:sp>
            <p:nvSpPr>
              <p:cNvPr id="485" name="RISK CONTROL/MITIGATION"/>
              <p:cNvSpPr txBox="1"/>
              <p:nvPr/>
            </p:nvSpPr>
            <p:spPr>
              <a:xfrm>
                <a:off x="912812" y="96837"/>
                <a:ext cx="2127735"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2929FF"/>
                    </a:solidFill>
                    <a:effectLst>
                      <a:outerShdw blurRad="12700" dist="25400" dir="2700000" rotWithShape="0">
                        <a:schemeClr val="accent4"/>
                      </a:outerShdw>
                    </a:effectLst>
                    <a:uFill>
                      <a:solidFill>
                        <a:srgbClr val="2929FF"/>
                      </a:solidFill>
                    </a:uFill>
                    <a:latin typeface="Arial Narrow"/>
                    <a:ea typeface="Arial Narrow"/>
                    <a:cs typeface="Arial Narrow"/>
                    <a:sym typeface="Arial Narrow"/>
                  </a:defRPr>
                </a:lvl1pPr>
              </a:lstStyle>
              <a:p>
                <a:pPr>
                  <a:defRPr sz="1800">
                    <a:solidFill>
                      <a:schemeClr val="accent4"/>
                    </a:solidFill>
                    <a:effectLst/>
                    <a:uFill>
                      <a:solidFill>
                        <a:schemeClr val="accent4"/>
                      </a:solidFill>
                    </a:uFill>
                    <a:latin typeface="Arial"/>
                    <a:ea typeface="Arial"/>
                    <a:cs typeface="Arial"/>
                    <a:sym typeface="Arial"/>
                  </a:defRPr>
                </a:pPr>
                <a:r>
                  <a:rPr sz="1500">
                    <a:solidFill>
                      <a:srgbClr val="2929FF"/>
                    </a:solidFill>
                    <a:effectLst>
                      <a:outerShdw blurRad="12700" dist="25400" dir="2700000" rotWithShape="0">
                        <a:schemeClr val="accent4"/>
                      </a:outerShdw>
                    </a:effectLst>
                    <a:uFill>
                      <a:solidFill>
                        <a:srgbClr val="2929FF"/>
                      </a:solidFill>
                    </a:uFill>
                    <a:latin typeface="Arial Narrow"/>
                    <a:ea typeface="Arial Narrow"/>
                    <a:cs typeface="Arial Narrow"/>
                    <a:sym typeface="Arial Narrow"/>
                  </a:rPr>
                  <a:t>RISK CONTROL/MITIGATION</a:t>
                </a:r>
              </a:p>
            </p:txBody>
          </p:sp>
          <p:sp>
            <p:nvSpPr>
              <p:cNvPr id="486" name="Shape"/>
              <p:cNvSpPr/>
              <p:nvPr/>
            </p:nvSpPr>
            <p:spPr>
              <a:xfrm>
                <a:off x="0" y="0"/>
                <a:ext cx="493713" cy="42227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9723" y="21600"/>
                    </a:lnTo>
                    <a:lnTo>
                      <a:pt x="9723" y="14454"/>
                    </a:lnTo>
                    <a:lnTo>
                      <a:pt x="21600" y="14454"/>
                    </a:lnTo>
                    <a:lnTo>
                      <a:pt x="21600" y="7065"/>
                    </a:lnTo>
                    <a:lnTo>
                      <a:pt x="9723" y="7065"/>
                    </a:lnTo>
                    <a:lnTo>
                      <a:pt x="9723" y="0"/>
                    </a:lnTo>
                    <a:lnTo>
                      <a:pt x="0" y="10800"/>
                    </a:lnTo>
                    <a:close/>
                  </a:path>
                </a:pathLst>
              </a:custGeom>
              <a:solidFill>
                <a:srgbClr val="00FF00"/>
              </a:solidFill>
              <a:ln w="12700" cap="flat">
                <a:noFill/>
                <a:miter lim="400000"/>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487" name="Shape"/>
              <p:cNvSpPr/>
              <p:nvPr/>
            </p:nvSpPr>
            <p:spPr>
              <a:xfrm>
                <a:off x="0" y="0"/>
                <a:ext cx="493713" cy="42227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9723" y="21600"/>
                    </a:lnTo>
                    <a:lnTo>
                      <a:pt x="9723" y="14454"/>
                    </a:lnTo>
                    <a:lnTo>
                      <a:pt x="21600" y="14454"/>
                    </a:lnTo>
                    <a:lnTo>
                      <a:pt x="21600" y="7065"/>
                    </a:lnTo>
                    <a:lnTo>
                      <a:pt x="9723" y="7065"/>
                    </a:lnTo>
                    <a:lnTo>
                      <a:pt x="9723" y="0"/>
                    </a:lnTo>
                    <a:lnTo>
                      <a:pt x="0" y="10800"/>
                    </a:lnTo>
                    <a:close/>
                  </a:path>
                </a:pathLst>
              </a:custGeom>
              <a:noFill/>
              <a:ln w="3175" cap="rnd">
                <a:solidFill>
                  <a:schemeClr val="accent4"/>
                </a:solidFill>
                <a:prstDash val="solid"/>
                <a:round/>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grpSp>
        <p:grpSp>
          <p:nvGrpSpPr>
            <p:cNvPr id="496" name="Group"/>
            <p:cNvGrpSpPr/>
            <p:nvPr/>
          </p:nvGrpSpPr>
          <p:grpSpPr>
            <a:xfrm>
              <a:off x="0" y="1057275"/>
              <a:ext cx="4368800" cy="1055688"/>
              <a:chOff x="0" y="0"/>
              <a:chExt cx="4368800" cy="1055687"/>
            </a:xfrm>
          </p:grpSpPr>
          <p:sp>
            <p:nvSpPr>
              <p:cNvPr id="489" name="Rectangle"/>
              <p:cNvSpPr/>
              <p:nvPr/>
            </p:nvSpPr>
            <p:spPr>
              <a:xfrm>
                <a:off x="98425" y="90487"/>
                <a:ext cx="4270375" cy="601663"/>
              </a:xfrm>
              <a:prstGeom prst="rect">
                <a:avLst/>
              </a:prstGeom>
              <a:solidFill>
                <a:schemeClr val="accent4"/>
              </a:solidFill>
              <a:ln w="12700" cap="flat">
                <a:noFill/>
                <a:miter lim="400000"/>
              </a:ln>
              <a:effectLst/>
            </p:spPr>
            <p:txBody>
              <a:bodyPr wrap="square" lIns="46037" tIns="46037" rIns="46037" bIns="46037" numCol="1" anchor="t">
                <a:noAutofit/>
              </a:bodyPr>
              <a:lstStyle/>
              <a:p>
                <a:pPr algn="l">
                  <a:lnSpc>
                    <a:spcPct val="100000"/>
                  </a:lnSpc>
                  <a:defRPr sz="1800" b="0" i="0"/>
                </a:pPr>
                <a:endParaRPr/>
              </a:p>
            </p:txBody>
          </p:sp>
          <p:sp>
            <p:nvSpPr>
              <p:cNvPr id="490" name="Rectangle"/>
              <p:cNvSpPr/>
              <p:nvPr/>
            </p:nvSpPr>
            <p:spPr>
              <a:xfrm>
                <a:off x="98425" y="90487"/>
                <a:ext cx="4270375" cy="601663"/>
              </a:xfrm>
              <a:prstGeom prst="rect">
                <a:avLst/>
              </a:prstGeom>
              <a:noFill/>
              <a:ln w="3175" cap="rnd">
                <a:solidFill>
                  <a:schemeClr val="accent4"/>
                </a:solidFill>
                <a:prstDash val="solid"/>
                <a:round/>
              </a:ln>
              <a:effectLst/>
            </p:spPr>
            <p:txBody>
              <a:bodyPr wrap="square" lIns="46037" tIns="46037" rIns="46037" bIns="46037" numCol="1" anchor="t">
                <a:noAutofit/>
              </a:bodyPr>
              <a:lstStyle/>
              <a:p>
                <a:pPr algn="l">
                  <a:lnSpc>
                    <a:spcPct val="100000"/>
                  </a:lnSpc>
                  <a:defRPr sz="1800" b="0" i="0"/>
                </a:pPr>
                <a:endParaRPr/>
              </a:p>
            </p:txBody>
          </p:sp>
          <p:sp>
            <p:nvSpPr>
              <p:cNvPr id="491" name="Rectangle"/>
              <p:cNvSpPr/>
              <p:nvPr/>
            </p:nvSpPr>
            <p:spPr>
              <a:xfrm>
                <a:off x="0" y="0"/>
                <a:ext cx="4270375" cy="603250"/>
              </a:xfrm>
              <a:prstGeom prst="rect">
                <a:avLst/>
              </a:prstGeom>
              <a:solidFill>
                <a:srgbClr val="DDDDDD"/>
              </a:solidFill>
              <a:ln w="12700" cap="flat">
                <a:noFill/>
                <a:miter lim="400000"/>
              </a:ln>
              <a:effectLst/>
            </p:spPr>
            <p:txBody>
              <a:bodyPr wrap="square" lIns="46037" tIns="46037" rIns="46037" bIns="46037" numCol="1" anchor="t">
                <a:noAutofit/>
              </a:bodyPr>
              <a:lstStyle/>
              <a:p>
                <a:pPr algn="l">
                  <a:lnSpc>
                    <a:spcPct val="100000"/>
                  </a:lnSpc>
                  <a:defRPr sz="1800" b="0" i="0"/>
                </a:pPr>
                <a:endParaRPr/>
              </a:p>
            </p:txBody>
          </p:sp>
          <p:sp>
            <p:nvSpPr>
              <p:cNvPr id="492" name="Line"/>
              <p:cNvSpPr/>
              <p:nvPr/>
            </p:nvSpPr>
            <p:spPr>
              <a:xfrm>
                <a:off x="2135187" y="603250"/>
                <a:ext cx="1589" cy="287338"/>
              </a:xfrm>
              <a:prstGeom prst="line">
                <a:avLst/>
              </a:prstGeom>
              <a:noFill/>
              <a:ln w="36513" cap="rnd">
                <a:solidFill>
                  <a:srgbClr val="00FFFF"/>
                </a:solidFill>
                <a:prstDash val="solid"/>
                <a:round/>
              </a:ln>
              <a:effectLst/>
            </p:spPr>
            <p:txBody>
              <a:bodyPr wrap="square" lIns="45719" tIns="45719" rIns="45719" bIns="45719" numCol="1" anchor="t">
                <a:noAutofit/>
              </a:bodyPr>
              <a:lstStyle/>
              <a:p>
                <a:pPr algn="l" defTabSz="457200">
                  <a:lnSpc>
                    <a:spcPct val="100000"/>
                  </a:lnSpc>
                  <a:defRPr sz="1200" b="0" i="0">
                    <a:uFillTx/>
                    <a:latin typeface="+mn-lt"/>
                    <a:ea typeface="+mn-ea"/>
                    <a:cs typeface="+mn-cs"/>
                    <a:sym typeface="Helvetica"/>
                  </a:defRPr>
                </a:pPr>
                <a:endParaRPr/>
              </a:p>
            </p:txBody>
          </p:sp>
          <p:sp>
            <p:nvSpPr>
              <p:cNvPr id="493" name="Rectangle"/>
              <p:cNvSpPr/>
              <p:nvPr/>
            </p:nvSpPr>
            <p:spPr>
              <a:xfrm>
                <a:off x="0" y="0"/>
                <a:ext cx="4270375" cy="603250"/>
              </a:xfrm>
              <a:prstGeom prst="rect">
                <a:avLst/>
              </a:prstGeom>
              <a:noFill/>
              <a:ln w="3175" cap="rnd">
                <a:solidFill>
                  <a:srgbClr val="0000FF"/>
                </a:solidFill>
                <a:prstDash val="solid"/>
                <a:round/>
              </a:ln>
              <a:effectLst/>
            </p:spPr>
            <p:txBody>
              <a:bodyPr wrap="square" lIns="46037" tIns="46037" rIns="46037" bIns="46037" numCol="1" anchor="t">
                <a:noAutofit/>
              </a:bodyPr>
              <a:lstStyle/>
              <a:p>
                <a:pPr algn="l">
                  <a:lnSpc>
                    <a:spcPct val="100000"/>
                  </a:lnSpc>
                  <a:defRPr sz="1800" b="0" i="0"/>
                </a:pPr>
                <a:endParaRPr/>
              </a:p>
            </p:txBody>
          </p:sp>
          <p:sp>
            <p:nvSpPr>
              <p:cNvPr id="494" name="Identify the risk(s) and assess…"/>
              <p:cNvSpPr txBox="1"/>
              <p:nvPr/>
            </p:nvSpPr>
            <p:spPr>
              <a:xfrm>
                <a:off x="684212" y="100012"/>
                <a:ext cx="2418136"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l">
                  <a:lnSpc>
                    <a:spcPct val="100000"/>
                  </a:lnSpc>
                  <a:defRPr sz="1800" b="0" i="0"/>
                </a:pPr>
                <a:r>
                  <a:rPr sz="1500">
                    <a:solidFill>
                      <a:srgbClr val="000099"/>
                    </a:solidFill>
                    <a:uFill>
                      <a:solidFill>
                        <a:srgbClr val="000099"/>
                      </a:solidFill>
                    </a:uFill>
                    <a:latin typeface="Arial Narrow"/>
                    <a:ea typeface="Arial Narrow"/>
                    <a:cs typeface="Arial Narrow"/>
                    <a:sym typeface="Arial Narrow"/>
                  </a:rPr>
                  <a:t>Identify the risk(s) and assess </a:t>
                </a:r>
              </a:p>
              <a:p>
                <a:pPr algn="l">
                  <a:lnSpc>
                    <a:spcPct val="100000"/>
                  </a:lnSpc>
                  <a:defRPr sz="1800" b="0" i="0"/>
                </a:pPr>
                <a:r>
                  <a:rPr sz="1500">
                    <a:solidFill>
                      <a:srgbClr val="000099"/>
                    </a:solidFill>
                    <a:uFill>
                      <a:solidFill>
                        <a:srgbClr val="000099"/>
                      </a:solidFill>
                    </a:uFill>
                    <a:latin typeface="Arial Narrow"/>
                    <a:ea typeface="Arial Narrow"/>
                    <a:cs typeface="Arial Narrow"/>
                    <a:sym typeface="Arial Narrow"/>
                  </a:rPr>
                  <a:t>the chances of it (them) occurring?</a:t>
                </a:r>
              </a:p>
            </p:txBody>
          </p:sp>
          <p:sp>
            <p:nvSpPr>
              <p:cNvPr id="495" name="Triangle"/>
              <p:cNvSpPr/>
              <p:nvPr/>
            </p:nvSpPr>
            <p:spPr>
              <a:xfrm>
                <a:off x="2070100" y="874712"/>
                <a:ext cx="130175" cy="18097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21600"/>
                    </a:lnTo>
                    <a:lnTo>
                      <a:pt x="0" y="0"/>
                    </a:lnTo>
                    <a:lnTo>
                      <a:pt x="21600" y="0"/>
                    </a:lnTo>
                    <a:close/>
                  </a:path>
                </a:pathLst>
              </a:custGeom>
              <a:solidFill>
                <a:srgbClr val="00FFFF"/>
              </a:solidFill>
              <a:ln w="9525" cap="flat">
                <a:solidFill>
                  <a:srgbClr val="00FFFF"/>
                </a:solidFill>
                <a:prstDash val="solid"/>
                <a:round/>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grpSp>
        <p:grpSp>
          <p:nvGrpSpPr>
            <p:cNvPr id="507" name="Group"/>
            <p:cNvGrpSpPr/>
            <p:nvPr/>
          </p:nvGrpSpPr>
          <p:grpSpPr>
            <a:xfrm>
              <a:off x="0" y="3168650"/>
              <a:ext cx="4368800" cy="1206500"/>
              <a:chOff x="0" y="0"/>
              <a:chExt cx="4368800" cy="1206500"/>
            </a:xfrm>
          </p:grpSpPr>
          <p:sp>
            <p:nvSpPr>
              <p:cNvPr id="497" name="Line"/>
              <p:cNvSpPr/>
              <p:nvPr/>
            </p:nvSpPr>
            <p:spPr>
              <a:xfrm>
                <a:off x="985837" y="603250"/>
                <a:ext cx="1149351" cy="4381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1113"/>
                    </a:lnTo>
                    <a:lnTo>
                      <a:pt x="0" y="11113"/>
                    </a:lnTo>
                    <a:lnTo>
                      <a:pt x="0" y="21600"/>
                    </a:lnTo>
                  </a:path>
                </a:pathLst>
              </a:custGeom>
              <a:noFill/>
              <a:ln w="36513" cap="rnd">
                <a:solidFill>
                  <a:srgbClr val="00FFFF"/>
                </a:solidFill>
                <a:prstDash val="solid"/>
                <a:round/>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498" name="Triangle"/>
              <p:cNvSpPr/>
              <p:nvPr/>
            </p:nvSpPr>
            <p:spPr>
              <a:xfrm>
                <a:off x="920750" y="1025525"/>
                <a:ext cx="130175" cy="1809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21600"/>
                    </a:lnTo>
                    <a:lnTo>
                      <a:pt x="0" y="0"/>
                    </a:lnTo>
                    <a:lnTo>
                      <a:pt x="21600" y="0"/>
                    </a:lnTo>
                    <a:close/>
                  </a:path>
                </a:pathLst>
              </a:custGeom>
              <a:solidFill>
                <a:srgbClr val="00FFFF"/>
              </a:solidFill>
              <a:ln w="9525" cap="flat">
                <a:solidFill>
                  <a:srgbClr val="00FFFF"/>
                </a:solidFill>
                <a:prstDash val="solid"/>
                <a:round/>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499" name="Line"/>
              <p:cNvSpPr/>
              <p:nvPr/>
            </p:nvSpPr>
            <p:spPr>
              <a:xfrm>
                <a:off x="2135187" y="603250"/>
                <a:ext cx="1149351" cy="43815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1113"/>
                    </a:lnTo>
                    <a:lnTo>
                      <a:pt x="21600" y="11113"/>
                    </a:lnTo>
                    <a:lnTo>
                      <a:pt x="21600" y="21600"/>
                    </a:lnTo>
                  </a:path>
                </a:pathLst>
              </a:custGeom>
              <a:noFill/>
              <a:ln w="36513" cap="rnd">
                <a:solidFill>
                  <a:srgbClr val="00FFFF"/>
                </a:solidFill>
                <a:prstDash val="solid"/>
                <a:round/>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500" name="Triangle"/>
              <p:cNvSpPr/>
              <p:nvPr/>
            </p:nvSpPr>
            <p:spPr>
              <a:xfrm>
                <a:off x="3219450" y="1025525"/>
                <a:ext cx="130175" cy="18097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21600"/>
                    </a:lnTo>
                    <a:lnTo>
                      <a:pt x="0" y="0"/>
                    </a:lnTo>
                    <a:lnTo>
                      <a:pt x="21600" y="0"/>
                    </a:lnTo>
                    <a:close/>
                  </a:path>
                </a:pathLst>
              </a:custGeom>
              <a:solidFill>
                <a:srgbClr val="00FFFF"/>
              </a:solidFill>
              <a:ln w="9525" cap="flat">
                <a:solidFill>
                  <a:srgbClr val="00FFFF"/>
                </a:solidFill>
                <a:prstDash val="solid"/>
                <a:round/>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501" name="Rectangle"/>
              <p:cNvSpPr/>
              <p:nvPr/>
            </p:nvSpPr>
            <p:spPr>
              <a:xfrm>
                <a:off x="98425" y="90487"/>
                <a:ext cx="4270375" cy="603251"/>
              </a:xfrm>
              <a:prstGeom prst="rect">
                <a:avLst/>
              </a:prstGeom>
              <a:solidFill>
                <a:schemeClr val="accent4"/>
              </a:solidFill>
              <a:ln w="12700" cap="flat">
                <a:noFill/>
                <a:miter lim="400000"/>
              </a:ln>
              <a:effectLst/>
            </p:spPr>
            <p:txBody>
              <a:bodyPr wrap="square" lIns="46037" tIns="46037" rIns="46037" bIns="46037" numCol="1" anchor="t">
                <a:noAutofit/>
              </a:bodyPr>
              <a:lstStyle/>
              <a:p>
                <a:pPr algn="l">
                  <a:lnSpc>
                    <a:spcPct val="100000"/>
                  </a:lnSpc>
                  <a:defRPr sz="1800" b="0" i="0"/>
                </a:pPr>
                <a:endParaRPr/>
              </a:p>
            </p:txBody>
          </p:sp>
          <p:sp>
            <p:nvSpPr>
              <p:cNvPr id="502" name="Rectangle"/>
              <p:cNvSpPr/>
              <p:nvPr/>
            </p:nvSpPr>
            <p:spPr>
              <a:xfrm>
                <a:off x="98425" y="90487"/>
                <a:ext cx="4270375" cy="603251"/>
              </a:xfrm>
              <a:prstGeom prst="rect">
                <a:avLst/>
              </a:prstGeom>
              <a:noFill/>
              <a:ln w="3175" cap="rnd">
                <a:solidFill>
                  <a:schemeClr val="accent4"/>
                </a:solidFill>
                <a:prstDash val="solid"/>
                <a:round/>
              </a:ln>
              <a:effectLst/>
            </p:spPr>
            <p:txBody>
              <a:bodyPr wrap="square" lIns="46037" tIns="46037" rIns="46037" bIns="46037" numCol="1" anchor="t">
                <a:noAutofit/>
              </a:bodyPr>
              <a:lstStyle/>
              <a:p>
                <a:pPr algn="l">
                  <a:lnSpc>
                    <a:spcPct val="100000"/>
                  </a:lnSpc>
                  <a:defRPr sz="1800" b="0" i="0"/>
                </a:pPr>
                <a:endParaRPr/>
              </a:p>
            </p:txBody>
          </p:sp>
          <p:sp>
            <p:nvSpPr>
              <p:cNvPr id="503" name="Rectangle"/>
              <p:cNvSpPr/>
              <p:nvPr/>
            </p:nvSpPr>
            <p:spPr>
              <a:xfrm>
                <a:off x="0" y="0"/>
                <a:ext cx="4270375" cy="603250"/>
              </a:xfrm>
              <a:prstGeom prst="rect">
                <a:avLst/>
              </a:prstGeom>
              <a:solidFill>
                <a:srgbClr val="DDDDDD"/>
              </a:solidFill>
              <a:ln w="12700" cap="flat">
                <a:noFill/>
                <a:miter lim="400000"/>
              </a:ln>
              <a:effectLst/>
            </p:spPr>
            <p:txBody>
              <a:bodyPr wrap="square" lIns="46037" tIns="46037" rIns="46037" bIns="46037" numCol="1" anchor="t">
                <a:noAutofit/>
              </a:bodyPr>
              <a:lstStyle/>
              <a:p>
                <a:pPr algn="l">
                  <a:lnSpc>
                    <a:spcPct val="100000"/>
                  </a:lnSpc>
                  <a:defRPr sz="1800" b="0" i="0"/>
                </a:pPr>
                <a:endParaRPr/>
              </a:p>
            </p:txBody>
          </p:sp>
          <p:sp>
            <p:nvSpPr>
              <p:cNvPr id="504" name="Rectangle"/>
              <p:cNvSpPr/>
              <p:nvPr/>
            </p:nvSpPr>
            <p:spPr>
              <a:xfrm>
                <a:off x="0" y="0"/>
                <a:ext cx="4270375" cy="603250"/>
              </a:xfrm>
              <a:prstGeom prst="rect">
                <a:avLst/>
              </a:prstGeom>
              <a:noFill/>
              <a:ln w="3175" cap="rnd">
                <a:solidFill>
                  <a:srgbClr val="0000FF"/>
                </a:solidFill>
                <a:prstDash val="solid"/>
                <a:round/>
              </a:ln>
              <a:effectLst/>
            </p:spPr>
            <p:txBody>
              <a:bodyPr wrap="square" lIns="46037" tIns="46037" rIns="46037" bIns="46037" numCol="1" anchor="t">
                <a:noAutofit/>
              </a:bodyPr>
              <a:lstStyle/>
              <a:p>
                <a:pPr algn="l">
                  <a:lnSpc>
                    <a:spcPct val="100000"/>
                  </a:lnSpc>
                  <a:defRPr sz="1800" b="0" i="0"/>
                </a:pPr>
                <a:endParaRPr/>
              </a:p>
            </p:txBody>
          </p:sp>
          <p:sp>
            <p:nvSpPr>
              <p:cNvPr id="505" name="Is (are) the consequent risk(s) acceptable and within"/>
              <p:cNvSpPr txBox="1"/>
              <p:nvPr/>
            </p:nvSpPr>
            <p:spPr>
              <a:xfrm>
                <a:off x="188912" y="74612"/>
                <a:ext cx="3633875"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500">
                    <a:solidFill>
                      <a:srgbClr val="000099"/>
                    </a:solidFill>
                    <a:uFill>
                      <a:solidFill>
                        <a:srgbClr val="000099"/>
                      </a:solidFill>
                    </a:uFill>
                    <a:latin typeface="Arial Narrow"/>
                    <a:ea typeface="Arial Narrow"/>
                    <a:cs typeface="Arial Narrow"/>
                    <a:sym typeface="Arial Narrow"/>
                  </a:rPr>
                  <a:t>Is (are) the consequent risk(s) acceptable and within</a:t>
                </a:r>
              </a:p>
            </p:txBody>
          </p:sp>
          <p:sp>
            <p:nvSpPr>
              <p:cNvPr id="506" name="the organization’s safety performance criteria?"/>
              <p:cNvSpPr txBox="1"/>
              <p:nvPr/>
            </p:nvSpPr>
            <p:spPr>
              <a:xfrm>
                <a:off x="392112" y="293687"/>
                <a:ext cx="3214366"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5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500">
                    <a:solidFill>
                      <a:srgbClr val="000099"/>
                    </a:solidFill>
                    <a:uFill>
                      <a:solidFill>
                        <a:srgbClr val="000099"/>
                      </a:solidFill>
                    </a:uFill>
                    <a:latin typeface="Arial Narrow"/>
                    <a:ea typeface="Arial Narrow"/>
                    <a:cs typeface="Arial Narrow"/>
                    <a:sym typeface="Arial Narrow"/>
                  </a:rPr>
                  <a:t>the organization’s safety performance criteria?</a:t>
                </a:r>
              </a:p>
            </p:txBody>
          </p:sp>
        </p:grpSp>
      </p:grpSp>
      <p:sp>
        <p:nvSpPr>
          <p:cNvPr id="509" name="Source ICAO"/>
          <p:cNvSpPr txBox="1"/>
          <p:nvPr/>
        </p:nvSpPr>
        <p:spPr>
          <a:xfrm>
            <a:off x="6781800" y="6172200"/>
            <a:ext cx="1295400" cy="22698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lnSpc>
                <a:spcPct val="100000"/>
              </a:lnSpc>
              <a:spcBef>
                <a:spcPts val="600"/>
              </a:spcBef>
              <a:defRPr sz="1000" b="0" i="0"/>
            </a:lvl1pPr>
          </a:lstStyle>
          <a:p>
            <a:pPr>
              <a:defRPr sz="1800"/>
            </a:pPr>
            <a:r>
              <a:rPr sz="1000"/>
              <a:t>Source ICAO</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Definitions  -"/>
          <p:cNvSpPr txBox="1">
            <a:spLocks noGrp="1"/>
          </p:cNvSpPr>
          <p:nvPr>
            <p:ph type="title" idx="4294967295"/>
          </p:nvPr>
        </p:nvSpPr>
        <p:spPr>
          <a:xfrm>
            <a:off x="571500" y="1000125"/>
            <a:ext cx="7772400" cy="641350"/>
          </a:xfrm>
          <a:prstGeom prst="rect">
            <a:avLst/>
          </a:prstGeom>
        </p:spPr>
        <p:txBody>
          <a:bodyPr>
            <a:normAutofit/>
          </a:bodyPr>
          <a:lstStyle>
            <a:lvl1pPr algn="l" defTabSz="859536">
              <a:defRPr sz="3759">
                <a:solidFill>
                  <a:srgbClr val="000099"/>
                </a:solidFill>
                <a:uFill>
                  <a:solidFill>
                    <a:srgbClr val="000099"/>
                  </a:solidFill>
                </a:uFill>
              </a:defRPr>
            </a:lvl1pPr>
          </a:lstStyle>
          <a:p>
            <a:pPr>
              <a:defRPr>
                <a:solidFill>
                  <a:schemeClr val="accent4"/>
                </a:solidFill>
                <a:uFill>
                  <a:solidFill>
                    <a:schemeClr val="accent4"/>
                  </a:solidFill>
                </a:uFill>
              </a:defRPr>
            </a:pPr>
            <a:r>
              <a:rPr>
                <a:solidFill>
                  <a:srgbClr val="000099"/>
                </a:solidFill>
                <a:uFill>
                  <a:solidFill>
                    <a:srgbClr val="000099"/>
                  </a:solidFill>
                </a:uFill>
              </a:rPr>
              <a:t>Definitions  -</a:t>
            </a:r>
          </a:p>
        </p:txBody>
      </p:sp>
      <p:sp>
        <p:nvSpPr>
          <p:cNvPr id="343" name="Hazard:  The condition or circumstance that can lead to a loss (e.g. death, injury, security, reputation)…"/>
          <p:cNvSpPr txBox="1">
            <a:spLocks noGrp="1"/>
          </p:cNvSpPr>
          <p:nvPr>
            <p:ph type="body" sz="half" idx="4294967295"/>
          </p:nvPr>
        </p:nvSpPr>
        <p:spPr>
          <a:xfrm>
            <a:off x="500062" y="1857375"/>
            <a:ext cx="8148638" cy="3071813"/>
          </a:xfrm>
          <a:prstGeom prst="rect">
            <a:avLst/>
          </a:prstGeom>
        </p:spPr>
        <p:txBody>
          <a:bodyPr>
            <a:normAutofit lnSpcReduction="10000"/>
          </a:bodyPr>
          <a:lstStyle/>
          <a:p>
            <a:pPr marL="1456182" indent="-1456182" defTabSz="896111">
              <a:buSzTx/>
              <a:buNone/>
              <a:defRPr sz="2352"/>
            </a:pPr>
            <a:r>
              <a:rPr>
                <a:solidFill>
                  <a:srgbClr val="FF0000"/>
                </a:solidFill>
                <a:uFill>
                  <a:solidFill>
                    <a:srgbClr val="FF0000"/>
                  </a:solidFill>
                </a:uFill>
              </a:rPr>
              <a:t>Hazard:</a:t>
            </a:r>
            <a:r>
              <a:t>  </a:t>
            </a:r>
            <a:r>
              <a:rPr>
                <a:solidFill>
                  <a:srgbClr val="000099"/>
                </a:solidFill>
                <a:uFill>
                  <a:solidFill>
                    <a:srgbClr val="000099"/>
                  </a:solidFill>
                </a:uFill>
              </a:rPr>
              <a:t>The condition or circumstance that can lead to a loss (e.g. death, injury, security, reputation)</a:t>
            </a:r>
          </a:p>
          <a:p>
            <a:pPr marL="1456182" indent="-1456182" defTabSz="896111">
              <a:buSzTx/>
              <a:buNone/>
              <a:defRPr sz="2352"/>
            </a:pPr>
            <a:r>
              <a:rPr>
                <a:solidFill>
                  <a:srgbClr val="000099"/>
                </a:solidFill>
                <a:uFill>
                  <a:solidFill>
                    <a:srgbClr val="000099"/>
                  </a:solidFill>
                </a:uFill>
              </a:rPr>
              <a:t>	From the Arabic:   al zahr - dice</a:t>
            </a:r>
          </a:p>
          <a:p>
            <a:pPr marL="1456182" indent="-1456182" defTabSz="896111">
              <a:defRPr sz="2352"/>
            </a:pPr>
            <a:endParaRPr>
              <a:solidFill>
                <a:srgbClr val="000099"/>
              </a:solidFill>
              <a:uFill>
                <a:solidFill>
                  <a:srgbClr val="000099"/>
                </a:solidFill>
              </a:uFill>
            </a:endParaRPr>
          </a:p>
          <a:p>
            <a:pPr marL="1456182" indent="-1456182" defTabSz="896111">
              <a:buSzTx/>
              <a:buNone/>
              <a:defRPr sz="2352"/>
            </a:pPr>
            <a:r>
              <a:rPr>
                <a:solidFill>
                  <a:srgbClr val="FF0000"/>
                </a:solidFill>
                <a:uFill>
                  <a:solidFill>
                    <a:srgbClr val="FF0000"/>
                  </a:solidFill>
                </a:uFill>
              </a:rPr>
              <a:t>Risk </a:t>
            </a:r>
            <a:r>
              <a:t>	</a:t>
            </a:r>
            <a:r>
              <a:rPr>
                <a:solidFill>
                  <a:srgbClr val="000099"/>
                </a:solidFill>
                <a:uFill>
                  <a:solidFill>
                    <a:srgbClr val="000099"/>
                  </a:solidFill>
                </a:uFill>
              </a:rPr>
              <a:t>The consequence of a hazard, measured in terms of likelihood and severity. The chance that something is going to happen, and the consequences if it does.</a:t>
            </a:r>
          </a:p>
        </p:txBody>
      </p:sp>
      <p:pic>
        <p:nvPicPr>
          <p:cNvPr id="4" name="Picture 2" descr="http://do-ncs-winweb3.hlpusd.k12.ca.us/images/uploads/Risk%20Management.jpg">
            <a:hlinkClick r:id="rId2"/>
            <a:extLst>
              <a:ext uri="{FF2B5EF4-FFF2-40B4-BE49-F238E27FC236}">
                <a16:creationId xmlns:a16="http://schemas.microsoft.com/office/drawing/2014/main" xmlns="" id="{417FEE96-1F7B-384E-ACD5-D9FB8377C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524" y="4509223"/>
            <a:ext cx="2893176" cy="18964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p:tmAbs val="0"/>
                                  </p:iterate>
                                  <p:childTnLst>
                                    <p:set>
                                      <p:cBhvr>
                                        <p:cTn id="6" fill="hold"/>
                                        <p:tgtEl>
                                          <p:spTgt spid="3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343">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1" nodeType="afterEffect">
                                  <p:stCondLst>
                                    <p:cond delay="0"/>
                                  </p:stCondLst>
                                  <p:iterate>
                                    <p:tmAbs val="0"/>
                                  </p:iterate>
                                  <p:childTnLst>
                                    <p:set>
                                      <p:cBhvr>
                                        <p:cTn id="13" fill="hold"/>
                                        <p:tgtEl>
                                          <p:spTgt spid="34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iterate>
                                    <p:tmAbs val="0"/>
                                  </p:iterate>
                                  <p:childTnLst>
                                    <p:set>
                                      <p:cBhvr>
                                        <p:cTn id="17" fill="hold"/>
                                        <p:tgtEl>
                                          <p:spTgt spid="34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1" uiExpand="1" build="p"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Risk Categories"/>
          <p:cNvSpPr txBox="1">
            <a:spLocks noGrp="1"/>
          </p:cNvSpPr>
          <p:nvPr>
            <p:ph type="title" idx="4294967295"/>
          </p:nvPr>
        </p:nvSpPr>
        <p:spPr>
          <a:xfrm>
            <a:off x="214312" y="714375"/>
            <a:ext cx="8686801" cy="685800"/>
          </a:xfrm>
          <a:prstGeom prst="rect">
            <a:avLst/>
          </a:prstGeom>
        </p:spPr>
        <p:txBody>
          <a:bodyPr>
            <a:normAutofit/>
          </a:bodyPr>
          <a:lstStyle>
            <a:lvl1pPr algn="l">
              <a:defRPr>
                <a:solidFill>
                  <a:srgbClr val="000099"/>
                </a:solidFill>
                <a:uFill>
                  <a:solidFill>
                    <a:srgbClr val="000099"/>
                  </a:solidFill>
                </a:uFill>
              </a:defRPr>
            </a:lvl1pPr>
          </a:lstStyle>
          <a:p>
            <a:pPr>
              <a:defRPr>
                <a:solidFill>
                  <a:schemeClr val="accent4"/>
                </a:solidFill>
                <a:uFill>
                  <a:solidFill>
                    <a:schemeClr val="accent4"/>
                  </a:solidFill>
                </a:uFill>
              </a:defRPr>
            </a:pPr>
            <a:r>
              <a:rPr>
                <a:solidFill>
                  <a:srgbClr val="000099"/>
                </a:solidFill>
                <a:uFill>
                  <a:solidFill>
                    <a:srgbClr val="000099"/>
                  </a:solidFill>
                </a:uFill>
              </a:rPr>
              <a:t>Risk Categories</a:t>
            </a:r>
          </a:p>
        </p:txBody>
      </p:sp>
      <p:sp>
        <p:nvSpPr>
          <p:cNvPr id="346" name="Personal…"/>
          <p:cNvSpPr txBox="1">
            <a:spLocks noGrp="1"/>
          </p:cNvSpPr>
          <p:nvPr>
            <p:ph type="body" idx="4294967295"/>
          </p:nvPr>
        </p:nvSpPr>
        <p:spPr>
          <a:xfrm>
            <a:off x="827087" y="1700212"/>
            <a:ext cx="7343776" cy="4643438"/>
          </a:xfrm>
          <a:prstGeom prst="rect">
            <a:avLst/>
          </a:prstGeom>
        </p:spPr>
        <p:txBody>
          <a:bodyPr>
            <a:normAutofit/>
          </a:bodyPr>
          <a:lstStyle/>
          <a:p>
            <a:pPr marL="609600" indent="-609600">
              <a:lnSpc>
                <a:spcPct val="80000"/>
              </a:lnSpc>
              <a:spcBef>
                <a:spcPts val="600"/>
              </a:spcBef>
              <a:buSzTx/>
              <a:buNone/>
            </a:pPr>
            <a:r>
              <a:rPr sz="2800">
                <a:solidFill>
                  <a:srgbClr val="0000FF"/>
                </a:solidFill>
                <a:uFill>
                  <a:solidFill>
                    <a:srgbClr val="0000FF"/>
                  </a:solidFill>
                </a:uFill>
              </a:rPr>
              <a:t>Personal</a:t>
            </a:r>
          </a:p>
          <a:p>
            <a:pPr marL="1097279" lvl="1" indent="-640079">
              <a:lnSpc>
                <a:spcPct val="80000"/>
              </a:lnSpc>
              <a:buFontTx/>
              <a:buChar char="•"/>
              <a:defRPr sz="2000"/>
            </a:pPr>
            <a:r>
              <a:rPr sz="2400">
                <a:solidFill>
                  <a:srgbClr val="0000FF"/>
                </a:solidFill>
                <a:uFill>
                  <a:solidFill>
                    <a:srgbClr val="0000FF"/>
                  </a:solidFill>
                </a:uFill>
              </a:rPr>
              <a:t>Death/Injury (serious/minor)</a:t>
            </a:r>
            <a:endParaRPr>
              <a:solidFill>
                <a:srgbClr val="0000FF"/>
              </a:solidFill>
              <a:uFill>
                <a:solidFill>
                  <a:srgbClr val="0000FF"/>
                </a:solidFill>
              </a:uFill>
            </a:endParaRPr>
          </a:p>
          <a:p>
            <a:pPr marL="609600" indent="-609600">
              <a:lnSpc>
                <a:spcPct val="80000"/>
              </a:lnSpc>
              <a:spcBef>
                <a:spcPts val="600"/>
              </a:spcBef>
              <a:buSzTx/>
              <a:buNone/>
            </a:pPr>
            <a:r>
              <a:rPr sz="2800">
                <a:solidFill>
                  <a:srgbClr val="0000FF"/>
                </a:solidFill>
                <a:uFill>
                  <a:solidFill>
                    <a:srgbClr val="0000FF"/>
                  </a:solidFill>
                </a:uFill>
              </a:rPr>
              <a:t>Property</a:t>
            </a:r>
          </a:p>
          <a:p>
            <a:pPr marL="1097279" lvl="1" indent="-640079">
              <a:lnSpc>
                <a:spcPct val="80000"/>
              </a:lnSpc>
              <a:buFontTx/>
              <a:buChar char="•"/>
              <a:defRPr sz="2000"/>
            </a:pPr>
            <a:r>
              <a:rPr sz="2400">
                <a:solidFill>
                  <a:srgbClr val="0000FF"/>
                </a:solidFill>
                <a:uFill>
                  <a:solidFill>
                    <a:srgbClr val="0000FF"/>
                  </a:solidFill>
                </a:uFill>
              </a:rPr>
              <a:t>Destruction/Damage (serious/minor)</a:t>
            </a:r>
            <a:endParaRPr>
              <a:solidFill>
                <a:srgbClr val="0000FF"/>
              </a:solidFill>
              <a:uFill>
                <a:solidFill>
                  <a:srgbClr val="0000FF"/>
                </a:solidFill>
              </a:uFill>
            </a:endParaRPr>
          </a:p>
          <a:p>
            <a:pPr marL="609600" indent="-609600">
              <a:lnSpc>
                <a:spcPct val="80000"/>
              </a:lnSpc>
              <a:spcBef>
                <a:spcPts val="600"/>
              </a:spcBef>
              <a:buSzTx/>
              <a:buNone/>
            </a:pPr>
            <a:r>
              <a:rPr sz="2800">
                <a:solidFill>
                  <a:srgbClr val="0000FF"/>
                </a:solidFill>
                <a:uFill>
                  <a:solidFill>
                    <a:srgbClr val="0000FF"/>
                  </a:solidFill>
                </a:uFill>
              </a:rPr>
              <a:t>-------------------------------------</a:t>
            </a:r>
          </a:p>
          <a:p>
            <a:pPr marL="609600" indent="-609600">
              <a:lnSpc>
                <a:spcPct val="80000"/>
              </a:lnSpc>
              <a:spcBef>
                <a:spcPts val="600"/>
              </a:spcBef>
              <a:buSzTx/>
              <a:buNone/>
            </a:pPr>
            <a:r>
              <a:rPr sz="2800">
                <a:solidFill>
                  <a:srgbClr val="0000FF"/>
                </a:solidFill>
                <a:uFill>
                  <a:solidFill>
                    <a:srgbClr val="0000FF"/>
                  </a:solidFill>
                </a:uFill>
              </a:rPr>
              <a:t>Environment</a:t>
            </a:r>
          </a:p>
          <a:p>
            <a:pPr marL="1097279" lvl="1" indent="-640079">
              <a:lnSpc>
                <a:spcPct val="80000"/>
              </a:lnSpc>
              <a:buFontTx/>
              <a:buChar char="•"/>
              <a:defRPr sz="2000"/>
            </a:pPr>
            <a:r>
              <a:rPr sz="2400">
                <a:solidFill>
                  <a:srgbClr val="0000FF"/>
                </a:solidFill>
                <a:uFill>
                  <a:solidFill>
                    <a:srgbClr val="0000FF"/>
                  </a:solidFill>
                </a:uFill>
              </a:rPr>
              <a:t>Acute/chronic damage</a:t>
            </a:r>
            <a:endParaRPr>
              <a:solidFill>
                <a:srgbClr val="0000FF"/>
              </a:solidFill>
              <a:uFill>
                <a:solidFill>
                  <a:srgbClr val="0000FF"/>
                </a:solidFill>
              </a:uFill>
            </a:endParaRPr>
          </a:p>
          <a:p>
            <a:pPr marL="609600" indent="-609600">
              <a:lnSpc>
                <a:spcPct val="80000"/>
              </a:lnSpc>
              <a:spcBef>
                <a:spcPts val="600"/>
              </a:spcBef>
              <a:buSzTx/>
              <a:buNone/>
            </a:pPr>
            <a:r>
              <a:rPr sz="2800">
                <a:solidFill>
                  <a:srgbClr val="0000FF"/>
                </a:solidFill>
                <a:uFill>
                  <a:solidFill>
                    <a:srgbClr val="0000FF"/>
                  </a:solidFill>
                </a:uFill>
              </a:rPr>
              <a:t>Business</a:t>
            </a:r>
          </a:p>
          <a:p>
            <a:pPr marL="1097279" lvl="1" indent="-640079">
              <a:lnSpc>
                <a:spcPct val="80000"/>
              </a:lnSpc>
              <a:buFontTx/>
              <a:buChar char="•"/>
              <a:defRPr sz="2000"/>
            </a:pPr>
            <a:r>
              <a:rPr sz="2400">
                <a:solidFill>
                  <a:srgbClr val="0000FF"/>
                </a:solidFill>
                <a:uFill>
                  <a:solidFill>
                    <a:srgbClr val="0000FF"/>
                  </a:solidFill>
                </a:uFill>
              </a:rPr>
              <a:t>Brand, reputation, failure, loss</a:t>
            </a:r>
            <a:endParaRPr>
              <a:solidFill>
                <a:srgbClr val="0000FF"/>
              </a:solidFill>
              <a:uFill>
                <a:solidFill>
                  <a:srgbClr val="0000FF"/>
                </a:solidFill>
              </a:uFill>
            </a:endParaRPr>
          </a:p>
          <a:p>
            <a:pPr marL="609600" indent="-609600">
              <a:lnSpc>
                <a:spcPct val="80000"/>
              </a:lnSpc>
              <a:spcBef>
                <a:spcPts val="600"/>
              </a:spcBef>
              <a:buSzTx/>
              <a:buNone/>
            </a:pPr>
            <a:r>
              <a:rPr sz="2800">
                <a:solidFill>
                  <a:srgbClr val="0000FF"/>
                </a:solidFill>
                <a:uFill>
                  <a:solidFill>
                    <a:srgbClr val="0000FF"/>
                  </a:solidFill>
                </a:uFill>
              </a:rPr>
              <a:t>Political</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p:tmAbs val="0"/>
                                  </p:iterate>
                                  <p:childTnLst>
                                    <p:set>
                                      <p:cBhvr>
                                        <p:cTn id="6" fill="hold"/>
                                        <p:tgtEl>
                                          <p:spTgt spid="346">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4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46">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34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34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346">
                                            <p:txEl>
                                              <p:pRg st="5" end="5"/>
                                            </p:txEl>
                                          </p:spTgt>
                                        </p:tgtEl>
                                        <p:attrNameLst>
                                          <p:attrName>style.visibility</p:attrName>
                                        </p:attrNameLst>
                                      </p:cBhvr>
                                      <p:to>
                                        <p:strVal val="visible"/>
                                      </p:to>
                                    </p:set>
                                  </p:childTnLst>
                                </p:cTn>
                              </p:par>
                              <p:par>
                                <p:cTn id="23" presetID="1" presetClass="entr" presetSubtype="0" fill="hold" grpId="1" nodeType="withEffect">
                                  <p:stCondLst>
                                    <p:cond delay="0"/>
                                  </p:stCondLst>
                                  <p:iterate>
                                    <p:tmAbs val="0"/>
                                  </p:iterate>
                                  <p:childTnLst>
                                    <p:set>
                                      <p:cBhvr>
                                        <p:cTn id="24" fill="hold"/>
                                        <p:tgtEl>
                                          <p:spTgt spid="34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346">
                                            <p:txEl>
                                              <p:pRg st="7" end="7"/>
                                            </p:txEl>
                                          </p:spTgt>
                                        </p:tgtEl>
                                        <p:attrNameLst>
                                          <p:attrName>style.visibility</p:attrName>
                                        </p:attrNameLst>
                                      </p:cBhvr>
                                      <p:to>
                                        <p:strVal val="visible"/>
                                      </p:to>
                                    </p:set>
                                  </p:childTnLst>
                                </p:cTn>
                              </p:par>
                              <p:par>
                                <p:cTn id="29" presetID="1" presetClass="entr" presetSubtype="0" fill="hold" grpId="1" nodeType="withEffect">
                                  <p:stCondLst>
                                    <p:cond delay="0"/>
                                  </p:stCondLst>
                                  <p:iterate>
                                    <p:tmAbs val="0"/>
                                  </p:iterate>
                                  <p:childTnLst>
                                    <p:set>
                                      <p:cBhvr>
                                        <p:cTn id="30" fill="hold"/>
                                        <p:tgtEl>
                                          <p:spTgt spid="346">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iterate>
                                    <p:tmAbs val="0"/>
                                  </p:iterate>
                                  <p:childTnLst>
                                    <p:set>
                                      <p:cBhvr>
                                        <p:cTn id="34" fill="hold"/>
                                        <p:tgtEl>
                                          <p:spTgt spid="34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1" uiExpand="1" build="p"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Risk Value Judgements"/>
          <p:cNvSpPr txBox="1">
            <a:spLocks noGrp="1"/>
          </p:cNvSpPr>
          <p:nvPr>
            <p:ph type="title" idx="4294967295"/>
          </p:nvPr>
        </p:nvSpPr>
        <p:spPr>
          <a:xfrm>
            <a:off x="500062" y="1000125"/>
            <a:ext cx="7772401" cy="641350"/>
          </a:xfrm>
          <a:prstGeom prst="rect">
            <a:avLst/>
          </a:prstGeom>
        </p:spPr>
        <p:txBody>
          <a:bodyPr>
            <a:normAutofit/>
          </a:bodyPr>
          <a:lstStyle>
            <a:lvl1pPr algn="l" defTabSz="859536">
              <a:defRPr sz="3759">
                <a:solidFill>
                  <a:srgbClr val="000099"/>
                </a:solidFill>
                <a:uFill>
                  <a:solidFill>
                    <a:srgbClr val="000099"/>
                  </a:solidFill>
                </a:uFill>
              </a:defRPr>
            </a:lvl1pPr>
          </a:lstStyle>
          <a:p>
            <a:pPr>
              <a:defRPr>
                <a:solidFill>
                  <a:schemeClr val="accent4"/>
                </a:solidFill>
                <a:uFill>
                  <a:solidFill>
                    <a:schemeClr val="accent4"/>
                  </a:solidFill>
                </a:uFill>
              </a:defRPr>
            </a:pPr>
            <a:r>
              <a:rPr>
                <a:solidFill>
                  <a:srgbClr val="000099"/>
                </a:solidFill>
                <a:uFill>
                  <a:solidFill>
                    <a:srgbClr val="000099"/>
                  </a:solidFill>
                </a:uFill>
              </a:rPr>
              <a:t>Risk Value Judgements</a:t>
            </a:r>
          </a:p>
        </p:txBody>
      </p:sp>
      <p:sp>
        <p:nvSpPr>
          <p:cNvPr id="781" name="At some stage, organizational values and subjective judgments enter the decision-making process and you have to consider:…"/>
          <p:cNvSpPr txBox="1">
            <a:spLocks noGrp="1"/>
          </p:cNvSpPr>
          <p:nvPr>
            <p:ph type="body" sz="half" idx="4294967295"/>
          </p:nvPr>
        </p:nvSpPr>
        <p:spPr>
          <a:xfrm>
            <a:off x="500062" y="2071687"/>
            <a:ext cx="8148638" cy="3071813"/>
          </a:xfrm>
          <a:prstGeom prst="rect">
            <a:avLst/>
          </a:prstGeom>
        </p:spPr>
        <p:txBody>
          <a:bodyPr>
            <a:normAutofit/>
          </a:bodyPr>
          <a:lstStyle/>
          <a:p>
            <a:pPr marL="248602" indent="-248602" defTabSz="795527">
              <a:lnSpc>
                <a:spcPct val="90000"/>
              </a:lnSpc>
              <a:buSzTx/>
              <a:buNone/>
              <a:defRPr sz="2088"/>
            </a:pPr>
            <a:r>
              <a:rPr>
                <a:solidFill>
                  <a:srgbClr val="0000FF"/>
                </a:solidFill>
                <a:uFill>
                  <a:solidFill>
                    <a:srgbClr val="0000FF"/>
                  </a:solidFill>
                </a:uFill>
              </a:rPr>
              <a:t>At some stage, organizational values and subjective judgments enter the decision-making process and you have to consider:</a:t>
            </a:r>
          </a:p>
          <a:p>
            <a:pPr marL="248602" indent="-248602" defTabSz="795527">
              <a:lnSpc>
                <a:spcPct val="90000"/>
              </a:lnSpc>
              <a:defRPr sz="2088"/>
            </a:pPr>
            <a:endParaRPr>
              <a:solidFill>
                <a:srgbClr val="0000FF"/>
              </a:solidFill>
              <a:uFill>
                <a:solidFill>
                  <a:srgbClr val="0000FF"/>
                </a:solidFill>
              </a:uFill>
            </a:endParaRPr>
          </a:p>
          <a:p>
            <a:pPr marL="248602" indent="-248602" defTabSz="795527">
              <a:lnSpc>
                <a:spcPct val="90000"/>
              </a:lnSpc>
              <a:defRPr sz="2088"/>
            </a:pPr>
            <a:r>
              <a:rPr>
                <a:solidFill>
                  <a:srgbClr val="0000FF"/>
                </a:solidFill>
                <a:uFill>
                  <a:solidFill>
                    <a:srgbClr val="0000FF"/>
                  </a:solidFill>
                </a:uFill>
              </a:rPr>
              <a:t> The importance of the estimated risk</a:t>
            </a:r>
          </a:p>
          <a:p>
            <a:pPr marL="248602" indent="-248602" defTabSz="795527">
              <a:lnSpc>
                <a:spcPct val="90000"/>
              </a:lnSpc>
              <a:defRPr sz="2088"/>
            </a:pPr>
            <a:endParaRPr>
              <a:solidFill>
                <a:srgbClr val="0000FF"/>
              </a:solidFill>
              <a:uFill>
                <a:solidFill>
                  <a:srgbClr val="0000FF"/>
                </a:solidFill>
              </a:uFill>
            </a:endParaRPr>
          </a:p>
          <a:p>
            <a:pPr marL="248602" indent="-248602" defTabSz="795527">
              <a:lnSpc>
                <a:spcPct val="90000"/>
              </a:lnSpc>
              <a:defRPr sz="2088"/>
            </a:pPr>
            <a:r>
              <a:rPr>
                <a:solidFill>
                  <a:srgbClr val="0000FF"/>
                </a:solidFill>
                <a:uFill>
                  <a:solidFill>
                    <a:srgbClr val="0000FF"/>
                  </a:solidFill>
                </a:uFill>
              </a:rPr>
              <a:t> Associated social, environmental and economic</a:t>
            </a:r>
            <a:br>
              <a:rPr>
                <a:solidFill>
                  <a:srgbClr val="0000FF"/>
                </a:solidFill>
                <a:uFill>
                  <a:solidFill>
                    <a:srgbClr val="0000FF"/>
                  </a:solidFill>
                </a:uFill>
              </a:rPr>
            </a:br>
            <a:r>
              <a:rPr>
                <a:solidFill>
                  <a:srgbClr val="0000FF"/>
                </a:solidFill>
                <a:uFill>
                  <a:solidFill>
                    <a:srgbClr val="0000FF"/>
                  </a:solidFill>
                </a:uFill>
              </a:rPr>
              <a:t>	considerations</a:t>
            </a:r>
          </a:p>
          <a:p>
            <a:pPr marL="248602" indent="-248602" defTabSz="795527">
              <a:lnSpc>
                <a:spcPct val="90000"/>
              </a:lnSpc>
              <a:defRPr sz="2088"/>
            </a:pPr>
            <a:endParaRPr>
              <a:solidFill>
                <a:srgbClr val="0000FF"/>
              </a:solidFill>
              <a:uFill>
                <a:solidFill>
                  <a:srgbClr val="0000FF"/>
                </a:solidFill>
              </a:uFill>
            </a:endParaRPr>
          </a:p>
          <a:p>
            <a:pPr marL="248602" indent="-248602" defTabSz="795527">
              <a:lnSpc>
                <a:spcPct val="90000"/>
              </a:lnSpc>
              <a:defRPr sz="2088"/>
            </a:pPr>
            <a:r>
              <a:rPr>
                <a:solidFill>
                  <a:srgbClr val="0000FF"/>
                </a:solidFill>
                <a:uFill>
                  <a:solidFill>
                    <a:srgbClr val="0000FF"/>
                  </a:solidFill>
                </a:uFill>
              </a:rPr>
              <a:t> The potential cost of acting vs. not acting</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iterate>
                                    <p:tmAbs val="0"/>
                                  </p:iterate>
                                  <p:childTnLst>
                                    <p:set>
                                      <p:cBhvr>
                                        <p:cTn id="6" fill="hold"/>
                                        <p:tgtEl>
                                          <p:spTgt spid="781">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781">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iterate>
                                    <p:tmAbs val="0"/>
                                  </p:iterate>
                                  <p:childTnLst>
                                    <p:set>
                                      <p:cBhvr>
                                        <p:cTn id="13" fill="hold"/>
                                        <p:tgtEl>
                                          <p:spTgt spid="781">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1" nodeType="clickEffect">
                                  <p:stCondLst>
                                    <p:cond delay="0"/>
                                  </p:stCondLst>
                                  <p:iterate>
                                    <p:tmAbs val="0"/>
                                  </p:iterate>
                                  <p:childTnLst>
                                    <p:set>
                                      <p:cBhvr>
                                        <p:cTn id="17" fill="hold"/>
                                        <p:tgtEl>
                                          <p:spTgt spid="781">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1" nodeType="clickEffect">
                                  <p:stCondLst>
                                    <p:cond delay="0"/>
                                  </p:stCondLst>
                                  <p:iterate>
                                    <p:tmAbs val="0"/>
                                  </p:iterate>
                                  <p:childTnLst>
                                    <p:set>
                                      <p:cBhvr>
                                        <p:cTn id="21" fill="hold"/>
                                        <p:tgtEl>
                                          <p:spTgt spid="78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1" grpId="1" uiExpand="1" build="p"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Risk management"/>
          <p:cNvSpPr txBox="1">
            <a:spLocks noGrp="1"/>
          </p:cNvSpPr>
          <p:nvPr>
            <p:ph type="title" idx="4294967295"/>
          </p:nvPr>
        </p:nvSpPr>
        <p:spPr>
          <a:xfrm>
            <a:off x="646112" y="417017"/>
            <a:ext cx="7772400" cy="641350"/>
          </a:xfrm>
          <a:prstGeom prst="rect">
            <a:avLst/>
          </a:prstGeom>
        </p:spPr>
        <p:txBody>
          <a:bodyPr>
            <a:normAutofit/>
          </a:bodyPr>
          <a:lstStyle>
            <a:lvl1pPr algn="l" defTabSz="859536">
              <a:defRPr sz="3759"/>
            </a:lvl1pPr>
          </a:lstStyle>
          <a:p>
            <a:r>
              <a:rPr dirty="0"/>
              <a:t>Risk management</a:t>
            </a:r>
          </a:p>
        </p:txBody>
      </p:sp>
      <p:grpSp>
        <p:nvGrpSpPr>
          <p:cNvPr id="813" name="Group"/>
          <p:cNvGrpSpPr/>
          <p:nvPr/>
        </p:nvGrpSpPr>
        <p:grpSpPr>
          <a:xfrm>
            <a:off x="646112" y="1298818"/>
            <a:ext cx="7921625" cy="4552951"/>
            <a:chOff x="0" y="0"/>
            <a:chExt cx="7921625" cy="4552950"/>
          </a:xfrm>
        </p:grpSpPr>
        <p:sp>
          <p:nvSpPr>
            <p:cNvPr id="784" name="Rectangle"/>
            <p:cNvSpPr/>
            <p:nvPr/>
          </p:nvSpPr>
          <p:spPr>
            <a:xfrm>
              <a:off x="0" y="0"/>
              <a:ext cx="7921625" cy="4552950"/>
            </a:xfrm>
            <a:prstGeom prst="rect">
              <a:avLst/>
            </a:prstGeom>
            <a:solidFill>
              <a:srgbClr val="FFFFCC"/>
            </a:solidFill>
            <a:ln w="12700" cap="flat">
              <a:noFill/>
              <a:miter lim="400000"/>
            </a:ln>
            <a:effectLst/>
          </p:spPr>
          <p:txBody>
            <a:bodyPr wrap="square" lIns="46037" tIns="46037" rIns="46037" bIns="46037" numCol="1" anchor="ctr">
              <a:noAutofit/>
            </a:bodyPr>
            <a:lstStyle/>
            <a:p>
              <a:pPr algn="l">
                <a:lnSpc>
                  <a:spcPct val="100000"/>
                </a:lnSpc>
                <a:defRPr sz="1800" b="0" i="0"/>
              </a:pPr>
              <a:endParaRPr/>
            </a:p>
          </p:txBody>
        </p:sp>
        <p:sp>
          <p:nvSpPr>
            <p:cNvPr id="785" name="Line"/>
            <p:cNvSpPr/>
            <p:nvPr/>
          </p:nvSpPr>
          <p:spPr>
            <a:xfrm>
              <a:off x="2158999" y="312955"/>
              <a:ext cx="2079627" cy="3949002"/>
            </a:xfrm>
            <a:prstGeom prst="line">
              <a:avLst/>
            </a:prstGeom>
            <a:noFill/>
            <a:ln w="30163" cap="flat">
              <a:solidFill>
                <a:srgbClr val="000099"/>
              </a:solidFill>
              <a:prstDash val="solid"/>
              <a:round/>
            </a:ln>
            <a:effectLst/>
          </p:spPr>
          <p:txBody>
            <a:bodyPr wrap="square" lIns="45719" tIns="45719" rIns="45719" bIns="45719" numCol="1" anchor="t">
              <a:noAutofit/>
            </a:bodyPr>
            <a:lstStyle/>
            <a:p>
              <a:pPr algn="l" defTabSz="457200">
                <a:lnSpc>
                  <a:spcPct val="100000"/>
                </a:lnSpc>
                <a:defRPr sz="1200" b="0" i="0">
                  <a:uFillTx/>
                  <a:latin typeface="+mn-lt"/>
                  <a:ea typeface="+mn-ea"/>
                  <a:cs typeface="+mn-cs"/>
                  <a:sym typeface="Helvetica"/>
                </a:defRPr>
              </a:pPr>
              <a:endParaRPr/>
            </a:p>
          </p:txBody>
        </p:sp>
        <p:sp>
          <p:nvSpPr>
            <p:cNvPr id="786" name="Line"/>
            <p:cNvSpPr/>
            <p:nvPr/>
          </p:nvSpPr>
          <p:spPr>
            <a:xfrm flipH="1">
              <a:off x="4238625" y="312954"/>
              <a:ext cx="2079625" cy="3949003"/>
            </a:xfrm>
            <a:prstGeom prst="line">
              <a:avLst/>
            </a:prstGeom>
            <a:noFill/>
            <a:ln w="30163" cap="flat">
              <a:solidFill>
                <a:srgbClr val="000099"/>
              </a:solidFill>
              <a:prstDash val="solid"/>
              <a:round/>
            </a:ln>
            <a:effectLst/>
          </p:spPr>
          <p:txBody>
            <a:bodyPr wrap="square" lIns="45719" tIns="45719" rIns="45719" bIns="45719" numCol="1" anchor="t">
              <a:noAutofit/>
            </a:bodyPr>
            <a:lstStyle/>
            <a:p>
              <a:pPr algn="l" defTabSz="457200">
                <a:lnSpc>
                  <a:spcPct val="100000"/>
                </a:lnSpc>
                <a:defRPr sz="1200" b="0" i="0">
                  <a:uFillTx/>
                  <a:latin typeface="+mn-lt"/>
                  <a:ea typeface="+mn-ea"/>
                  <a:cs typeface="+mn-cs"/>
                  <a:sym typeface="Helvetica"/>
                </a:defRPr>
              </a:pPr>
              <a:endParaRPr/>
            </a:p>
          </p:txBody>
        </p:sp>
        <p:sp>
          <p:nvSpPr>
            <p:cNvPr id="787" name="Shape"/>
            <p:cNvSpPr/>
            <p:nvPr/>
          </p:nvSpPr>
          <p:spPr>
            <a:xfrm>
              <a:off x="2165350" y="312955"/>
              <a:ext cx="4146550" cy="13039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022" y="21600"/>
                  </a:lnTo>
                  <a:lnTo>
                    <a:pt x="3578" y="21600"/>
                  </a:lnTo>
                  <a:lnTo>
                    <a:pt x="0" y="0"/>
                  </a:lnTo>
                  <a:close/>
                </a:path>
              </a:pathLst>
            </a:custGeom>
            <a:noFill/>
            <a:ln w="30163" cap="flat">
              <a:solidFill>
                <a:srgbClr val="000099"/>
              </a:solidFill>
              <a:prstDash val="solid"/>
              <a:round/>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788" name="Group"/>
            <p:cNvSpPr/>
            <p:nvPr/>
          </p:nvSpPr>
          <p:spPr>
            <a:xfrm>
              <a:off x="3797300" y="3399957"/>
              <a:ext cx="882650" cy="837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0800" y="21600"/>
                  </a:lnTo>
                  <a:lnTo>
                    <a:pt x="0" y="0"/>
                  </a:lnTo>
                  <a:close/>
                </a:path>
              </a:pathLst>
            </a:custGeom>
            <a:solidFill>
              <a:srgbClr val="00FF00"/>
            </a:solidFill>
            <a:ln w="12700" cap="flat">
              <a:noFill/>
              <a:miter lim="400000"/>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grpSp>
          <p:nvGrpSpPr>
            <p:cNvPr id="791" name="Group"/>
            <p:cNvGrpSpPr/>
            <p:nvPr/>
          </p:nvGrpSpPr>
          <p:grpSpPr>
            <a:xfrm>
              <a:off x="2165350" y="312955"/>
              <a:ext cx="4146550" cy="1303981"/>
              <a:chOff x="0" y="0"/>
              <a:chExt cx="4146550" cy="1303980"/>
            </a:xfrm>
          </p:grpSpPr>
          <p:sp>
            <p:nvSpPr>
              <p:cNvPr id="789" name="Shape"/>
              <p:cNvSpPr/>
              <p:nvPr/>
            </p:nvSpPr>
            <p:spPr>
              <a:xfrm>
                <a:off x="0" y="0"/>
                <a:ext cx="4146550" cy="13039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022" y="21600"/>
                    </a:lnTo>
                    <a:lnTo>
                      <a:pt x="3578" y="21600"/>
                    </a:lnTo>
                    <a:lnTo>
                      <a:pt x="0" y="0"/>
                    </a:lnTo>
                    <a:close/>
                  </a:path>
                </a:pathLst>
              </a:custGeom>
              <a:solidFill>
                <a:srgbClr val="FF6600"/>
              </a:solidFill>
              <a:ln w="12700" cap="flat">
                <a:noFill/>
                <a:miter lim="400000"/>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790" name="Intolerable region"/>
              <p:cNvSpPr txBox="1"/>
              <p:nvPr/>
            </p:nvSpPr>
            <p:spPr>
              <a:xfrm>
                <a:off x="1460500" y="484531"/>
                <a:ext cx="1139404" cy="203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l">
                  <a:lnSpc>
                    <a:spcPct val="100000"/>
                  </a:lnSpc>
                  <a:defRPr sz="14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400">
                    <a:solidFill>
                      <a:srgbClr val="000099"/>
                    </a:solidFill>
                    <a:uFill>
                      <a:solidFill>
                        <a:srgbClr val="000099"/>
                      </a:solidFill>
                    </a:uFill>
                    <a:latin typeface="Arial Narrow"/>
                    <a:ea typeface="Arial Narrow"/>
                    <a:cs typeface="Arial Narrow"/>
                    <a:sym typeface="Arial Narrow"/>
                  </a:rPr>
                  <a:t>Intolerable region</a:t>
                </a:r>
              </a:p>
            </p:txBody>
          </p:sp>
        </p:grpSp>
        <p:sp>
          <p:nvSpPr>
            <p:cNvPr id="792" name="Shape"/>
            <p:cNvSpPr/>
            <p:nvPr/>
          </p:nvSpPr>
          <p:spPr>
            <a:xfrm>
              <a:off x="2852737" y="1616935"/>
              <a:ext cx="2771776" cy="17953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4241" y="21600"/>
                  </a:lnTo>
                  <a:lnTo>
                    <a:pt x="7364" y="21600"/>
                  </a:lnTo>
                  <a:lnTo>
                    <a:pt x="0" y="0"/>
                  </a:lnTo>
                  <a:close/>
                </a:path>
              </a:pathLst>
            </a:custGeom>
            <a:noFill/>
            <a:ln w="30163" cap="flat">
              <a:solidFill>
                <a:srgbClr val="000099"/>
              </a:solidFill>
              <a:prstDash val="solid"/>
              <a:round/>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793" name="Acceptable…"/>
            <p:cNvSpPr txBox="1"/>
            <p:nvPr/>
          </p:nvSpPr>
          <p:spPr>
            <a:xfrm>
              <a:off x="3861172" y="3406819"/>
              <a:ext cx="815231" cy="3657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a:lnSpc>
                  <a:spcPct val="80000"/>
                </a:lnSpc>
                <a:defRPr sz="1800" b="0" i="0"/>
              </a:pPr>
              <a:r>
                <a:rPr sz="1400">
                  <a:solidFill>
                    <a:srgbClr val="000099"/>
                  </a:solidFill>
                  <a:uFill>
                    <a:solidFill>
                      <a:srgbClr val="000099"/>
                    </a:solidFill>
                  </a:uFill>
                  <a:latin typeface="Arial Narrow"/>
                  <a:ea typeface="Arial Narrow"/>
                  <a:cs typeface="Arial Narrow"/>
                  <a:sym typeface="Arial Narrow"/>
                </a:rPr>
                <a:t>Acceptable </a:t>
              </a:r>
            </a:p>
            <a:p>
              <a:pPr algn="ctr">
                <a:lnSpc>
                  <a:spcPct val="80000"/>
                </a:lnSpc>
                <a:defRPr sz="1800" b="0" i="0"/>
              </a:pPr>
              <a:r>
                <a:rPr sz="1400">
                  <a:solidFill>
                    <a:srgbClr val="000099"/>
                  </a:solidFill>
                  <a:uFill>
                    <a:solidFill>
                      <a:srgbClr val="000099"/>
                    </a:solidFill>
                  </a:uFill>
                  <a:latin typeface="Arial Narrow"/>
                  <a:ea typeface="Arial Narrow"/>
                  <a:cs typeface="Arial Narrow"/>
                  <a:sym typeface="Arial Narrow"/>
                </a:rPr>
                <a:t>region</a:t>
              </a:r>
            </a:p>
          </p:txBody>
        </p:sp>
        <p:sp>
          <p:nvSpPr>
            <p:cNvPr id="794" name="The risk is acceptable…"/>
            <p:cNvSpPr txBox="1"/>
            <p:nvPr/>
          </p:nvSpPr>
          <p:spPr>
            <a:xfrm>
              <a:off x="5400675" y="3556434"/>
              <a:ext cx="1463489"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l">
                <a:lnSpc>
                  <a:spcPct val="100000"/>
                </a:lnSpc>
                <a:defRPr sz="1800" b="0" i="0"/>
              </a:pPr>
              <a:r>
                <a:rPr sz="1400">
                  <a:solidFill>
                    <a:srgbClr val="000099"/>
                  </a:solidFill>
                  <a:uFill>
                    <a:solidFill>
                      <a:srgbClr val="000099"/>
                    </a:solidFill>
                  </a:uFill>
                  <a:latin typeface="Arial Narrow"/>
                  <a:ea typeface="Arial Narrow"/>
                  <a:cs typeface="Arial Narrow"/>
                  <a:sym typeface="Arial Narrow"/>
                </a:rPr>
                <a:t>The risk is acceptable</a:t>
              </a:r>
            </a:p>
            <a:p>
              <a:pPr algn="l">
                <a:lnSpc>
                  <a:spcPct val="100000"/>
                </a:lnSpc>
                <a:defRPr sz="1800" b="0" i="0"/>
              </a:pPr>
              <a:r>
                <a:rPr sz="1400">
                  <a:solidFill>
                    <a:srgbClr val="000099"/>
                  </a:solidFill>
                  <a:uFill>
                    <a:solidFill>
                      <a:srgbClr val="000099"/>
                    </a:solidFill>
                  </a:uFill>
                  <a:latin typeface="Arial Narrow"/>
                  <a:ea typeface="Arial Narrow"/>
                  <a:cs typeface="Arial Narrow"/>
                  <a:sym typeface="Arial Narrow"/>
                </a:rPr>
                <a:t>as it currently stands </a:t>
              </a:r>
            </a:p>
          </p:txBody>
        </p:sp>
        <p:sp>
          <p:nvSpPr>
            <p:cNvPr id="795" name="The risk is…"/>
            <p:cNvSpPr txBox="1"/>
            <p:nvPr/>
          </p:nvSpPr>
          <p:spPr>
            <a:xfrm>
              <a:off x="6126974" y="879843"/>
              <a:ext cx="920714"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ctr">
                <a:lnSpc>
                  <a:spcPct val="100000"/>
                </a:lnSpc>
                <a:defRPr sz="1800" b="0" i="0"/>
              </a:pPr>
              <a:r>
                <a:rPr sz="1400">
                  <a:solidFill>
                    <a:srgbClr val="000099"/>
                  </a:solidFill>
                  <a:uFill>
                    <a:solidFill>
                      <a:srgbClr val="000099"/>
                    </a:solidFill>
                  </a:uFill>
                  <a:latin typeface="Arial Narrow"/>
                  <a:ea typeface="Arial Narrow"/>
                  <a:cs typeface="Arial Narrow"/>
                  <a:sym typeface="Arial Narrow"/>
                </a:rPr>
                <a:t>The risk is </a:t>
              </a:r>
            </a:p>
            <a:p>
              <a:pPr algn="ctr">
                <a:lnSpc>
                  <a:spcPct val="100000"/>
                </a:lnSpc>
                <a:defRPr sz="1800" b="0" i="0"/>
              </a:pPr>
              <a:r>
                <a:rPr sz="1400">
                  <a:solidFill>
                    <a:srgbClr val="000099"/>
                  </a:solidFill>
                  <a:uFill>
                    <a:solidFill>
                      <a:srgbClr val="000099"/>
                    </a:solidFill>
                  </a:uFill>
                  <a:latin typeface="Arial Narrow"/>
                  <a:ea typeface="Arial Narrow"/>
                  <a:cs typeface="Arial Narrow"/>
                  <a:sym typeface="Arial Narrow"/>
                </a:rPr>
                <a:t>unacceptable</a:t>
              </a:r>
            </a:p>
            <a:p>
              <a:pPr algn="ctr">
                <a:lnSpc>
                  <a:spcPct val="100000"/>
                </a:lnSpc>
                <a:defRPr sz="1800" b="0" i="0"/>
              </a:pPr>
              <a:r>
                <a:rPr sz="1400">
                  <a:solidFill>
                    <a:srgbClr val="000099"/>
                  </a:solidFill>
                  <a:uFill>
                    <a:solidFill>
                      <a:srgbClr val="000099"/>
                    </a:solidFill>
                  </a:uFill>
                  <a:latin typeface="Arial Narrow"/>
                  <a:ea typeface="Arial Narrow"/>
                  <a:cs typeface="Arial Narrow"/>
                  <a:sym typeface="Arial Narrow"/>
                </a:rPr>
                <a:t>at any level</a:t>
              </a:r>
            </a:p>
          </p:txBody>
        </p:sp>
        <p:grpSp>
          <p:nvGrpSpPr>
            <p:cNvPr id="798" name="Group"/>
            <p:cNvGrpSpPr/>
            <p:nvPr/>
          </p:nvGrpSpPr>
          <p:grpSpPr>
            <a:xfrm>
              <a:off x="2852737" y="1616935"/>
              <a:ext cx="2771776" cy="1795376"/>
              <a:chOff x="0" y="0"/>
              <a:chExt cx="2771775" cy="1795374"/>
            </a:xfrm>
          </p:grpSpPr>
          <p:sp>
            <p:nvSpPr>
              <p:cNvPr id="796" name="Shape"/>
              <p:cNvSpPr/>
              <p:nvPr/>
            </p:nvSpPr>
            <p:spPr>
              <a:xfrm>
                <a:off x="0" y="0"/>
                <a:ext cx="2771775" cy="17953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4241" y="21600"/>
                    </a:lnTo>
                    <a:lnTo>
                      <a:pt x="7364" y="21600"/>
                    </a:lnTo>
                    <a:lnTo>
                      <a:pt x="0" y="0"/>
                    </a:lnTo>
                    <a:close/>
                  </a:path>
                </a:pathLst>
              </a:custGeom>
              <a:solidFill>
                <a:srgbClr val="FFFF00"/>
              </a:solidFill>
              <a:ln w="12700" cap="flat">
                <a:noFill/>
                <a:miter lim="400000"/>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797" name="Tolerable region"/>
              <p:cNvSpPr txBox="1"/>
              <p:nvPr/>
            </p:nvSpPr>
            <p:spPr>
              <a:xfrm>
                <a:off x="747712" y="444725"/>
                <a:ext cx="1141597" cy="294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l">
                  <a:lnSpc>
                    <a:spcPct val="100000"/>
                  </a:lnSpc>
                  <a:defRPr sz="1400" b="0" i="0">
                    <a:solidFill>
                      <a:srgbClr val="000099"/>
                    </a:solidFill>
                    <a:uFill>
                      <a:solidFill>
                        <a:srgbClr val="000099"/>
                      </a:solidFill>
                    </a:uFill>
                    <a:latin typeface="Arial Narrow"/>
                    <a:ea typeface="Arial Narrow"/>
                    <a:cs typeface="Arial Narrow"/>
                    <a:sym typeface="Arial Narrow"/>
                  </a:defRPr>
                </a:lvl1pPr>
              </a:lstStyle>
              <a:p>
                <a:pPr>
                  <a:defRPr sz="1800">
                    <a:solidFill>
                      <a:schemeClr val="accent4"/>
                    </a:solidFill>
                    <a:uFill>
                      <a:solidFill>
                        <a:schemeClr val="accent4"/>
                      </a:solidFill>
                    </a:uFill>
                    <a:latin typeface="Arial"/>
                    <a:ea typeface="Arial"/>
                    <a:cs typeface="Arial"/>
                    <a:sym typeface="Arial"/>
                  </a:defRPr>
                </a:pPr>
                <a:r>
                  <a:rPr sz="1400">
                    <a:solidFill>
                      <a:srgbClr val="000099"/>
                    </a:solidFill>
                    <a:uFill>
                      <a:solidFill>
                        <a:srgbClr val="000099"/>
                      </a:solidFill>
                    </a:uFill>
                    <a:latin typeface="Arial Narrow"/>
                    <a:ea typeface="Arial Narrow"/>
                    <a:cs typeface="Arial Narrow"/>
                    <a:sym typeface="Arial Narrow"/>
                  </a:rPr>
                  <a:t>Tolerable region</a:t>
                </a:r>
              </a:p>
            </p:txBody>
          </p:sp>
        </p:grpSp>
        <p:sp>
          <p:nvSpPr>
            <p:cNvPr id="799" name="If the risk can…"/>
            <p:cNvSpPr txBox="1"/>
            <p:nvPr/>
          </p:nvSpPr>
          <p:spPr>
            <a:xfrm>
              <a:off x="5639954" y="1938126"/>
              <a:ext cx="1093067" cy="1310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ctr">
                <a:lnSpc>
                  <a:spcPct val="100000"/>
                </a:lnSpc>
                <a:defRPr sz="1800" b="0" i="0"/>
              </a:pPr>
              <a:r>
                <a:rPr sz="1400">
                  <a:solidFill>
                    <a:srgbClr val="000099"/>
                  </a:solidFill>
                  <a:uFill>
                    <a:solidFill>
                      <a:srgbClr val="000099"/>
                    </a:solidFill>
                  </a:uFill>
                  <a:latin typeface="Arial Narrow"/>
                  <a:ea typeface="Arial Narrow"/>
                  <a:cs typeface="Arial Narrow"/>
                  <a:sym typeface="Arial Narrow"/>
                </a:rPr>
                <a:t>If the risk can </a:t>
              </a:r>
            </a:p>
            <a:p>
              <a:pPr algn="ctr">
                <a:lnSpc>
                  <a:spcPct val="100000"/>
                </a:lnSpc>
                <a:defRPr sz="1800" b="0" i="0"/>
              </a:pPr>
              <a:r>
                <a:rPr sz="1400">
                  <a:solidFill>
                    <a:srgbClr val="000099"/>
                  </a:solidFill>
                  <a:uFill>
                    <a:solidFill>
                      <a:srgbClr val="000099"/>
                    </a:solidFill>
                  </a:uFill>
                  <a:latin typeface="Arial Narrow"/>
                  <a:ea typeface="Arial Narrow"/>
                  <a:cs typeface="Arial Narrow"/>
                  <a:sym typeface="Arial Narrow"/>
                </a:rPr>
                <a:t>be mitigated, it</a:t>
              </a:r>
            </a:p>
            <a:p>
              <a:pPr algn="ctr">
                <a:lnSpc>
                  <a:spcPct val="100000"/>
                </a:lnSpc>
                <a:defRPr sz="1800" b="0" i="0"/>
              </a:pPr>
              <a:r>
                <a:rPr sz="1400">
                  <a:solidFill>
                    <a:srgbClr val="000099"/>
                  </a:solidFill>
                  <a:uFill>
                    <a:solidFill>
                      <a:srgbClr val="000099"/>
                    </a:solidFill>
                  </a:uFill>
                  <a:latin typeface="Arial Narrow"/>
                  <a:ea typeface="Arial Narrow"/>
                  <a:cs typeface="Arial Narrow"/>
                  <a:sym typeface="Arial Narrow"/>
                </a:rPr>
                <a:t>is acceptable.</a:t>
              </a:r>
            </a:p>
            <a:p>
              <a:pPr algn="ctr">
                <a:lnSpc>
                  <a:spcPct val="100000"/>
                </a:lnSpc>
                <a:defRPr sz="1800" b="0" i="0"/>
              </a:pPr>
              <a:r>
                <a:rPr sz="1400">
                  <a:solidFill>
                    <a:srgbClr val="000099"/>
                  </a:solidFill>
                  <a:uFill>
                    <a:solidFill>
                      <a:srgbClr val="000099"/>
                    </a:solidFill>
                  </a:uFill>
                  <a:latin typeface="Arial Narrow"/>
                  <a:ea typeface="Arial Narrow"/>
                  <a:cs typeface="Arial Narrow"/>
                  <a:sym typeface="Arial Narrow"/>
                </a:rPr>
                <a:t>Cost benefit</a:t>
              </a:r>
            </a:p>
            <a:p>
              <a:pPr algn="ctr">
                <a:lnSpc>
                  <a:spcPct val="100000"/>
                </a:lnSpc>
                <a:defRPr sz="1800" b="0" i="0"/>
              </a:pPr>
              <a:r>
                <a:rPr sz="1400">
                  <a:solidFill>
                    <a:srgbClr val="000099"/>
                  </a:solidFill>
                  <a:uFill>
                    <a:solidFill>
                      <a:srgbClr val="000099"/>
                    </a:solidFill>
                  </a:uFill>
                  <a:latin typeface="Arial Narrow"/>
                  <a:ea typeface="Arial Narrow"/>
                  <a:cs typeface="Arial Narrow"/>
                  <a:sym typeface="Arial Narrow"/>
                </a:rPr>
                <a:t>analysis </a:t>
              </a:r>
            </a:p>
            <a:p>
              <a:pPr algn="ctr">
                <a:lnSpc>
                  <a:spcPct val="100000"/>
                </a:lnSpc>
                <a:defRPr sz="1800" b="0" i="0"/>
              </a:pPr>
              <a:r>
                <a:rPr sz="1400">
                  <a:solidFill>
                    <a:srgbClr val="000099"/>
                  </a:solidFill>
                  <a:uFill>
                    <a:solidFill>
                      <a:srgbClr val="000099"/>
                    </a:solidFill>
                  </a:uFill>
                  <a:latin typeface="Arial Narrow"/>
                  <a:ea typeface="Arial Narrow"/>
                  <a:cs typeface="Arial Narrow"/>
                  <a:sym typeface="Arial Narrow"/>
                </a:rPr>
                <a:t>required.</a:t>
              </a:r>
            </a:p>
          </p:txBody>
        </p:sp>
        <p:grpSp>
          <p:nvGrpSpPr>
            <p:cNvPr id="812" name="Group"/>
            <p:cNvGrpSpPr/>
            <p:nvPr/>
          </p:nvGrpSpPr>
          <p:grpSpPr>
            <a:xfrm>
              <a:off x="1246187" y="1616935"/>
              <a:ext cx="5738813" cy="1815965"/>
              <a:chOff x="0" y="0"/>
              <a:chExt cx="5738812" cy="1815963"/>
            </a:xfrm>
          </p:grpSpPr>
          <p:grpSp>
            <p:nvGrpSpPr>
              <p:cNvPr id="803" name="Group"/>
              <p:cNvGrpSpPr/>
              <p:nvPr/>
            </p:nvGrpSpPr>
            <p:grpSpPr>
              <a:xfrm>
                <a:off x="1419225" y="0"/>
                <a:ext cx="111125" cy="1783022"/>
                <a:chOff x="0" y="0"/>
                <a:chExt cx="111125" cy="1783021"/>
              </a:xfrm>
            </p:grpSpPr>
            <p:sp>
              <p:nvSpPr>
                <p:cNvPr id="800" name="Shape"/>
                <p:cNvSpPr/>
                <p:nvPr/>
              </p:nvSpPr>
              <p:spPr>
                <a:xfrm>
                  <a:off x="39687" y="118045"/>
                  <a:ext cx="31751" cy="1548306"/>
                </a:xfrm>
                <a:custGeom>
                  <a:avLst/>
                  <a:gdLst/>
                  <a:ahLst/>
                  <a:cxnLst>
                    <a:cxn ang="0">
                      <a:pos x="wd2" y="hd2"/>
                    </a:cxn>
                    <a:cxn ang="5400000">
                      <a:pos x="wd2" y="hd2"/>
                    </a:cxn>
                    <a:cxn ang="10800000">
                      <a:pos x="wd2" y="hd2"/>
                    </a:cxn>
                    <a:cxn ang="16200000">
                      <a:pos x="wd2" y="hd2"/>
                    </a:cxn>
                  </a:cxnLst>
                  <a:rect l="0" t="0" r="r" b="b"/>
                  <a:pathLst>
                    <a:path w="21600" h="21600" extrusionOk="0">
                      <a:moveTo>
                        <a:pt x="21600" y="185"/>
                      </a:moveTo>
                      <a:lnTo>
                        <a:pt x="21600" y="549"/>
                      </a:lnTo>
                      <a:lnTo>
                        <a:pt x="21228" y="587"/>
                      </a:lnTo>
                      <a:lnTo>
                        <a:pt x="20855" y="619"/>
                      </a:lnTo>
                      <a:lnTo>
                        <a:pt x="19738" y="658"/>
                      </a:lnTo>
                      <a:lnTo>
                        <a:pt x="18621" y="683"/>
                      </a:lnTo>
                      <a:lnTo>
                        <a:pt x="14897" y="715"/>
                      </a:lnTo>
                      <a:lnTo>
                        <a:pt x="13034" y="734"/>
                      </a:lnTo>
                      <a:lnTo>
                        <a:pt x="8938" y="734"/>
                      </a:lnTo>
                      <a:lnTo>
                        <a:pt x="6703" y="715"/>
                      </a:lnTo>
                      <a:lnTo>
                        <a:pt x="4841" y="702"/>
                      </a:lnTo>
                      <a:lnTo>
                        <a:pt x="2979" y="683"/>
                      </a:lnTo>
                      <a:lnTo>
                        <a:pt x="1117" y="619"/>
                      </a:lnTo>
                      <a:lnTo>
                        <a:pt x="0" y="587"/>
                      </a:lnTo>
                      <a:lnTo>
                        <a:pt x="0" y="140"/>
                      </a:lnTo>
                      <a:lnTo>
                        <a:pt x="1117" y="109"/>
                      </a:lnTo>
                      <a:lnTo>
                        <a:pt x="2234" y="83"/>
                      </a:lnTo>
                      <a:lnTo>
                        <a:pt x="2979" y="57"/>
                      </a:lnTo>
                      <a:lnTo>
                        <a:pt x="4841" y="26"/>
                      </a:lnTo>
                      <a:lnTo>
                        <a:pt x="6703" y="13"/>
                      </a:lnTo>
                      <a:lnTo>
                        <a:pt x="8938" y="0"/>
                      </a:lnTo>
                      <a:lnTo>
                        <a:pt x="13034" y="0"/>
                      </a:lnTo>
                      <a:lnTo>
                        <a:pt x="14897" y="13"/>
                      </a:lnTo>
                      <a:lnTo>
                        <a:pt x="16386" y="26"/>
                      </a:lnTo>
                      <a:lnTo>
                        <a:pt x="18621" y="57"/>
                      </a:lnTo>
                      <a:lnTo>
                        <a:pt x="20855" y="109"/>
                      </a:lnTo>
                      <a:lnTo>
                        <a:pt x="21228" y="140"/>
                      </a:lnTo>
                      <a:lnTo>
                        <a:pt x="21600" y="185"/>
                      </a:lnTo>
                      <a:close/>
                      <a:moveTo>
                        <a:pt x="21600" y="1283"/>
                      </a:moveTo>
                      <a:lnTo>
                        <a:pt x="21600" y="1654"/>
                      </a:lnTo>
                      <a:lnTo>
                        <a:pt x="21228" y="1692"/>
                      </a:lnTo>
                      <a:lnTo>
                        <a:pt x="20855" y="1724"/>
                      </a:lnTo>
                      <a:lnTo>
                        <a:pt x="19738" y="1762"/>
                      </a:lnTo>
                      <a:lnTo>
                        <a:pt x="18621" y="1788"/>
                      </a:lnTo>
                      <a:lnTo>
                        <a:pt x="14897" y="1820"/>
                      </a:lnTo>
                      <a:lnTo>
                        <a:pt x="13034" y="1832"/>
                      </a:lnTo>
                      <a:lnTo>
                        <a:pt x="10800" y="1839"/>
                      </a:lnTo>
                      <a:lnTo>
                        <a:pt x="8938" y="1832"/>
                      </a:lnTo>
                      <a:lnTo>
                        <a:pt x="6703" y="1820"/>
                      </a:lnTo>
                      <a:lnTo>
                        <a:pt x="4841" y="1807"/>
                      </a:lnTo>
                      <a:lnTo>
                        <a:pt x="2979" y="1788"/>
                      </a:lnTo>
                      <a:lnTo>
                        <a:pt x="1117" y="1724"/>
                      </a:lnTo>
                      <a:lnTo>
                        <a:pt x="0" y="1692"/>
                      </a:lnTo>
                      <a:lnTo>
                        <a:pt x="0" y="1245"/>
                      </a:lnTo>
                      <a:lnTo>
                        <a:pt x="1117" y="1213"/>
                      </a:lnTo>
                      <a:lnTo>
                        <a:pt x="2234" y="1188"/>
                      </a:lnTo>
                      <a:lnTo>
                        <a:pt x="2979" y="1162"/>
                      </a:lnTo>
                      <a:lnTo>
                        <a:pt x="4841" y="1130"/>
                      </a:lnTo>
                      <a:lnTo>
                        <a:pt x="6703" y="1117"/>
                      </a:lnTo>
                      <a:lnTo>
                        <a:pt x="8938" y="1105"/>
                      </a:lnTo>
                      <a:lnTo>
                        <a:pt x="13034" y="1105"/>
                      </a:lnTo>
                      <a:lnTo>
                        <a:pt x="14897" y="1117"/>
                      </a:lnTo>
                      <a:lnTo>
                        <a:pt x="16386" y="1130"/>
                      </a:lnTo>
                      <a:lnTo>
                        <a:pt x="18621" y="1162"/>
                      </a:lnTo>
                      <a:lnTo>
                        <a:pt x="20855" y="1213"/>
                      </a:lnTo>
                      <a:lnTo>
                        <a:pt x="21228" y="1245"/>
                      </a:lnTo>
                      <a:lnTo>
                        <a:pt x="21600" y="1283"/>
                      </a:lnTo>
                      <a:close/>
                      <a:moveTo>
                        <a:pt x="21600" y="2388"/>
                      </a:moveTo>
                      <a:lnTo>
                        <a:pt x="21600" y="2758"/>
                      </a:lnTo>
                      <a:lnTo>
                        <a:pt x="21228" y="2797"/>
                      </a:lnTo>
                      <a:lnTo>
                        <a:pt x="20855" y="2828"/>
                      </a:lnTo>
                      <a:lnTo>
                        <a:pt x="18621" y="2880"/>
                      </a:lnTo>
                      <a:lnTo>
                        <a:pt x="16386" y="2911"/>
                      </a:lnTo>
                      <a:lnTo>
                        <a:pt x="14897" y="2924"/>
                      </a:lnTo>
                      <a:lnTo>
                        <a:pt x="13034" y="2937"/>
                      </a:lnTo>
                      <a:lnTo>
                        <a:pt x="10800" y="2943"/>
                      </a:lnTo>
                      <a:lnTo>
                        <a:pt x="8938" y="2937"/>
                      </a:lnTo>
                      <a:lnTo>
                        <a:pt x="6703" y="2924"/>
                      </a:lnTo>
                      <a:lnTo>
                        <a:pt x="4841" y="2911"/>
                      </a:lnTo>
                      <a:lnTo>
                        <a:pt x="2979" y="2880"/>
                      </a:lnTo>
                      <a:lnTo>
                        <a:pt x="2234" y="2854"/>
                      </a:lnTo>
                      <a:lnTo>
                        <a:pt x="1117" y="2828"/>
                      </a:lnTo>
                      <a:lnTo>
                        <a:pt x="0" y="2797"/>
                      </a:lnTo>
                      <a:lnTo>
                        <a:pt x="0" y="2350"/>
                      </a:lnTo>
                      <a:lnTo>
                        <a:pt x="1117" y="2318"/>
                      </a:lnTo>
                      <a:lnTo>
                        <a:pt x="2234" y="2292"/>
                      </a:lnTo>
                      <a:lnTo>
                        <a:pt x="2979" y="2254"/>
                      </a:lnTo>
                      <a:lnTo>
                        <a:pt x="4841" y="2235"/>
                      </a:lnTo>
                      <a:lnTo>
                        <a:pt x="6703" y="2222"/>
                      </a:lnTo>
                      <a:lnTo>
                        <a:pt x="8938" y="2209"/>
                      </a:lnTo>
                      <a:lnTo>
                        <a:pt x="10800" y="2203"/>
                      </a:lnTo>
                      <a:lnTo>
                        <a:pt x="13034" y="2209"/>
                      </a:lnTo>
                      <a:lnTo>
                        <a:pt x="14897" y="2222"/>
                      </a:lnTo>
                      <a:lnTo>
                        <a:pt x="18621" y="2254"/>
                      </a:lnTo>
                      <a:lnTo>
                        <a:pt x="19738" y="2292"/>
                      </a:lnTo>
                      <a:lnTo>
                        <a:pt x="20855" y="2318"/>
                      </a:lnTo>
                      <a:lnTo>
                        <a:pt x="21228" y="2350"/>
                      </a:lnTo>
                      <a:lnTo>
                        <a:pt x="21600" y="2388"/>
                      </a:lnTo>
                      <a:close/>
                      <a:moveTo>
                        <a:pt x="21600" y="3493"/>
                      </a:moveTo>
                      <a:lnTo>
                        <a:pt x="21600" y="3863"/>
                      </a:lnTo>
                      <a:lnTo>
                        <a:pt x="21228" y="3901"/>
                      </a:lnTo>
                      <a:lnTo>
                        <a:pt x="20855" y="3933"/>
                      </a:lnTo>
                      <a:lnTo>
                        <a:pt x="18621" y="3984"/>
                      </a:lnTo>
                      <a:lnTo>
                        <a:pt x="16386" y="4016"/>
                      </a:lnTo>
                      <a:lnTo>
                        <a:pt x="14897" y="4029"/>
                      </a:lnTo>
                      <a:lnTo>
                        <a:pt x="13034" y="4042"/>
                      </a:lnTo>
                      <a:lnTo>
                        <a:pt x="8938" y="4042"/>
                      </a:lnTo>
                      <a:lnTo>
                        <a:pt x="6703" y="4029"/>
                      </a:lnTo>
                      <a:lnTo>
                        <a:pt x="4841" y="4016"/>
                      </a:lnTo>
                      <a:lnTo>
                        <a:pt x="2979" y="3984"/>
                      </a:lnTo>
                      <a:lnTo>
                        <a:pt x="2234" y="3959"/>
                      </a:lnTo>
                      <a:lnTo>
                        <a:pt x="1117" y="3933"/>
                      </a:lnTo>
                      <a:lnTo>
                        <a:pt x="0" y="3901"/>
                      </a:lnTo>
                      <a:lnTo>
                        <a:pt x="0" y="3454"/>
                      </a:lnTo>
                      <a:lnTo>
                        <a:pt x="1117" y="3422"/>
                      </a:lnTo>
                      <a:lnTo>
                        <a:pt x="2979" y="3358"/>
                      </a:lnTo>
                      <a:lnTo>
                        <a:pt x="4841" y="3339"/>
                      </a:lnTo>
                      <a:lnTo>
                        <a:pt x="6703" y="3327"/>
                      </a:lnTo>
                      <a:lnTo>
                        <a:pt x="8938" y="3314"/>
                      </a:lnTo>
                      <a:lnTo>
                        <a:pt x="10800" y="3307"/>
                      </a:lnTo>
                      <a:lnTo>
                        <a:pt x="13034" y="3314"/>
                      </a:lnTo>
                      <a:lnTo>
                        <a:pt x="14897" y="3327"/>
                      </a:lnTo>
                      <a:lnTo>
                        <a:pt x="18621" y="3358"/>
                      </a:lnTo>
                      <a:lnTo>
                        <a:pt x="19738" y="3384"/>
                      </a:lnTo>
                      <a:lnTo>
                        <a:pt x="20855" y="3422"/>
                      </a:lnTo>
                      <a:lnTo>
                        <a:pt x="21228" y="3454"/>
                      </a:lnTo>
                      <a:lnTo>
                        <a:pt x="21600" y="3493"/>
                      </a:lnTo>
                      <a:close/>
                      <a:moveTo>
                        <a:pt x="21600" y="4597"/>
                      </a:moveTo>
                      <a:lnTo>
                        <a:pt x="21600" y="4961"/>
                      </a:lnTo>
                      <a:lnTo>
                        <a:pt x="21228" y="4993"/>
                      </a:lnTo>
                      <a:lnTo>
                        <a:pt x="20855" y="5031"/>
                      </a:lnTo>
                      <a:lnTo>
                        <a:pt x="19738" y="5063"/>
                      </a:lnTo>
                      <a:lnTo>
                        <a:pt x="18621" y="5089"/>
                      </a:lnTo>
                      <a:lnTo>
                        <a:pt x="16386" y="5121"/>
                      </a:lnTo>
                      <a:lnTo>
                        <a:pt x="14897" y="5133"/>
                      </a:lnTo>
                      <a:lnTo>
                        <a:pt x="13034" y="5146"/>
                      </a:lnTo>
                      <a:lnTo>
                        <a:pt x="8938" y="5146"/>
                      </a:lnTo>
                      <a:lnTo>
                        <a:pt x="6703" y="5133"/>
                      </a:lnTo>
                      <a:lnTo>
                        <a:pt x="4841" y="5121"/>
                      </a:lnTo>
                      <a:lnTo>
                        <a:pt x="2979" y="5089"/>
                      </a:lnTo>
                      <a:lnTo>
                        <a:pt x="2234" y="5063"/>
                      </a:lnTo>
                      <a:lnTo>
                        <a:pt x="1117" y="5031"/>
                      </a:lnTo>
                      <a:lnTo>
                        <a:pt x="0" y="4993"/>
                      </a:lnTo>
                      <a:lnTo>
                        <a:pt x="0" y="4559"/>
                      </a:lnTo>
                      <a:lnTo>
                        <a:pt x="1117" y="4527"/>
                      </a:lnTo>
                      <a:lnTo>
                        <a:pt x="2979" y="4463"/>
                      </a:lnTo>
                      <a:lnTo>
                        <a:pt x="4841" y="4444"/>
                      </a:lnTo>
                      <a:lnTo>
                        <a:pt x="6703" y="4431"/>
                      </a:lnTo>
                      <a:lnTo>
                        <a:pt x="8938" y="4412"/>
                      </a:lnTo>
                      <a:lnTo>
                        <a:pt x="13034" y="4412"/>
                      </a:lnTo>
                      <a:lnTo>
                        <a:pt x="14897" y="4431"/>
                      </a:lnTo>
                      <a:lnTo>
                        <a:pt x="18621" y="4463"/>
                      </a:lnTo>
                      <a:lnTo>
                        <a:pt x="19738" y="4489"/>
                      </a:lnTo>
                      <a:lnTo>
                        <a:pt x="20855" y="4527"/>
                      </a:lnTo>
                      <a:lnTo>
                        <a:pt x="21228" y="4559"/>
                      </a:lnTo>
                      <a:lnTo>
                        <a:pt x="21600" y="4597"/>
                      </a:lnTo>
                      <a:close/>
                      <a:moveTo>
                        <a:pt x="21600" y="5702"/>
                      </a:moveTo>
                      <a:lnTo>
                        <a:pt x="21600" y="6066"/>
                      </a:lnTo>
                      <a:lnTo>
                        <a:pt x="21228" y="6098"/>
                      </a:lnTo>
                      <a:lnTo>
                        <a:pt x="20855" y="6136"/>
                      </a:lnTo>
                      <a:lnTo>
                        <a:pt x="19738" y="6168"/>
                      </a:lnTo>
                      <a:lnTo>
                        <a:pt x="18621" y="6193"/>
                      </a:lnTo>
                      <a:lnTo>
                        <a:pt x="16386" y="6212"/>
                      </a:lnTo>
                      <a:lnTo>
                        <a:pt x="14897" y="6232"/>
                      </a:lnTo>
                      <a:lnTo>
                        <a:pt x="13034" y="6251"/>
                      </a:lnTo>
                      <a:lnTo>
                        <a:pt x="8938" y="6251"/>
                      </a:lnTo>
                      <a:lnTo>
                        <a:pt x="6703" y="6232"/>
                      </a:lnTo>
                      <a:lnTo>
                        <a:pt x="2979" y="6193"/>
                      </a:lnTo>
                      <a:lnTo>
                        <a:pt x="2234" y="6168"/>
                      </a:lnTo>
                      <a:lnTo>
                        <a:pt x="1117" y="6136"/>
                      </a:lnTo>
                      <a:lnTo>
                        <a:pt x="0" y="6098"/>
                      </a:lnTo>
                      <a:lnTo>
                        <a:pt x="0" y="5657"/>
                      </a:lnTo>
                      <a:lnTo>
                        <a:pt x="1117" y="5619"/>
                      </a:lnTo>
                      <a:lnTo>
                        <a:pt x="2234" y="5593"/>
                      </a:lnTo>
                      <a:lnTo>
                        <a:pt x="2979" y="5568"/>
                      </a:lnTo>
                      <a:lnTo>
                        <a:pt x="4841" y="5542"/>
                      </a:lnTo>
                      <a:lnTo>
                        <a:pt x="6703" y="5523"/>
                      </a:lnTo>
                      <a:lnTo>
                        <a:pt x="8938" y="5517"/>
                      </a:lnTo>
                      <a:lnTo>
                        <a:pt x="13034" y="5517"/>
                      </a:lnTo>
                      <a:lnTo>
                        <a:pt x="14897" y="5523"/>
                      </a:lnTo>
                      <a:lnTo>
                        <a:pt x="16386" y="5542"/>
                      </a:lnTo>
                      <a:lnTo>
                        <a:pt x="18621" y="5568"/>
                      </a:lnTo>
                      <a:lnTo>
                        <a:pt x="20855" y="5619"/>
                      </a:lnTo>
                      <a:lnTo>
                        <a:pt x="21228" y="5657"/>
                      </a:lnTo>
                      <a:lnTo>
                        <a:pt x="21600" y="5702"/>
                      </a:lnTo>
                      <a:close/>
                      <a:moveTo>
                        <a:pt x="21600" y="6800"/>
                      </a:moveTo>
                      <a:lnTo>
                        <a:pt x="21600" y="7170"/>
                      </a:lnTo>
                      <a:lnTo>
                        <a:pt x="21228" y="7202"/>
                      </a:lnTo>
                      <a:lnTo>
                        <a:pt x="20855" y="7240"/>
                      </a:lnTo>
                      <a:lnTo>
                        <a:pt x="19738" y="7272"/>
                      </a:lnTo>
                      <a:lnTo>
                        <a:pt x="18621" y="7298"/>
                      </a:lnTo>
                      <a:lnTo>
                        <a:pt x="16386" y="7317"/>
                      </a:lnTo>
                      <a:lnTo>
                        <a:pt x="14897" y="7336"/>
                      </a:lnTo>
                      <a:lnTo>
                        <a:pt x="13034" y="7343"/>
                      </a:lnTo>
                      <a:lnTo>
                        <a:pt x="10800" y="7355"/>
                      </a:lnTo>
                      <a:lnTo>
                        <a:pt x="8938" y="7343"/>
                      </a:lnTo>
                      <a:lnTo>
                        <a:pt x="6703" y="7336"/>
                      </a:lnTo>
                      <a:lnTo>
                        <a:pt x="2979" y="7298"/>
                      </a:lnTo>
                      <a:lnTo>
                        <a:pt x="2234" y="7272"/>
                      </a:lnTo>
                      <a:lnTo>
                        <a:pt x="1117" y="7240"/>
                      </a:lnTo>
                      <a:lnTo>
                        <a:pt x="0" y="7202"/>
                      </a:lnTo>
                      <a:lnTo>
                        <a:pt x="0" y="6762"/>
                      </a:lnTo>
                      <a:lnTo>
                        <a:pt x="1117" y="6723"/>
                      </a:lnTo>
                      <a:lnTo>
                        <a:pt x="2234" y="6698"/>
                      </a:lnTo>
                      <a:lnTo>
                        <a:pt x="2979" y="6672"/>
                      </a:lnTo>
                      <a:lnTo>
                        <a:pt x="4841" y="6647"/>
                      </a:lnTo>
                      <a:lnTo>
                        <a:pt x="6703" y="6627"/>
                      </a:lnTo>
                      <a:lnTo>
                        <a:pt x="8938" y="6621"/>
                      </a:lnTo>
                      <a:lnTo>
                        <a:pt x="13034" y="6621"/>
                      </a:lnTo>
                      <a:lnTo>
                        <a:pt x="14897" y="6627"/>
                      </a:lnTo>
                      <a:lnTo>
                        <a:pt x="16386" y="6647"/>
                      </a:lnTo>
                      <a:lnTo>
                        <a:pt x="18621" y="6672"/>
                      </a:lnTo>
                      <a:lnTo>
                        <a:pt x="20855" y="6723"/>
                      </a:lnTo>
                      <a:lnTo>
                        <a:pt x="21600" y="6800"/>
                      </a:lnTo>
                      <a:close/>
                      <a:moveTo>
                        <a:pt x="21600" y="7904"/>
                      </a:moveTo>
                      <a:lnTo>
                        <a:pt x="21600" y="8275"/>
                      </a:lnTo>
                      <a:lnTo>
                        <a:pt x="21228" y="8307"/>
                      </a:lnTo>
                      <a:lnTo>
                        <a:pt x="20855" y="8345"/>
                      </a:lnTo>
                      <a:lnTo>
                        <a:pt x="18621" y="8396"/>
                      </a:lnTo>
                      <a:lnTo>
                        <a:pt x="16386" y="8422"/>
                      </a:lnTo>
                      <a:lnTo>
                        <a:pt x="14897" y="8441"/>
                      </a:lnTo>
                      <a:lnTo>
                        <a:pt x="13034" y="8447"/>
                      </a:lnTo>
                      <a:lnTo>
                        <a:pt x="10800" y="8460"/>
                      </a:lnTo>
                      <a:lnTo>
                        <a:pt x="8938" y="8447"/>
                      </a:lnTo>
                      <a:lnTo>
                        <a:pt x="6703" y="8441"/>
                      </a:lnTo>
                      <a:lnTo>
                        <a:pt x="4841" y="8422"/>
                      </a:lnTo>
                      <a:lnTo>
                        <a:pt x="2979" y="8396"/>
                      </a:lnTo>
                      <a:lnTo>
                        <a:pt x="2234" y="8371"/>
                      </a:lnTo>
                      <a:lnTo>
                        <a:pt x="1117" y="8345"/>
                      </a:lnTo>
                      <a:lnTo>
                        <a:pt x="0" y="8307"/>
                      </a:lnTo>
                      <a:lnTo>
                        <a:pt x="0" y="7866"/>
                      </a:lnTo>
                      <a:lnTo>
                        <a:pt x="1117" y="7828"/>
                      </a:lnTo>
                      <a:lnTo>
                        <a:pt x="2234" y="7802"/>
                      </a:lnTo>
                      <a:lnTo>
                        <a:pt x="2979" y="7770"/>
                      </a:lnTo>
                      <a:lnTo>
                        <a:pt x="6703" y="7732"/>
                      </a:lnTo>
                      <a:lnTo>
                        <a:pt x="8938" y="7726"/>
                      </a:lnTo>
                      <a:lnTo>
                        <a:pt x="10800" y="7713"/>
                      </a:lnTo>
                      <a:lnTo>
                        <a:pt x="13034" y="7726"/>
                      </a:lnTo>
                      <a:lnTo>
                        <a:pt x="14897" y="7732"/>
                      </a:lnTo>
                      <a:lnTo>
                        <a:pt x="16386" y="7751"/>
                      </a:lnTo>
                      <a:lnTo>
                        <a:pt x="18621" y="7770"/>
                      </a:lnTo>
                      <a:lnTo>
                        <a:pt x="19738" y="7802"/>
                      </a:lnTo>
                      <a:lnTo>
                        <a:pt x="20855" y="7828"/>
                      </a:lnTo>
                      <a:lnTo>
                        <a:pt x="21600" y="7904"/>
                      </a:lnTo>
                      <a:close/>
                      <a:moveTo>
                        <a:pt x="21600" y="9009"/>
                      </a:moveTo>
                      <a:lnTo>
                        <a:pt x="21600" y="9379"/>
                      </a:lnTo>
                      <a:lnTo>
                        <a:pt x="21228" y="9411"/>
                      </a:lnTo>
                      <a:lnTo>
                        <a:pt x="20855" y="9450"/>
                      </a:lnTo>
                      <a:lnTo>
                        <a:pt x="18621" y="9501"/>
                      </a:lnTo>
                      <a:lnTo>
                        <a:pt x="16386" y="9526"/>
                      </a:lnTo>
                      <a:lnTo>
                        <a:pt x="14897" y="9545"/>
                      </a:lnTo>
                      <a:lnTo>
                        <a:pt x="13034" y="9552"/>
                      </a:lnTo>
                      <a:lnTo>
                        <a:pt x="8938" y="9552"/>
                      </a:lnTo>
                      <a:lnTo>
                        <a:pt x="6703" y="9545"/>
                      </a:lnTo>
                      <a:lnTo>
                        <a:pt x="4841" y="9526"/>
                      </a:lnTo>
                      <a:lnTo>
                        <a:pt x="2979" y="9501"/>
                      </a:lnTo>
                      <a:lnTo>
                        <a:pt x="2234" y="9475"/>
                      </a:lnTo>
                      <a:lnTo>
                        <a:pt x="1117" y="9450"/>
                      </a:lnTo>
                      <a:lnTo>
                        <a:pt x="0" y="9411"/>
                      </a:lnTo>
                      <a:lnTo>
                        <a:pt x="0" y="8971"/>
                      </a:lnTo>
                      <a:lnTo>
                        <a:pt x="1117" y="8932"/>
                      </a:lnTo>
                      <a:lnTo>
                        <a:pt x="2234" y="8901"/>
                      </a:lnTo>
                      <a:lnTo>
                        <a:pt x="2979" y="8875"/>
                      </a:lnTo>
                      <a:lnTo>
                        <a:pt x="6703" y="8837"/>
                      </a:lnTo>
                      <a:lnTo>
                        <a:pt x="8938" y="8830"/>
                      </a:lnTo>
                      <a:lnTo>
                        <a:pt x="10800" y="8817"/>
                      </a:lnTo>
                      <a:lnTo>
                        <a:pt x="13034" y="8830"/>
                      </a:lnTo>
                      <a:lnTo>
                        <a:pt x="14897" y="8837"/>
                      </a:lnTo>
                      <a:lnTo>
                        <a:pt x="16386" y="8856"/>
                      </a:lnTo>
                      <a:lnTo>
                        <a:pt x="18621" y="8875"/>
                      </a:lnTo>
                      <a:lnTo>
                        <a:pt x="19738" y="8901"/>
                      </a:lnTo>
                      <a:lnTo>
                        <a:pt x="20855" y="8932"/>
                      </a:lnTo>
                      <a:lnTo>
                        <a:pt x="21600" y="9009"/>
                      </a:lnTo>
                      <a:close/>
                      <a:moveTo>
                        <a:pt x="21600" y="10114"/>
                      </a:moveTo>
                      <a:lnTo>
                        <a:pt x="21600" y="10471"/>
                      </a:lnTo>
                      <a:lnTo>
                        <a:pt x="21228" y="10509"/>
                      </a:lnTo>
                      <a:lnTo>
                        <a:pt x="20855" y="10541"/>
                      </a:lnTo>
                      <a:lnTo>
                        <a:pt x="19738" y="10580"/>
                      </a:lnTo>
                      <a:lnTo>
                        <a:pt x="18621" y="10605"/>
                      </a:lnTo>
                      <a:lnTo>
                        <a:pt x="16386" y="10631"/>
                      </a:lnTo>
                      <a:lnTo>
                        <a:pt x="14897" y="10650"/>
                      </a:lnTo>
                      <a:lnTo>
                        <a:pt x="13034" y="10656"/>
                      </a:lnTo>
                      <a:lnTo>
                        <a:pt x="8938" y="10656"/>
                      </a:lnTo>
                      <a:lnTo>
                        <a:pt x="6703" y="10650"/>
                      </a:lnTo>
                      <a:lnTo>
                        <a:pt x="4841" y="10631"/>
                      </a:lnTo>
                      <a:lnTo>
                        <a:pt x="2979" y="10605"/>
                      </a:lnTo>
                      <a:lnTo>
                        <a:pt x="1117" y="10541"/>
                      </a:lnTo>
                      <a:lnTo>
                        <a:pt x="0" y="10509"/>
                      </a:lnTo>
                      <a:lnTo>
                        <a:pt x="0" y="10075"/>
                      </a:lnTo>
                      <a:lnTo>
                        <a:pt x="1117" y="10037"/>
                      </a:lnTo>
                      <a:lnTo>
                        <a:pt x="2234" y="10005"/>
                      </a:lnTo>
                      <a:lnTo>
                        <a:pt x="2979" y="9980"/>
                      </a:lnTo>
                      <a:lnTo>
                        <a:pt x="6703" y="9941"/>
                      </a:lnTo>
                      <a:lnTo>
                        <a:pt x="8938" y="9922"/>
                      </a:lnTo>
                      <a:lnTo>
                        <a:pt x="13034" y="9922"/>
                      </a:lnTo>
                      <a:lnTo>
                        <a:pt x="14897" y="9941"/>
                      </a:lnTo>
                      <a:lnTo>
                        <a:pt x="16386" y="9960"/>
                      </a:lnTo>
                      <a:lnTo>
                        <a:pt x="18621" y="9980"/>
                      </a:lnTo>
                      <a:lnTo>
                        <a:pt x="19738" y="10005"/>
                      </a:lnTo>
                      <a:lnTo>
                        <a:pt x="20855" y="10037"/>
                      </a:lnTo>
                      <a:lnTo>
                        <a:pt x="21600" y="10114"/>
                      </a:lnTo>
                      <a:close/>
                      <a:moveTo>
                        <a:pt x="21600" y="11218"/>
                      </a:moveTo>
                      <a:lnTo>
                        <a:pt x="21600" y="11576"/>
                      </a:lnTo>
                      <a:lnTo>
                        <a:pt x="21228" y="11614"/>
                      </a:lnTo>
                      <a:lnTo>
                        <a:pt x="20855" y="11646"/>
                      </a:lnTo>
                      <a:lnTo>
                        <a:pt x="19738" y="11684"/>
                      </a:lnTo>
                      <a:lnTo>
                        <a:pt x="18621" y="11710"/>
                      </a:lnTo>
                      <a:lnTo>
                        <a:pt x="16386" y="11729"/>
                      </a:lnTo>
                      <a:lnTo>
                        <a:pt x="14897" y="11748"/>
                      </a:lnTo>
                      <a:lnTo>
                        <a:pt x="13034" y="11761"/>
                      </a:lnTo>
                      <a:lnTo>
                        <a:pt x="8938" y="11761"/>
                      </a:lnTo>
                      <a:lnTo>
                        <a:pt x="6703" y="11748"/>
                      </a:lnTo>
                      <a:lnTo>
                        <a:pt x="2979" y="11710"/>
                      </a:lnTo>
                      <a:lnTo>
                        <a:pt x="1117" y="11646"/>
                      </a:lnTo>
                      <a:lnTo>
                        <a:pt x="0" y="11614"/>
                      </a:lnTo>
                      <a:lnTo>
                        <a:pt x="0" y="11174"/>
                      </a:lnTo>
                      <a:lnTo>
                        <a:pt x="1117" y="11135"/>
                      </a:lnTo>
                      <a:lnTo>
                        <a:pt x="2234" y="11110"/>
                      </a:lnTo>
                      <a:lnTo>
                        <a:pt x="2979" y="11084"/>
                      </a:lnTo>
                      <a:lnTo>
                        <a:pt x="4841" y="11059"/>
                      </a:lnTo>
                      <a:lnTo>
                        <a:pt x="6703" y="11039"/>
                      </a:lnTo>
                      <a:lnTo>
                        <a:pt x="8938" y="11027"/>
                      </a:lnTo>
                      <a:lnTo>
                        <a:pt x="13034" y="11027"/>
                      </a:lnTo>
                      <a:lnTo>
                        <a:pt x="14897" y="11039"/>
                      </a:lnTo>
                      <a:lnTo>
                        <a:pt x="16386" y="11059"/>
                      </a:lnTo>
                      <a:lnTo>
                        <a:pt x="18621" y="11084"/>
                      </a:lnTo>
                      <a:lnTo>
                        <a:pt x="20855" y="11135"/>
                      </a:lnTo>
                      <a:lnTo>
                        <a:pt x="21228" y="11174"/>
                      </a:lnTo>
                      <a:lnTo>
                        <a:pt x="21600" y="11218"/>
                      </a:lnTo>
                      <a:close/>
                      <a:moveTo>
                        <a:pt x="21600" y="12310"/>
                      </a:moveTo>
                      <a:lnTo>
                        <a:pt x="21600" y="12680"/>
                      </a:lnTo>
                      <a:lnTo>
                        <a:pt x="21228" y="12719"/>
                      </a:lnTo>
                      <a:lnTo>
                        <a:pt x="20855" y="12751"/>
                      </a:lnTo>
                      <a:lnTo>
                        <a:pt x="19738" y="12789"/>
                      </a:lnTo>
                      <a:lnTo>
                        <a:pt x="18621" y="12814"/>
                      </a:lnTo>
                      <a:lnTo>
                        <a:pt x="16386" y="12834"/>
                      </a:lnTo>
                      <a:lnTo>
                        <a:pt x="14897" y="12853"/>
                      </a:lnTo>
                      <a:lnTo>
                        <a:pt x="13034" y="12859"/>
                      </a:lnTo>
                      <a:lnTo>
                        <a:pt x="10800" y="12866"/>
                      </a:lnTo>
                      <a:lnTo>
                        <a:pt x="8938" y="12859"/>
                      </a:lnTo>
                      <a:lnTo>
                        <a:pt x="6703" y="12853"/>
                      </a:lnTo>
                      <a:lnTo>
                        <a:pt x="2979" y="12814"/>
                      </a:lnTo>
                      <a:lnTo>
                        <a:pt x="1117" y="12751"/>
                      </a:lnTo>
                      <a:lnTo>
                        <a:pt x="0" y="12719"/>
                      </a:lnTo>
                      <a:lnTo>
                        <a:pt x="0" y="12278"/>
                      </a:lnTo>
                      <a:lnTo>
                        <a:pt x="1117" y="12240"/>
                      </a:lnTo>
                      <a:lnTo>
                        <a:pt x="2234" y="12214"/>
                      </a:lnTo>
                      <a:lnTo>
                        <a:pt x="2979" y="12189"/>
                      </a:lnTo>
                      <a:lnTo>
                        <a:pt x="4841" y="12163"/>
                      </a:lnTo>
                      <a:lnTo>
                        <a:pt x="6703" y="12144"/>
                      </a:lnTo>
                      <a:lnTo>
                        <a:pt x="8938" y="12131"/>
                      </a:lnTo>
                      <a:lnTo>
                        <a:pt x="13034" y="12131"/>
                      </a:lnTo>
                      <a:lnTo>
                        <a:pt x="14897" y="12144"/>
                      </a:lnTo>
                      <a:lnTo>
                        <a:pt x="16386" y="12163"/>
                      </a:lnTo>
                      <a:lnTo>
                        <a:pt x="18621" y="12189"/>
                      </a:lnTo>
                      <a:lnTo>
                        <a:pt x="20855" y="12240"/>
                      </a:lnTo>
                      <a:lnTo>
                        <a:pt x="21228" y="12278"/>
                      </a:lnTo>
                      <a:lnTo>
                        <a:pt x="21600" y="12310"/>
                      </a:lnTo>
                      <a:close/>
                      <a:moveTo>
                        <a:pt x="21600" y="13415"/>
                      </a:moveTo>
                      <a:lnTo>
                        <a:pt x="21600" y="13785"/>
                      </a:lnTo>
                      <a:lnTo>
                        <a:pt x="21228" y="13823"/>
                      </a:lnTo>
                      <a:lnTo>
                        <a:pt x="20855" y="13855"/>
                      </a:lnTo>
                      <a:lnTo>
                        <a:pt x="19738" y="13887"/>
                      </a:lnTo>
                      <a:lnTo>
                        <a:pt x="18621" y="13913"/>
                      </a:lnTo>
                      <a:lnTo>
                        <a:pt x="16386" y="13938"/>
                      </a:lnTo>
                      <a:lnTo>
                        <a:pt x="14897" y="13957"/>
                      </a:lnTo>
                      <a:lnTo>
                        <a:pt x="13034" y="13964"/>
                      </a:lnTo>
                      <a:lnTo>
                        <a:pt x="10800" y="13970"/>
                      </a:lnTo>
                      <a:lnTo>
                        <a:pt x="8938" y="13964"/>
                      </a:lnTo>
                      <a:lnTo>
                        <a:pt x="6703" y="13957"/>
                      </a:lnTo>
                      <a:lnTo>
                        <a:pt x="4841" y="13938"/>
                      </a:lnTo>
                      <a:lnTo>
                        <a:pt x="2979" y="13913"/>
                      </a:lnTo>
                      <a:lnTo>
                        <a:pt x="2234" y="13887"/>
                      </a:lnTo>
                      <a:lnTo>
                        <a:pt x="0" y="13823"/>
                      </a:lnTo>
                      <a:lnTo>
                        <a:pt x="0" y="13383"/>
                      </a:lnTo>
                      <a:lnTo>
                        <a:pt x="1117" y="13344"/>
                      </a:lnTo>
                      <a:lnTo>
                        <a:pt x="2234" y="13319"/>
                      </a:lnTo>
                      <a:lnTo>
                        <a:pt x="2979" y="13281"/>
                      </a:lnTo>
                      <a:lnTo>
                        <a:pt x="4841" y="13268"/>
                      </a:lnTo>
                      <a:lnTo>
                        <a:pt x="6703" y="13249"/>
                      </a:lnTo>
                      <a:lnTo>
                        <a:pt x="8938" y="13236"/>
                      </a:lnTo>
                      <a:lnTo>
                        <a:pt x="10800" y="13229"/>
                      </a:lnTo>
                      <a:lnTo>
                        <a:pt x="13034" y="13236"/>
                      </a:lnTo>
                      <a:lnTo>
                        <a:pt x="14897" y="13249"/>
                      </a:lnTo>
                      <a:lnTo>
                        <a:pt x="16386" y="13268"/>
                      </a:lnTo>
                      <a:lnTo>
                        <a:pt x="18621" y="13281"/>
                      </a:lnTo>
                      <a:lnTo>
                        <a:pt x="19738" y="13319"/>
                      </a:lnTo>
                      <a:lnTo>
                        <a:pt x="20855" y="13344"/>
                      </a:lnTo>
                      <a:lnTo>
                        <a:pt x="21228" y="13383"/>
                      </a:lnTo>
                      <a:lnTo>
                        <a:pt x="21600" y="13415"/>
                      </a:lnTo>
                      <a:close/>
                      <a:moveTo>
                        <a:pt x="21600" y="14519"/>
                      </a:moveTo>
                      <a:lnTo>
                        <a:pt x="21600" y="14890"/>
                      </a:lnTo>
                      <a:lnTo>
                        <a:pt x="21228" y="14928"/>
                      </a:lnTo>
                      <a:lnTo>
                        <a:pt x="20855" y="14960"/>
                      </a:lnTo>
                      <a:lnTo>
                        <a:pt x="19738" y="14992"/>
                      </a:lnTo>
                      <a:lnTo>
                        <a:pt x="18621" y="15017"/>
                      </a:lnTo>
                      <a:lnTo>
                        <a:pt x="16386" y="15043"/>
                      </a:lnTo>
                      <a:lnTo>
                        <a:pt x="14897" y="15062"/>
                      </a:lnTo>
                      <a:lnTo>
                        <a:pt x="13034" y="15068"/>
                      </a:lnTo>
                      <a:lnTo>
                        <a:pt x="8938" y="15068"/>
                      </a:lnTo>
                      <a:lnTo>
                        <a:pt x="6703" y="15062"/>
                      </a:lnTo>
                      <a:lnTo>
                        <a:pt x="4841" y="15043"/>
                      </a:lnTo>
                      <a:lnTo>
                        <a:pt x="2979" y="15017"/>
                      </a:lnTo>
                      <a:lnTo>
                        <a:pt x="2234" y="14992"/>
                      </a:lnTo>
                      <a:lnTo>
                        <a:pt x="0" y="14928"/>
                      </a:lnTo>
                      <a:lnTo>
                        <a:pt x="0" y="14487"/>
                      </a:lnTo>
                      <a:lnTo>
                        <a:pt x="1117" y="14449"/>
                      </a:lnTo>
                      <a:lnTo>
                        <a:pt x="2234" y="14417"/>
                      </a:lnTo>
                      <a:lnTo>
                        <a:pt x="2979" y="14385"/>
                      </a:lnTo>
                      <a:lnTo>
                        <a:pt x="4841" y="14372"/>
                      </a:lnTo>
                      <a:lnTo>
                        <a:pt x="6703" y="14353"/>
                      </a:lnTo>
                      <a:lnTo>
                        <a:pt x="8938" y="14340"/>
                      </a:lnTo>
                      <a:lnTo>
                        <a:pt x="10800" y="14334"/>
                      </a:lnTo>
                      <a:lnTo>
                        <a:pt x="13034" y="14340"/>
                      </a:lnTo>
                      <a:lnTo>
                        <a:pt x="14897" y="14353"/>
                      </a:lnTo>
                      <a:lnTo>
                        <a:pt x="16386" y="14372"/>
                      </a:lnTo>
                      <a:lnTo>
                        <a:pt x="18621" y="14385"/>
                      </a:lnTo>
                      <a:lnTo>
                        <a:pt x="20855" y="14449"/>
                      </a:lnTo>
                      <a:lnTo>
                        <a:pt x="21228" y="14487"/>
                      </a:lnTo>
                      <a:lnTo>
                        <a:pt x="21600" y="14519"/>
                      </a:lnTo>
                      <a:close/>
                      <a:moveTo>
                        <a:pt x="21600" y="15624"/>
                      </a:moveTo>
                      <a:lnTo>
                        <a:pt x="21600" y="15988"/>
                      </a:lnTo>
                      <a:lnTo>
                        <a:pt x="21228" y="16020"/>
                      </a:lnTo>
                      <a:lnTo>
                        <a:pt x="20855" y="16058"/>
                      </a:lnTo>
                      <a:lnTo>
                        <a:pt x="19738" y="16096"/>
                      </a:lnTo>
                      <a:lnTo>
                        <a:pt x="18621" y="16122"/>
                      </a:lnTo>
                      <a:lnTo>
                        <a:pt x="16386" y="16147"/>
                      </a:lnTo>
                      <a:lnTo>
                        <a:pt x="14897" y="16166"/>
                      </a:lnTo>
                      <a:lnTo>
                        <a:pt x="13034" y="16173"/>
                      </a:lnTo>
                      <a:lnTo>
                        <a:pt x="8938" y="16173"/>
                      </a:lnTo>
                      <a:lnTo>
                        <a:pt x="6703" y="16166"/>
                      </a:lnTo>
                      <a:lnTo>
                        <a:pt x="4841" y="16147"/>
                      </a:lnTo>
                      <a:lnTo>
                        <a:pt x="2979" y="16122"/>
                      </a:lnTo>
                      <a:lnTo>
                        <a:pt x="0" y="16020"/>
                      </a:lnTo>
                      <a:lnTo>
                        <a:pt x="0" y="15592"/>
                      </a:lnTo>
                      <a:lnTo>
                        <a:pt x="1117" y="15554"/>
                      </a:lnTo>
                      <a:lnTo>
                        <a:pt x="2234" y="15522"/>
                      </a:lnTo>
                      <a:lnTo>
                        <a:pt x="2979" y="15490"/>
                      </a:lnTo>
                      <a:lnTo>
                        <a:pt x="4841" y="15477"/>
                      </a:lnTo>
                      <a:lnTo>
                        <a:pt x="6703" y="15458"/>
                      </a:lnTo>
                      <a:lnTo>
                        <a:pt x="8938" y="15439"/>
                      </a:lnTo>
                      <a:lnTo>
                        <a:pt x="13034" y="15439"/>
                      </a:lnTo>
                      <a:lnTo>
                        <a:pt x="14897" y="15458"/>
                      </a:lnTo>
                      <a:lnTo>
                        <a:pt x="16386" y="15477"/>
                      </a:lnTo>
                      <a:lnTo>
                        <a:pt x="18621" y="15490"/>
                      </a:lnTo>
                      <a:lnTo>
                        <a:pt x="20855" y="15554"/>
                      </a:lnTo>
                      <a:lnTo>
                        <a:pt x="21228" y="15592"/>
                      </a:lnTo>
                      <a:lnTo>
                        <a:pt x="21600" y="15624"/>
                      </a:lnTo>
                      <a:close/>
                      <a:moveTo>
                        <a:pt x="21600" y="16728"/>
                      </a:moveTo>
                      <a:lnTo>
                        <a:pt x="21600" y="17092"/>
                      </a:lnTo>
                      <a:lnTo>
                        <a:pt x="21228" y="17124"/>
                      </a:lnTo>
                      <a:lnTo>
                        <a:pt x="20855" y="17163"/>
                      </a:lnTo>
                      <a:lnTo>
                        <a:pt x="19738" y="17201"/>
                      </a:lnTo>
                      <a:lnTo>
                        <a:pt x="18621" y="17226"/>
                      </a:lnTo>
                      <a:lnTo>
                        <a:pt x="16386" y="17239"/>
                      </a:lnTo>
                      <a:lnTo>
                        <a:pt x="14897" y="17258"/>
                      </a:lnTo>
                      <a:lnTo>
                        <a:pt x="13034" y="17277"/>
                      </a:lnTo>
                      <a:lnTo>
                        <a:pt x="8938" y="17277"/>
                      </a:lnTo>
                      <a:lnTo>
                        <a:pt x="6703" y="17258"/>
                      </a:lnTo>
                      <a:lnTo>
                        <a:pt x="4841" y="17239"/>
                      </a:lnTo>
                      <a:lnTo>
                        <a:pt x="2979" y="17226"/>
                      </a:lnTo>
                      <a:lnTo>
                        <a:pt x="0" y="17124"/>
                      </a:lnTo>
                      <a:lnTo>
                        <a:pt x="0" y="16684"/>
                      </a:lnTo>
                      <a:lnTo>
                        <a:pt x="1117" y="16652"/>
                      </a:lnTo>
                      <a:lnTo>
                        <a:pt x="2234" y="16626"/>
                      </a:lnTo>
                      <a:lnTo>
                        <a:pt x="2979" y="16594"/>
                      </a:lnTo>
                      <a:lnTo>
                        <a:pt x="4841" y="16569"/>
                      </a:lnTo>
                      <a:lnTo>
                        <a:pt x="6703" y="16550"/>
                      </a:lnTo>
                      <a:lnTo>
                        <a:pt x="8938" y="16543"/>
                      </a:lnTo>
                      <a:lnTo>
                        <a:pt x="13034" y="16543"/>
                      </a:lnTo>
                      <a:lnTo>
                        <a:pt x="14897" y="16550"/>
                      </a:lnTo>
                      <a:lnTo>
                        <a:pt x="16386" y="16569"/>
                      </a:lnTo>
                      <a:lnTo>
                        <a:pt x="18621" y="16594"/>
                      </a:lnTo>
                      <a:lnTo>
                        <a:pt x="19738" y="16626"/>
                      </a:lnTo>
                      <a:lnTo>
                        <a:pt x="20855" y="16652"/>
                      </a:lnTo>
                      <a:lnTo>
                        <a:pt x="21228" y="16684"/>
                      </a:lnTo>
                      <a:lnTo>
                        <a:pt x="21600" y="16728"/>
                      </a:lnTo>
                      <a:close/>
                      <a:moveTo>
                        <a:pt x="21600" y="17827"/>
                      </a:moveTo>
                      <a:lnTo>
                        <a:pt x="21600" y="18197"/>
                      </a:lnTo>
                      <a:lnTo>
                        <a:pt x="21228" y="18229"/>
                      </a:lnTo>
                      <a:lnTo>
                        <a:pt x="20855" y="18267"/>
                      </a:lnTo>
                      <a:lnTo>
                        <a:pt x="19738" y="18305"/>
                      </a:lnTo>
                      <a:lnTo>
                        <a:pt x="18621" y="18331"/>
                      </a:lnTo>
                      <a:lnTo>
                        <a:pt x="16386" y="18344"/>
                      </a:lnTo>
                      <a:lnTo>
                        <a:pt x="14897" y="18363"/>
                      </a:lnTo>
                      <a:lnTo>
                        <a:pt x="13034" y="18376"/>
                      </a:lnTo>
                      <a:lnTo>
                        <a:pt x="10800" y="18382"/>
                      </a:lnTo>
                      <a:lnTo>
                        <a:pt x="8938" y="18376"/>
                      </a:lnTo>
                      <a:lnTo>
                        <a:pt x="6703" y="18363"/>
                      </a:lnTo>
                      <a:lnTo>
                        <a:pt x="4841" y="18344"/>
                      </a:lnTo>
                      <a:lnTo>
                        <a:pt x="2979" y="18331"/>
                      </a:lnTo>
                      <a:lnTo>
                        <a:pt x="0" y="18229"/>
                      </a:lnTo>
                      <a:lnTo>
                        <a:pt x="0" y="17788"/>
                      </a:lnTo>
                      <a:lnTo>
                        <a:pt x="1117" y="17756"/>
                      </a:lnTo>
                      <a:lnTo>
                        <a:pt x="2234" y="17731"/>
                      </a:lnTo>
                      <a:lnTo>
                        <a:pt x="2979" y="17699"/>
                      </a:lnTo>
                      <a:lnTo>
                        <a:pt x="4841" y="17673"/>
                      </a:lnTo>
                      <a:lnTo>
                        <a:pt x="6703" y="17654"/>
                      </a:lnTo>
                      <a:lnTo>
                        <a:pt x="8938" y="17648"/>
                      </a:lnTo>
                      <a:lnTo>
                        <a:pt x="13034" y="17648"/>
                      </a:lnTo>
                      <a:lnTo>
                        <a:pt x="14897" y="17654"/>
                      </a:lnTo>
                      <a:lnTo>
                        <a:pt x="16386" y="17673"/>
                      </a:lnTo>
                      <a:lnTo>
                        <a:pt x="18621" y="17699"/>
                      </a:lnTo>
                      <a:lnTo>
                        <a:pt x="19738" y="17731"/>
                      </a:lnTo>
                      <a:lnTo>
                        <a:pt x="20855" y="17756"/>
                      </a:lnTo>
                      <a:lnTo>
                        <a:pt x="21228" y="17788"/>
                      </a:lnTo>
                      <a:lnTo>
                        <a:pt x="21600" y="17827"/>
                      </a:lnTo>
                      <a:close/>
                      <a:moveTo>
                        <a:pt x="21600" y="18931"/>
                      </a:moveTo>
                      <a:lnTo>
                        <a:pt x="21600" y="19301"/>
                      </a:lnTo>
                      <a:lnTo>
                        <a:pt x="21228" y="19333"/>
                      </a:lnTo>
                      <a:lnTo>
                        <a:pt x="20855" y="19372"/>
                      </a:lnTo>
                      <a:lnTo>
                        <a:pt x="18621" y="19423"/>
                      </a:lnTo>
                      <a:lnTo>
                        <a:pt x="16386" y="19448"/>
                      </a:lnTo>
                      <a:lnTo>
                        <a:pt x="14897" y="19467"/>
                      </a:lnTo>
                      <a:lnTo>
                        <a:pt x="13034" y="19480"/>
                      </a:lnTo>
                      <a:lnTo>
                        <a:pt x="10800" y="19487"/>
                      </a:lnTo>
                      <a:lnTo>
                        <a:pt x="8938" y="19480"/>
                      </a:lnTo>
                      <a:lnTo>
                        <a:pt x="6703" y="19467"/>
                      </a:lnTo>
                      <a:lnTo>
                        <a:pt x="4841" y="19448"/>
                      </a:lnTo>
                      <a:lnTo>
                        <a:pt x="2979" y="19423"/>
                      </a:lnTo>
                      <a:lnTo>
                        <a:pt x="2234" y="19397"/>
                      </a:lnTo>
                      <a:lnTo>
                        <a:pt x="1117" y="19372"/>
                      </a:lnTo>
                      <a:lnTo>
                        <a:pt x="0" y="19333"/>
                      </a:lnTo>
                      <a:lnTo>
                        <a:pt x="0" y="18893"/>
                      </a:lnTo>
                      <a:lnTo>
                        <a:pt x="1117" y="18861"/>
                      </a:lnTo>
                      <a:lnTo>
                        <a:pt x="2234" y="18835"/>
                      </a:lnTo>
                      <a:lnTo>
                        <a:pt x="2979" y="18797"/>
                      </a:lnTo>
                      <a:lnTo>
                        <a:pt x="4841" y="18778"/>
                      </a:lnTo>
                      <a:lnTo>
                        <a:pt x="6703" y="18765"/>
                      </a:lnTo>
                      <a:lnTo>
                        <a:pt x="8938" y="18752"/>
                      </a:lnTo>
                      <a:lnTo>
                        <a:pt x="10800" y="18746"/>
                      </a:lnTo>
                      <a:lnTo>
                        <a:pt x="13034" y="18752"/>
                      </a:lnTo>
                      <a:lnTo>
                        <a:pt x="14897" y="18765"/>
                      </a:lnTo>
                      <a:lnTo>
                        <a:pt x="18621" y="18797"/>
                      </a:lnTo>
                      <a:lnTo>
                        <a:pt x="19738" y="18835"/>
                      </a:lnTo>
                      <a:lnTo>
                        <a:pt x="20855" y="18861"/>
                      </a:lnTo>
                      <a:lnTo>
                        <a:pt x="21228" y="18893"/>
                      </a:lnTo>
                      <a:lnTo>
                        <a:pt x="21600" y="18931"/>
                      </a:lnTo>
                      <a:close/>
                      <a:moveTo>
                        <a:pt x="21600" y="20036"/>
                      </a:moveTo>
                      <a:lnTo>
                        <a:pt x="21600" y="20406"/>
                      </a:lnTo>
                      <a:lnTo>
                        <a:pt x="21228" y="20438"/>
                      </a:lnTo>
                      <a:lnTo>
                        <a:pt x="20855" y="20476"/>
                      </a:lnTo>
                      <a:lnTo>
                        <a:pt x="18621" y="20527"/>
                      </a:lnTo>
                      <a:lnTo>
                        <a:pt x="16386" y="20553"/>
                      </a:lnTo>
                      <a:lnTo>
                        <a:pt x="14897" y="20572"/>
                      </a:lnTo>
                      <a:lnTo>
                        <a:pt x="13034" y="20585"/>
                      </a:lnTo>
                      <a:lnTo>
                        <a:pt x="8938" y="20585"/>
                      </a:lnTo>
                      <a:lnTo>
                        <a:pt x="6703" y="20572"/>
                      </a:lnTo>
                      <a:lnTo>
                        <a:pt x="4841" y="20553"/>
                      </a:lnTo>
                      <a:lnTo>
                        <a:pt x="2979" y="20527"/>
                      </a:lnTo>
                      <a:lnTo>
                        <a:pt x="2234" y="20502"/>
                      </a:lnTo>
                      <a:lnTo>
                        <a:pt x="1117" y="20476"/>
                      </a:lnTo>
                      <a:lnTo>
                        <a:pt x="0" y="20438"/>
                      </a:lnTo>
                      <a:lnTo>
                        <a:pt x="0" y="19997"/>
                      </a:lnTo>
                      <a:lnTo>
                        <a:pt x="1117" y="19965"/>
                      </a:lnTo>
                      <a:lnTo>
                        <a:pt x="2979" y="19902"/>
                      </a:lnTo>
                      <a:lnTo>
                        <a:pt x="4841" y="19882"/>
                      </a:lnTo>
                      <a:lnTo>
                        <a:pt x="6703" y="19870"/>
                      </a:lnTo>
                      <a:lnTo>
                        <a:pt x="8938" y="19857"/>
                      </a:lnTo>
                      <a:lnTo>
                        <a:pt x="10800" y="19851"/>
                      </a:lnTo>
                      <a:lnTo>
                        <a:pt x="13034" y="19857"/>
                      </a:lnTo>
                      <a:lnTo>
                        <a:pt x="14897" y="19870"/>
                      </a:lnTo>
                      <a:lnTo>
                        <a:pt x="18621" y="19902"/>
                      </a:lnTo>
                      <a:lnTo>
                        <a:pt x="19738" y="19927"/>
                      </a:lnTo>
                      <a:lnTo>
                        <a:pt x="20855" y="19965"/>
                      </a:lnTo>
                      <a:lnTo>
                        <a:pt x="21228" y="19997"/>
                      </a:lnTo>
                      <a:lnTo>
                        <a:pt x="21600" y="20036"/>
                      </a:lnTo>
                      <a:close/>
                      <a:moveTo>
                        <a:pt x="21600" y="21140"/>
                      </a:moveTo>
                      <a:lnTo>
                        <a:pt x="21600" y="21415"/>
                      </a:lnTo>
                      <a:lnTo>
                        <a:pt x="21228" y="21447"/>
                      </a:lnTo>
                      <a:lnTo>
                        <a:pt x="20855" y="21485"/>
                      </a:lnTo>
                      <a:lnTo>
                        <a:pt x="18621" y="21536"/>
                      </a:lnTo>
                      <a:lnTo>
                        <a:pt x="16386" y="21562"/>
                      </a:lnTo>
                      <a:lnTo>
                        <a:pt x="14897" y="21581"/>
                      </a:lnTo>
                      <a:lnTo>
                        <a:pt x="13034" y="21587"/>
                      </a:lnTo>
                      <a:lnTo>
                        <a:pt x="10800" y="21600"/>
                      </a:lnTo>
                      <a:lnTo>
                        <a:pt x="8938" y="21587"/>
                      </a:lnTo>
                      <a:lnTo>
                        <a:pt x="6703" y="21581"/>
                      </a:lnTo>
                      <a:lnTo>
                        <a:pt x="4841" y="21562"/>
                      </a:lnTo>
                      <a:lnTo>
                        <a:pt x="2979" y="21536"/>
                      </a:lnTo>
                      <a:lnTo>
                        <a:pt x="2234" y="21511"/>
                      </a:lnTo>
                      <a:lnTo>
                        <a:pt x="1117" y="21485"/>
                      </a:lnTo>
                      <a:lnTo>
                        <a:pt x="0" y="21447"/>
                      </a:lnTo>
                      <a:lnTo>
                        <a:pt x="0" y="21102"/>
                      </a:lnTo>
                      <a:lnTo>
                        <a:pt x="1117" y="21070"/>
                      </a:lnTo>
                      <a:lnTo>
                        <a:pt x="2979" y="21006"/>
                      </a:lnTo>
                      <a:lnTo>
                        <a:pt x="4841" y="20987"/>
                      </a:lnTo>
                      <a:lnTo>
                        <a:pt x="6703" y="20974"/>
                      </a:lnTo>
                      <a:lnTo>
                        <a:pt x="8938" y="20955"/>
                      </a:lnTo>
                      <a:lnTo>
                        <a:pt x="13034" y="20955"/>
                      </a:lnTo>
                      <a:lnTo>
                        <a:pt x="14897" y="20974"/>
                      </a:lnTo>
                      <a:lnTo>
                        <a:pt x="18621" y="21006"/>
                      </a:lnTo>
                      <a:lnTo>
                        <a:pt x="19738" y="21032"/>
                      </a:lnTo>
                      <a:lnTo>
                        <a:pt x="20855" y="21070"/>
                      </a:lnTo>
                      <a:lnTo>
                        <a:pt x="21228" y="21102"/>
                      </a:lnTo>
                      <a:lnTo>
                        <a:pt x="21600" y="21140"/>
                      </a:lnTo>
                      <a:close/>
                    </a:path>
                  </a:pathLst>
                </a:custGeom>
                <a:solidFill>
                  <a:srgbClr val="FF0000"/>
                </a:solidFill>
                <a:ln w="3175" cap="flat">
                  <a:solidFill>
                    <a:srgbClr val="FF0000"/>
                  </a:solidFill>
                  <a:prstDash val="solid"/>
                  <a:round/>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801" name="Triangle"/>
                <p:cNvSpPr/>
                <p:nvPr/>
              </p:nvSpPr>
              <p:spPr>
                <a:xfrm>
                  <a:off x="0" y="0"/>
                  <a:ext cx="111125" cy="1427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800" y="0"/>
                      </a:lnTo>
                      <a:lnTo>
                        <a:pt x="21600" y="21600"/>
                      </a:lnTo>
                      <a:lnTo>
                        <a:pt x="0" y="21600"/>
                      </a:lnTo>
                      <a:close/>
                    </a:path>
                  </a:pathLst>
                </a:custGeom>
                <a:solidFill>
                  <a:srgbClr val="FF0000"/>
                </a:solidFill>
                <a:ln w="12700" cap="flat">
                  <a:noFill/>
                  <a:miter lim="400000"/>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sp>
              <p:nvSpPr>
                <p:cNvPr id="802" name="Triangle"/>
                <p:cNvSpPr/>
                <p:nvPr/>
              </p:nvSpPr>
              <p:spPr>
                <a:xfrm>
                  <a:off x="0" y="1640270"/>
                  <a:ext cx="111125" cy="14275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00" y="21600"/>
                      </a:lnTo>
                      <a:lnTo>
                        <a:pt x="0" y="0"/>
                      </a:lnTo>
                      <a:lnTo>
                        <a:pt x="21600" y="0"/>
                      </a:lnTo>
                      <a:close/>
                    </a:path>
                  </a:pathLst>
                </a:custGeom>
                <a:solidFill>
                  <a:srgbClr val="FF0000"/>
                </a:solidFill>
                <a:ln w="12700" cap="flat">
                  <a:noFill/>
                  <a:miter lim="400000"/>
                </a:ln>
                <a:effectLst/>
              </p:spPr>
              <p:txBody>
                <a:bodyPr wrap="square" lIns="46037" tIns="46037" rIns="46037" bIns="46037" numCol="1" anchor="t">
                  <a:noAutofit/>
                </a:bodyPr>
                <a:lstStyle/>
                <a:p>
                  <a:pPr>
                    <a:defRPr>
                      <a:solidFill>
                        <a:schemeClr val="accent3">
                          <a:lumOff val="44000"/>
                        </a:schemeClr>
                      </a:solidFill>
                      <a:uFill>
                        <a:solidFill>
                          <a:schemeClr val="accent3">
                            <a:lumOff val="44000"/>
                          </a:schemeClr>
                        </a:solidFill>
                      </a:uFill>
                    </a:defRPr>
                  </a:pPr>
                  <a:endParaRPr/>
                </a:p>
              </p:txBody>
            </p:sp>
          </p:grpSp>
          <p:grpSp>
            <p:nvGrpSpPr>
              <p:cNvPr id="809" name="Group"/>
              <p:cNvGrpSpPr/>
              <p:nvPr/>
            </p:nvGrpSpPr>
            <p:grpSpPr>
              <a:xfrm>
                <a:off x="0" y="54904"/>
                <a:ext cx="1359855" cy="1552837"/>
                <a:chOff x="0" y="0"/>
                <a:chExt cx="1359854" cy="1552836"/>
              </a:xfrm>
            </p:grpSpPr>
            <p:sp>
              <p:nvSpPr>
                <p:cNvPr id="804" name="As"/>
                <p:cNvSpPr txBox="1"/>
                <p:nvPr/>
              </p:nvSpPr>
              <p:spPr>
                <a:xfrm>
                  <a:off x="0" y="0"/>
                  <a:ext cx="596900" cy="266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algn="l">
                    <a:lnSpc>
                      <a:spcPct val="100000"/>
                    </a:lnSpc>
                    <a:defRPr sz="1800" b="0" i="0"/>
                  </a:pPr>
                  <a:r>
                    <a:rPr>
                      <a:solidFill>
                        <a:srgbClr val="FF0000"/>
                      </a:solidFill>
                      <a:uFill>
                        <a:solidFill>
                          <a:srgbClr val="FF0000"/>
                        </a:solidFill>
                      </a:uFill>
                      <a:latin typeface="Arial Narrow"/>
                      <a:ea typeface="Arial Narrow"/>
                      <a:cs typeface="Arial Narrow"/>
                      <a:sym typeface="Arial Narrow"/>
                    </a:rPr>
                    <a:t>A</a:t>
                  </a:r>
                  <a:r>
                    <a:rPr>
                      <a:solidFill>
                        <a:srgbClr val="0B2B5C"/>
                      </a:solidFill>
                      <a:uFill>
                        <a:solidFill>
                          <a:srgbClr val="0B2B5C"/>
                        </a:solidFill>
                      </a:uFill>
                      <a:latin typeface="Arial Narrow"/>
                      <a:ea typeface="Arial Narrow"/>
                      <a:cs typeface="Arial Narrow"/>
                      <a:sym typeface="Arial Narrow"/>
                    </a:rPr>
                    <a:t>s</a:t>
                  </a:r>
                </a:p>
              </p:txBody>
            </p:sp>
            <p:sp>
              <p:nvSpPr>
                <p:cNvPr id="805" name="Low"/>
                <p:cNvSpPr txBox="1"/>
                <p:nvPr/>
              </p:nvSpPr>
              <p:spPr>
                <a:xfrm>
                  <a:off x="285750" y="285503"/>
                  <a:ext cx="356493"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l">
                    <a:lnSpc>
                      <a:spcPct val="100000"/>
                    </a:lnSpc>
                    <a:defRPr sz="1800" b="0" i="0"/>
                  </a:pPr>
                  <a:r>
                    <a:rPr>
                      <a:solidFill>
                        <a:srgbClr val="FF0000"/>
                      </a:solidFill>
                      <a:uFill>
                        <a:solidFill>
                          <a:srgbClr val="FF0000"/>
                        </a:solidFill>
                      </a:uFill>
                      <a:latin typeface="Arial Narrow"/>
                      <a:ea typeface="Arial Narrow"/>
                      <a:cs typeface="Arial Narrow"/>
                      <a:sym typeface="Arial Narrow"/>
                    </a:rPr>
                    <a:t>L</a:t>
                  </a:r>
                  <a:r>
                    <a:rPr>
                      <a:solidFill>
                        <a:srgbClr val="0B2B5C"/>
                      </a:solidFill>
                      <a:uFill>
                        <a:solidFill>
                          <a:srgbClr val="0B2B5C"/>
                        </a:solidFill>
                      </a:uFill>
                      <a:latin typeface="Arial Narrow"/>
                      <a:ea typeface="Arial Narrow"/>
                      <a:cs typeface="Arial Narrow"/>
                      <a:sym typeface="Arial Narrow"/>
                    </a:rPr>
                    <a:t>ow</a:t>
                  </a:r>
                </a:p>
              </p:txBody>
            </p:sp>
            <p:sp>
              <p:nvSpPr>
                <p:cNvPr id="806" name="Reasonably"/>
                <p:cNvSpPr txBox="1"/>
                <p:nvPr/>
              </p:nvSpPr>
              <p:spPr>
                <a:xfrm>
                  <a:off x="357187" y="927885"/>
                  <a:ext cx="1002668"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l">
                    <a:lnSpc>
                      <a:spcPct val="100000"/>
                    </a:lnSpc>
                    <a:defRPr sz="1800" b="0" i="0"/>
                  </a:pPr>
                  <a:r>
                    <a:rPr>
                      <a:solidFill>
                        <a:srgbClr val="FF0000"/>
                      </a:solidFill>
                      <a:uFill>
                        <a:solidFill>
                          <a:srgbClr val="FF0000"/>
                        </a:solidFill>
                      </a:uFill>
                      <a:latin typeface="Arial Narrow"/>
                      <a:ea typeface="Arial Narrow"/>
                      <a:cs typeface="Arial Narrow"/>
                      <a:sym typeface="Arial Narrow"/>
                    </a:rPr>
                    <a:t>R</a:t>
                  </a:r>
                  <a:r>
                    <a:rPr>
                      <a:solidFill>
                        <a:srgbClr val="0B2B5C"/>
                      </a:solidFill>
                      <a:uFill>
                        <a:solidFill>
                          <a:srgbClr val="0B2B5C"/>
                        </a:solidFill>
                      </a:uFill>
                      <a:latin typeface="Arial Narrow"/>
                      <a:ea typeface="Arial Narrow"/>
                      <a:cs typeface="Arial Narrow"/>
                      <a:sym typeface="Arial Narrow"/>
                    </a:rPr>
                    <a:t>easonably</a:t>
                  </a:r>
                </a:p>
              </p:txBody>
            </p:sp>
            <p:sp>
              <p:nvSpPr>
                <p:cNvPr id="807" name="Practicable"/>
                <p:cNvSpPr txBox="1"/>
                <p:nvPr/>
              </p:nvSpPr>
              <p:spPr>
                <a:xfrm>
                  <a:off x="357187" y="1286136"/>
                  <a:ext cx="940049"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l">
                    <a:lnSpc>
                      <a:spcPct val="100000"/>
                    </a:lnSpc>
                    <a:defRPr sz="1800" b="0" i="0"/>
                  </a:pPr>
                  <a:r>
                    <a:rPr>
                      <a:solidFill>
                        <a:srgbClr val="FF0000"/>
                      </a:solidFill>
                      <a:uFill>
                        <a:solidFill>
                          <a:srgbClr val="FF0000"/>
                        </a:solidFill>
                      </a:uFill>
                      <a:latin typeface="Arial Narrow"/>
                      <a:ea typeface="Arial Narrow"/>
                      <a:cs typeface="Arial Narrow"/>
                      <a:sym typeface="Arial Narrow"/>
                    </a:rPr>
                    <a:t>P</a:t>
                  </a:r>
                  <a:r>
                    <a:rPr>
                      <a:solidFill>
                        <a:srgbClr val="0B2B5C"/>
                      </a:solidFill>
                      <a:uFill>
                        <a:solidFill>
                          <a:srgbClr val="0B2B5C"/>
                        </a:solidFill>
                      </a:uFill>
                      <a:latin typeface="Arial Narrow"/>
                      <a:ea typeface="Arial Narrow"/>
                      <a:cs typeface="Arial Narrow"/>
                      <a:sym typeface="Arial Narrow"/>
                    </a:rPr>
                    <a:t>racticable</a:t>
                  </a:r>
                </a:p>
              </p:txBody>
            </p:sp>
            <p:sp>
              <p:nvSpPr>
                <p:cNvPr id="808" name="As"/>
                <p:cNvSpPr txBox="1"/>
                <p:nvPr/>
              </p:nvSpPr>
              <p:spPr>
                <a:xfrm>
                  <a:off x="357187" y="642382"/>
                  <a:ext cx="231478"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algn="l">
                    <a:lnSpc>
                      <a:spcPct val="100000"/>
                    </a:lnSpc>
                    <a:defRPr sz="1800" b="0" i="0"/>
                  </a:pPr>
                  <a:r>
                    <a:rPr>
                      <a:solidFill>
                        <a:srgbClr val="FF0000"/>
                      </a:solidFill>
                      <a:uFill>
                        <a:solidFill>
                          <a:srgbClr val="FF0000"/>
                        </a:solidFill>
                      </a:uFill>
                      <a:latin typeface="Arial Narrow"/>
                      <a:ea typeface="Arial Narrow"/>
                      <a:cs typeface="Arial Narrow"/>
                      <a:sym typeface="Arial Narrow"/>
                    </a:rPr>
                    <a:t>A</a:t>
                  </a:r>
                  <a:r>
                    <a:rPr>
                      <a:solidFill>
                        <a:srgbClr val="0B2B5C"/>
                      </a:solidFill>
                      <a:uFill>
                        <a:solidFill>
                          <a:srgbClr val="0B2B5C"/>
                        </a:solidFill>
                      </a:uFill>
                      <a:latin typeface="Arial Narrow"/>
                      <a:ea typeface="Arial Narrow"/>
                      <a:cs typeface="Arial Narrow"/>
                      <a:sym typeface="Arial Narrow"/>
                    </a:rPr>
                    <a:t>s</a:t>
                  </a:r>
                </a:p>
              </p:txBody>
            </p:sp>
          </p:grpSp>
          <p:sp>
            <p:nvSpPr>
              <p:cNvPr id="810" name="Line"/>
              <p:cNvSpPr/>
              <p:nvPr/>
            </p:nvSpPr>
            <p:spPr>
              <a:xfrm flipV="1">
                <a:off x="496887" y="1777531"/>
                <a:ext cx="5241926" cy="38433"/>
              </a:xfrm>
              <a:prstGeom prst="line">
                <a:avLst/>
              </a:prstGeom>
              <a:noFill/>
              <a:ln w="30163" cap="flat">
                <a:solidFill>
                  <a:srgbClr val="000099"/>
                </a:solidFill>
                <a:prstDash val="solid"/>
                <a:round/>
              </a:ln>
              <a:effectLst/>
            </p:spPr>
            <p:txBody>
              <a:bodyPr wrap="square" lIns="45719" tIns="45719" rIns="45719" bIns="45719" numCol="1" anchor="t">
                <a:noAutofit/>
              </a:bodyPr>
              <a:lstStyle/>
              <a:p>
                <a:pPr algn="l" defTabSz="457200">
                  <a:lnSpc>
                    <a:spcPct val="100000"/>
                  </a:lnSpc>
                  <a:defRPr sz="1200" b="0" i="0">
                    <a:uFillTx/>
                    <a:latin typeface="+mn-lt"/>
                    <a:ea typeface="+mn-ea"/>
                    <a:cs typeface="+mn-cs"/>
                    <a:sym typeface="Helvetica"/>
                  </a:defRPr>
                </a:pPr>
                <a:endParaRPr/>
              </a:p>
            </p:txBody>
          </p:sp>
          <p:sp>
            <p:nvSpPr>
              <p:cNvPr id="811" name="Line"/>
              <p:cNvSpPr/>
              <p:nvPr/>
            </p:nvSpPr>
            <p:spPr>
              <a:xfrm>
                <a:off x="479424" y="0"/>
                <a:ext cx="5241927" cy="9609"/>
              </a:xfrm>
              <a:prstGeom prst="line">
                <a:avLst/>
              </a:prstGeom>
              <a:noFill/>
              <a:ln w="30163" cap="flat">
                <a:solidFill>
                  <a:srgbClr val="000099"/>
                </a:solidFill>
                <a:prstDash val="solid"/>
                <a:round/>
              </a:ln>
              <a:effectLst/>
            </p:spPr>
            <p:txBody>
              <a:bodyPr wrap="square" lIns="45719" tIns="45719" rIns="45719" bIns="45719" numCol="1" anchor="t">
                <a:noAutofit/>
              </a:bodyPr>
              <a:lstStyle/>
              <a:p>
                <a:pPr algn="l" defTabSz="457200">
                  <a:lnSpc>
                    <a:spcPct val="100000"/>
                  </a:lnSpc>
                  <a:defRPr sz="1200" b="0" i="0">
                    <a:uFillTx/>
                    <a:latin typeface="+mn-lt"/>
                    <a:ea typeface="+mn-ea"/>
                    <a:cs typeface="+mn-cs"/>
                    <a:sym typeface="Helvetica"/>
                  </a:defRPr>
                </a:pPr>
                <a:endParaRPr/>
              </a:p>
            </p:txBody>
          </p:sp>
        </p:grpSp>
      </p:gr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 name="With Severity and Probability assessed, the range of response typically is as follows:"/>
          <p:cNvSpPr txBox="1">
            <a:spLocks noGrp="1"/>
          </p:cNvSpPr>
          <p:nvPr>
            <p:ph type="title" idx="4294967295"/>
          </p:nvPr>
        </p:nvSpPr>
        <p:spPr>
          <a:xfrm>
            <a:off x="571500" y="1071562"/>
            <a:ext cx="7924800" cy="1006476"/>
          </a:xfrm>
          <a:prstGeom prst="rect">
            <a:avLst/>
          </a:prstGeom>
        </p:spPr>
        <p:txBody>
          <a:bodyPr>
            <a:normAutofit/>
          </a:bodyPr>
          <a:lstStyle/>
          <a:p>
            <a:pPr indent="277368" algn="l" defTabSz="713231">
              <a:defRPr sz="3120"/>
            </a:pPr>
            <a:r>
              <a:rPr sz="2184">
                <a:solidFill>
                  <a:srgbClr val="000099"/>
                </a:solidFill>
                <a:uFill>
                  <a:solidFill>
                    <a:srgbClr val="000099"/>
                  </a:solidFill>
                </a:uFill>
              </a:rPr>
              <a:t>With Severity and Probability assessed, the range of response typically is as follows:</a:t>
            </a:r>
            <a:br>
              <a:rPr sz="2184">
                <a:solidFill>
                  <a:srgbClr val="000099"/>
                </a:solidFill>
                <a:uFill>
                  <a:solidFill>
                    <a:srgbClr val="000099"/>
                  </a:solidFill>
                </a:uFill>
              </a:rPr>
            </a:br>
            <a:endParaRPr sz="2184">
              <a:solidFill>
                <a:srgbClr val="000099"/>
              </a:solidFill>
              <a:uFill>
                <a:solidFill>
                  <a:srgbClr val="000099"/>
                </a:solidFill>
              </a:uFill>
            </a:endParaRPr>
          </a:p>
        </p:txBody>
      </p:sp>
      <p:pic>
        <p:nvPicPr>
          <p:cNvPr id="987" name="image.tif" descr="image.tif"/>
          <p:cNvPicPr>
            <a:picLocks noChangeAspect="1"/>
          </p:cNvPicPr>
          <p:nvPr/>
        </p:nvPicPr>
        <p:blipFill>
          <a:blip r:embed="rId2">
            <a:extLst/>
          </a:blip>
          <a:stretch>
            <a:fillRect/>
          </a:stretch>
        </p:blipFill>
        <p:spPr>
          <a:xfrm>
            <a:off x="1500187" y="2214562"/>
            <a:ext cx="5805488" cy="292893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 name="Rectangle"/>
          <p:cNvSpPr/>
          <p:nvPr/>
        </p:nvSpPr>
        <p:spPr>
          <a:xfrm>
            <a:off x="884237" y="1676400"/>
            <a:ext cx="7472363" cy="1303338"/>
          </a:xfrm>
          <a:prstGeom prst="rect">
            <a:avLst/>
          </a:prstGeom>
          <a:gradFill>
            <a:gsLst>
              <a:gs pos="0">
                <a:schemeClr val="accent3">
                  <a:lumOff val="44000"/>
                </a:schemeClr>
              </a:gs>
              <a:gs pos="100000">
                <a:srgbClr val="3366FF"/>
              </a:gs>
            </a:gsLst>
            <a:lin ang="16200000"/>
          </a:gradFill>
          <a:ln w="12700">
            <a:miter lim="400000"/>
          </a:ln>
        </p:spPr>
        <p:txBody>
          <a:bodyPr lIns="46037" tIns="46037" rIns="46037" bIns="46037" anchor="ctr"/>
          <a:lstStyle/>
          <a:p>
            <a:pPr algn="l">
              <a:lnSpc>
                <a:spcPct val="100000"/>
              </a:lnSpc>
              <a:defRPr sz="1800" b="0" i="0"/>
            </a:pPr>
            <a:endParaRPr/>
          </a:p>
        </p:txBody>
      </p:sp>
      <p:sp>
        <p:nvSpPr>
          <p:cNvPr id="990" name="Insignificant…"/>
          <p:cNvSpPr txBox="1"/>
          <p:nvPr/>
        </p:nvSpPr>
        <p:spPr>
          <a:xfrm>
            <a:off x="2324397" y="2398824"/>
            <a:ext cx="948731" cy="439515"/>
          </a:xfrm>
          <a:prstGeom prst="rect">
            <a:avLst/>
          </a:prstGeom>
          <a:ln w="12700">
            <a:miter lim="400000"/>
          </a:ln>
          <a:extLst>
            <a:ext uri="{C572A759-6A51-4108-AA02-DFA0A04FC94B}">
              <ma14:wrappingTextBoxFlag xmlns:ma14="http://schemas.microsoft.com/office/mac/drawingml/2011/main" val="1"/>
            </a:ext>
          </a:extLst>
        </p:spPr>
        <p:txBody>
          <a:bodyPr wrap="none" lIns="44450" tIns="44450" rIns="44450" bIns="44450" anchor="ctr">
            <a:spAutoFit/>
          </a:bodyPr>
          <a:lstStyle/>
          <a:p>
            <a:pPr algn="ctr">
              <a:lnSpc>
                <a:spcPct val="100000"/>
              </a:lnSpc>
              <a:defRPr sz="1800" b="0" i="0"/>
            </a:pPr>
            <a:r>
              <a:rPr sz="1200"/>
              <a:t>Insignificant</a:t>
            </a:r>
          </a:p>
          <a:p>
            <a:pPr algn="ctr">
              <a:lnSpc>
                <a:spcPct val="100000"/>
              </a:lnSpc>
              <a:defRPr sz="1800" b="0" i="0"/>
            </a:pPr>
            <a:r>
              <a:rPr sz="1200"/>
              <a:t>(1)</a:t>
            </a:r>
          </a:p>
        </p:txBody>
      </p:sp>
      <p:sp>
        <p:nvSpPr>
          <p:cNvPr id="991" name="Minor…"/>
          <p:cNvSpPr txBox="1"/>
          <p:nvPr/>
        </p:nvSpPr>
        <p:spPr>
          <a:xfrm>
            <a:off x="3799110" y="2398824"/>
            <a:ext cx="525017" cy="439515"/>
          </a:xfrm>
          <a:prstGeom prst="rect">
            <a:avLst/>
          </a:prstGeom>
          <a:ln w="12700">
            <a:miter lim="400000"/>
          </a:ln>
          <a:extLst>
            <a:ext uri="{C572A759-6A51-4108-AA02-DFA0A04FC94B}">
              <ma14:wrappingTextBoxFlag xmlns:ma14="http://schemas.microsoft.com/office/mac/drawingml/2011/main" val="1"/>
            </a:ext>
          </a:extLst>
        </p:spPr>
        <p:txBody>
          <a:bodyPr wrap="none" lIns="44450" tIns="44450" rIns="44450" bIns="44450" anchor="ctr">
            <a:spAutoFit/>
          </a:bodyPr>
          <a:lstStyle/>
          <a:p>
            <a:pPr algn="ctr">
              <a:lnSpc>
                <a:spcPct val="100000"/>
              </a:lnSpc>
              <a:defRPr sz="1800" b="0" i="0"/>
            </a:pPr>
            <a:r>
              <a:rPr sz="1200"/>
              <a:t>Minor</a:t>
            </a:r>
          </a:p>
          <a:p>
            <a:pPr algn="ctr">
              <a:lnSpc>
                <a:spcPct val="100000"/>
              </a:lnSpc>
              <a:defRPr sz="1800" b="0" i="0"/>
            </a:pPr>
            <a:r>
              <a:rPr sz="1200"/>
              <a:t>(2)</a:t>
            </a:r>
          </a:p>
        </p:txBody>
      </p:sp>
      <p:sp>
        <p:nvSpPr>
          <p:cNvPr id="992" name="Moderate…"/>
          <p:cNvSpPr txBox="1"/>
          <p:nvPr/>
        </p:nvSpPr>
        <p:spPr>
          <a:xfrm>
            <a:off x="4863120" y="2398824"/>
            <a:ext cx="787773" cy="439515"/>
          </a:xfrm>
          <a:prstGeom prst="rect">
            <a:avLst/>
          </a:prstGeom>
          <a:ln w="12700">
            <a:miter lim="400000"/>
          </a:ln>
          <a:extLst>
            <a:ext uri="{C572A759-6A51-4108-AA02-DFA0A04FC94B}">
              <ma14:wrappingTextBoxFlag xmlns:ma14="http://schemas.microsoft.com/office/mac/drawingml/2011/main" val="1"/>
            </a:ext>
          </a:extLst>
        </p:spPr>
        <p:txBody>
          <a:bodyPr wrap="none" lIns="44450" tIns="44450" rIns="44450" bIns="44450" anchor="ctr">
            <a:spAutoFit/>
          </a:bodyPr>
          <a:lstStyle/>
          <a:p>
            <a:pPr algn="ctr">
              <a:lnSpc>
                <a:spcPct val="100000"/>
              </a:lnSpc>
              <a:defRPr sz="1800" b="0" i="0"/>
            </a:pPr>
            <a:r>
              <a:rPr sz="1200"/>
              <a:t>Moderate</a:t>
            </a:r>
          </a:p>
          <a:p>
            <a:pPr algn="ctr">
              <a:lnSpc>
                <a:spcPct val="100000"/>
              </a:lnSpc>
              <a:defRPr sz="1800" b="0" i="0"/>
            </a:pPr>
            <a:r>
              <a:rPr sz="1200"/>
              <a:t>(3)</a:t>
            </a:r>
          </a:p>
        </p:txBody>
      </p:sp>
      <p:sp>
        <p:nvSpPr>
          <p:cNvPr id="993" name="Major…"/>
          <p:cNvSpPr txBox="1"/>
          <p:nvPr/>
        </p:nvSpPr>
        <p:spPr>
          <a:xfrm>
            <a:off x="6225604" y="2398824"/>
            <a:ext cx="525017" cy="439515"/>
          </a:xfrm>
          <a:prstGeom prst="rect">
            <a:avLst/>
          </a:prstGeom>
          <a:ln w="12700">
            <a:miter lim="400000"/>
          </a:ln>
          <a:extLst>
            <a:ext uri="{C572A759-6A51-4108-AA02-DFA0A04FC94B}">
              <ma14:wrappingTextBoxFlag xmlns:ma14="http://schemas.microsoft.com/office/mac/drawingml/2011/main" val="1"/>
            </a:ext>
          </a:extLst>
        </p:spPr>
        <p:txBody>
          <a:bodyPr wrap="none" lIns="44450" tIns="44450" rIns="44450" bIns="44450" anchor="ctr">
            <a:spAutoFit/>
          </a:bodyPr>
          <a:lstStyle/>
          <a:p>
            <a:pPr algn="ctr">
              <a:lnSpc>
                <a:spcPct val="100000"/>
              </a:lnSpc>
              <a:defRPr sz="1800" b="0" i="0"/>
            </a:pPr>
            <a:r>
              <a:rPr sz="1200"/>
              <a:t>Major</a:t>
            </a:r>
          </a:p>
          <a:p>
            <a:pPr algn="ctr">
              <a:lnSpc>
                <a:spcPct val="100000"/>
              </a:lnSpc>
              <a:defRPr sz="1800" b="0" i="0"/>
            </a:pPr>
            <a:r>
              <a:rPr sz="1200"/>
              <a:t>(4)</a:t>
            </a:r>
          </a:p>
        </p:txBody>
      </p:sp>
      <p:sp>
        <p:nvSpPr>
          <p:cNvPr id="994" name="Catastrophic…"/>
          <p:cNvSpPr txBox="1"/>
          <p:nvPr/>
        </p:nvSpPr>
        <p:spPr>
          <a:xfrm>
            <a:off x="7249641" y="2398824"/>
            <a:ext cx="999481" cy="439515"/>
          </a:xfrm>
          <a:prstGeom prst="rect">
            <a:avLst/>
          </a:prstGeom>
          <a:ln w="12700">
            <a:miter lim="400000"/>
          </a:ln>
          <a:extLst>
            <a:ext uri="{C572A759-6A51-4108-AA02-DFA0A04FC94B}">
              <ma14:wrappingTextBoxFlag xmlns:ma14="http://schemas.microsoft.com/office/mac/drawingml/2011/main" val="1"/>
            </a:ext>
          </a:extLst>
        </p:spPr>
        <p:txBody>
          <a:bodyPr wrap="none" lIns="44450" tIns="44450" rIns="44450" bIns="44450" anchor="ctr">
            <a:spAutoFit/>
          </a:bodyPr>
          <a:lstStyle/>
          <a:p>
            <a:pPr algn="ctr">
              <a:lnSpc>
                <a:spcPct val="100000"/>
              </a:lnSpc>
              <a:defRPr sz="1800" b="0" i="0"/>
            </a:pPr>
            <a:r>
              <a:rPr sz="1200"/>
              <a:t>Catastrophic</a:t>
            </a:r>
          </a:p>
          <a:p>
            <a:pPr algn="ctr">
              <a:lnSpc>
                <a:spcPct val="100000"/>
              </a:lnSpc>
              <a:defRPr sz="1800" b="0" i="0"/>
            </a:pPr>
            <a:r>
              <a:rPr sz="1200"/>
              <a:t>(5)</a:t>
            </a:r>
          </a:p>
        </p:txBody>
      </p:sp>
      <p:sp>
        <p:nvSpPr>
          <p:cNvPr id="995" name="Almost Certain…"/>
          <p:cNvSpPr txBox="1"/>
          <p:nvPr/>
        </p:nvSpPr>
        <p:spPr>
          <a:xfrm>
            <a:off x="997582" y="3025092"/>
            <a:ext cx="1143323" cy="439516"/>
          </a:xfrm>
          <a:prstGeom prst="rect">
            <a:avLst/>
          </a:prstGeom>
          <a:ln w="12700">
            <a:miter lim="400000"/>
          </a:ln>
          <a:extLst>
            <a:ext uri="{C572A759-6A51-4108-AA02-DFA0A04FC94B}">
              <ma14:wrappingTextBoxFlag xmlns:ma14="http://schemas.microsoft.com/office/mac/drawingml/2011/main" val="1"/>
            </a:ext>
          </a:extLst>
        </p:spPr>
        <p:txBody>
          <a:bodyPr wrap="none" lIns="44450" tIns="44450" rIns="44450" bIns="44450" anchor="ctr">
            <a:spAutoFit/>
          </a:bodyPr>
          <a:lstStyle/>
          <a:p>
            <a:pPr algn="ctr">
              <a:lnSpc>
                <a:spcPct val="100000"/>
              </a:lnSpc>
              <a:defRPr sz="1800" b="0" i="0"/>
            </a:pPr>
            <a:r>
              <a:rPr sz="1200"/>
              <a:t>Almost Certain</a:t>
            </a:r>
          </a:p>
          <a:p>
            <a:pPr algn="ctr">
              <a:lnSpc>
                <a:spcPct val="100000"/>
              </a:lnSpc>
              <a:defRPr sz="1800" b="0" i="0"/>
            </a:pPr>
            <a:r>
              <a:rPr sz="1200"/>
              <a:t>(A)</a:t>
            </a:r>
          </a:p>
        </p:txBody>
      </p:sp>
      <p:grpSp>
        <p:nvGrpSpPr>
          <p:cNvPr id="998" name="Group"/>
          <p:cNvGrpSpPr/>
          <p:nvPr/>
        </p:nvGrpSpPr>
        <p:grpSpPr>
          <a:xfrm>
            <a:off x="3414712" y="2962275"/>
            <a:ext cx="1265238" cy="565150"/>
            <a:chOff x="0" y="0"/>
            <a:chExt cx="1265237" cy="565150"/>
          </a:xfrm>
        </p:grpSpPr>
        <p:sp>
          <p:nvSpPr>
            <p:cNvPr id="996" name="Rectangle"/>
            <p:cNvSpPr/>
            <p:nvPr/>
          </p:nvSpPr>
          <p:spPr>
            <a:xfrm>
              <a:off x="0" y="0"/>
              <a:ext cx="1265238" cy="565150"/>
            </a:xfrm>
            <a:prstGeom prst="rect">
              <a:avLst/>
            </a:prstGeom>
            <a:gradFill flip="none" rotWithShape="1">
              <a:gsLst>
                <a:gs pos="0">
                  <a:schemeClr val="accent3">
                    <a:lumOff val="44000"/>
                  </a:schemeClr>
                </a:gs>
                <a:gs pos="100000">
                  <a:srgbClr val="FF99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997" name="Significant"/>
            <p:cNvSpPr txBox="1"/>
            <p:nvPr/>
          </p:nvSpPr>
          <p:spPr>
            <a:xfrm>
              <a:off x="171654" y="139433"/>
              <a:ext cx="921929"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Significant</a:t>
              </a:r>
            </a:p>
          </p:txBody>
        </p:sp>
      </p:grpSp>
      <p:grpSp>
        <p:nvGrpSpPr>
          <p:cNvPr id="1001" name="Group"/>
          <p:cNvGrpSpPr/>
          <p:nvPr/>
        </p:nvGrpSpPr>
        <p:grpSpPr>
          <a:xfrm>
            <a:off x="4679950" y="2962275"/>
            <a:ext cx="1196975" cy="565150"/>
            <a:chOff x="0" y="0"/>
            <a:chExt cx="1196975" cy="565150"/>
          </a:xfrm>
        </p:grpSpPr>
        <p:sp>
          <p:nvSpPr>
            <p:cNvPr id="999" name="Rectangle"/>
            <p:cNvSpPr/>
            <p:nvPr/>
          </p:nvSpPr>
          <p:spPr>
            <a:xfrm>
              <a:off x="0" y="0"/>
              <a:ext cx="1196975" cy="565150"/>
            </a:xfrm>
            <a:prstGeom prst="rect">
              <a:avLst/>
            </a:prstGeom>
            <a:gradFill flip="none" rotWithShape="1">
              <a:gsLst>
                <a:gs pos="0">
                  <a:schemeClr val="accent3">
                    <a:lumOff val="44000"/>
                  </a:schemeClr>
                </a:gs>
                <a:gs pos="100000">
                  <a:srgbClr val="FF00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00" name="High"/>
            <p:cNvSpPr txBox="1"/>
            <p:nvPr/>
          </p:nvSpPr>
          <p:spPr>
            <a:xfrm>
              <a:off x="364852" y="139433"/>
              <a:ext cx="467271"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High</a:t>
              </a:r>
            </a:p>
          </p:txBody>
        </p:sp>
      </p:grpSp>
      <p:grpSp>
        <p:nvGrpSpPr>
          <p:cNvPr id="1004" name="Group"/>
          <p:cNvGrpSpPr/>
          <p:nvPr/>
        </p:nvGrpSpPr>
        <p:grpSpPr>
          <a:xfrm>
            <a:off x="5876925" y="2962275"/>
            <a:ext cx="1200150" cy="565150"/>
            <a:chOff x="0" y="0"/>
            <a:chExt cx="1200150" cy="565150"/>
          </a:xfrm>
        </p:grpSpPr>
        <p:sp>
          <p:nvSpPr>
            <p:cNvPr id="1002" name="Rectangle"/>
            <p:cNvSpPr/>
            <p:nvPr/>
          </p:nvSpPr>
          <p:spPr>
            <a:xfrm>
              <a:off x="0" y="0"/>
              <a:ext cx="1200150" cy="565150"/>
            </a:xfrm>
            <a:prstGeom prst="rect">
              <a:avLst/>
            </a:prstGeom>
            <a:gradFill flip="none" rotWithShape="1">
              <a:gsLst>
                <a:gs pos="0">
                  <a:schemeClr val="accent3">
                    <a:lumOff val="44000"/>
                  </a:schemeClr>
                </a:gs>
                <a:gs pos="100000">
                  <a:srgbClr val="FF00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03" name="High"/>
            <p:cNvSpPr txBox="1"/>
            <p:nvPr/>
          </p:nvSpPr>
          <p:spPr>
            <a:xfrm>
              <a:off x="366439" y="139433"/>
              <a:ext cx="467272"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High</a:t>
              </a:r>
            </a:p>
          </p:txBody>
        </p:sp>
      </p:grpSp>
      <p:grpSp>
        <p:nvGrpSpPr>
          <p:cNvPr id="1007" name="Group"/>
          <p:cNvGrpSpPr/>
          <p:nvPr/>
        </p:nvGrpSpPr>
        <p:grpSpPr>
          <a:xfrm>
            <a:off x="7077075" y="2962275"/>
            <a:ext cx="1265238" cy="565150"/>
            <a:chOff x="0" y="0"/>
            <a:chExt cx="1265237" cy="565150"/>
          </a:xfrm>
        </p:grpSpPr>
        <p:sp>
          <p:nvSpPr>
            <p:cNvPr id="1005" name="Rectangle"/>
            <p:cNvSpPr/>
            <p:nvPr/>
          </p:nvSpPr>
          <p:spPr>
            <a:xfrm>
              <a:off x="0" y="0"/>
              <a:ext cx="1265238" cy="565150"/>
            </a:xfrm>
            <a:prstGeom prst="rect">
              <a:avLst/>
            </a:prstGeom>
            <a:gradFill flip="none" rotWithShape="1">
              <a:gsLst>
                <a:gs pos="0">
                  <a:schemeClr val="accent3">
                    <a:lumOff val="44000"/>
                  </a:schemeClr>
                </a:gs>
                <a:gs pos="100000">
                  <a:srgbClr val="FF00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06" name="High"/>
            <p:cNvSpPr txBox="1"/>
            <p:nvPr/>
          </p:nvSpPr>
          <p:spPr>
            <a:xfrm>
              <a:off x="398983" y="139433"/>
              <a:ext cx="467272"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High</a:t>
              </a:r>
            </a:p>
          </p:txBody>
        </p:sp>
      </p:grpSp>
      <p:sp>
        <p:nvSpPr>
          <p:cNvPr id="1008" name="Likely…"/>
          <p:cNvSpPr txBox="1"/>
          <p:nvPr/>
        </p:nvSpPr>
        <p:spPr>
          <a:xfrm>
            <a:off x="1315156" y="3506899"/>
            <a:ext cx="533575" cy="439515"/>
          </a:xfrm>
          <a:prstGeom prst="rect">
            <a:avLst/>
          </a:prstGeom>
          <a:ln w="12700">
            <a:miter lim="400000"/>
          </a:ln>
          <a:extLst>
            <a:ext uri="{C572A759-6A51-4108-AA02-DFA0A04FC94B}">
              <ma14:wrappingTextBoxFlag xmlns:ma14="http://schemas.microsoft.com/office/mac/drawingml/2011/main" val="1"/>
            </a:ext>
          </a:extLst>
        </p:spPr>
        <p:txBody>
          <a:bodyPr wrap="none" lIns="44450" tIns="44450" rIns="44450" bIns="44450" anchor="ctr">
            <a:spAutoFit/>
          </a:bodyPr>
          <a:lstStyle/>
          <a:p>
            <a:pPr algn="ctr">
              <a:lnSpc>
                <a:spcPct val="100000"/>
              </a:lnSpc>
              <a:defRPr sz="1800" b="0" i="0"/>
            </a:pPr>
            <a:r>
              <a:rPr sz="1200"/>
              <a:t>Likely</a:t>
            </a:r>
          </a:p>
          <a:p>
            <a:pPr algn="ctr">
              <a:lnSpc>
                <a:spcPct val="100000"/>
              </a:lnSpc>
              <a:defRPr sz="1800" b="0" i="0"/>
            </a:pPr>
            <a:r>
              <a:rPr sz="1200"/>
              <a:t>(B)</a:t>
            </a:r>
          </a:p>
        </p:txBody>
      </p:sp>
      <p:grpSp>
        <p:nvGrpSpPr>
          <p:cNvPr id="1011" name="Group"/>
          <p:cNvGrpSpPr/>
          <p:nvPr/>
        </p:nvGrpSpPr>
        <p:grpSpPr>
          <a:xfrm>
            <a:off x="2214562" y="2962275"/>
            <a:ext cx="1200151" cy="565150"/>
            <a:chOff x="0" y="0"/>
            <a:chExt cx="1200150" cy="565150"/>
          </a:xfrm>
        </p:grpSpPr>
        <p:sp>
          <p:nvSpPr>
            <p:cNvPr id="1009" name="Rectangle"/>
            <p:cNvSpPr/>
            <p:nvPr/>
          </p:nvSpPr>
          <p:spPr>
            <a:xfrm>
              <a:off x="0" y="0"/>
              <a:ext cx="1200150" cy="565150"/>
            </a:xfrm>
            <a:prstGeom prst="rect">
              <a:avLst/>
            </a:prstGeom>
            <a:gradFill flip="none" rotWithShape="1">
              <a:gsLst>
                <a:gs pos="0">
                  <a:schemeClr val="accent3">
                    <a:lumOff val="44000"/>
                  </a:schemeClr>
                </a:gs>
                <a:gs pos="100000">
                  <a:srgbClr val="FF99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10" name="Significant"/>
            <p:cNvSpPr txBox="1"/>
            <p:nvPr/>
          </p:nvSpPr>
          <p:spPr>
            <a:xfrm>
              <a:off x="139110" y="139433"/>
              <a:ext cx="921930"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Significant</a:t>
              </a:r>
            </a:p>
          </p:txBody>
        </p:sp>
      </p:grpSp>
      <p:grpSp>
        <p:nvGrpSpPr>
          <p:cNvPr id="1014" name="Group"/>
          <p:cNvGrpSpPr/>
          <p:nvPr/>
        </p:nvGrpSpPr>
        <p:grpSpPr>
          <a:xfrm>
            <a:off x="2214562" y="3446462"/>
            <a:ext cx="1200151" cy="560389"/>
            <a:chOff x="0" y="0"/>
            <a:chExt cx="1200150" cy="560387"/>
          </a:xfrm>
        </p:grpSpPr>
        <p:sp>
          <p:nvSpPr>
            <p:cNvPr id="1012" name="Rectangle"/>
            <p:cNvSpPr/>
            <p:nvPr/>
          </p:nvSpPr>
          <p:spPr>
            <a:xfrm>
              <a:off x="0" y="0"/>
              <a:ext cx="1200150" cy="560388"/>
            </a:xfrm>
            <a:prstGeom prst="rect">
              <a:avLst/>
            </a:prstGeom>
            <a:gradFill flip="none" rotWithShape="1">
              <a:gsLst>
                <a:gs pos="0">
                  <a:schemeClr val="accent3">
                    <a:lumOff val="44000"/>
                  </a:schemeClr>
                </a:gs>
                <a:gs pos="100000">
                  <a:srgbClr val="FFFF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13" name="Medium"/>
            <p:cNvSpPr txBox="1"/>
            <p:nvPr/>
          </p:nvSpPr>
          <p:spPr>
            <a:xfrm>
              <a:off x="233089" y="137052"/>
              <a:ext cx="733972"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Medium</a:t>
              </a:r>
            </a:p>
          </p:txBody>
        </p:sp>
      </p:grpSp>
      <p:grpSp>
        <p:nvGrpSpPr>
          <p:cNvPr id="1017" name="Group"/>
          <p:cNvGrpSpPr/>
          <p:nvPr/>
        </p:nvGrpSpPr>
        <p:grpSpPr>
          <a:xfrm>
            <a:off x="3414712" y="3446462"/>
            <a:ext cx="1265238" cy="560389"/>
            <a:chOff x="0" y="0"/>
            <a:chExt cx="1265237" cy="560387"/>
          </a:xfrm>
        </p:grpSpPr>
        <p:sp>
          <p:nvSpPr>
            <p:cNvPr id="1015" name="Rectangle"/>
            <p:cNvSpPr/>
            <p:nvPr/>
          </p:nvSpPr>
          <p:spPr>
            <a:xfrm>
              <a:off x="0" y="0"/>
              <a:ext cx="1265238" cy="560388"/>
            </a:xfrm>
            <a:prstGeom prst="rect">
              <a:avLst/>
            </a:prstGeom>
            <a:gradFill flip="none" rotWithShape="1">
              <a:gsLst>
                <a:gs pos="0">
                  <a:schemeClr val="accent3">
                    <a:lumOff val="44000"/>
                  </a:schemeClr>
                </a:gs>
                <a:gs pos="100000">
                  <a:srgbClr val="FF99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16" name="Significant"/>
            <p:cNvSpPr txBox="1"/>
            <p:nvPr/>
          </p:nvSpPr>
          <p:spPr>
            <a:xfrm>
              <a:off x="171654" y="137052"/>
              <a:ext cx="921929"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Significant</a:t>
              </a:r>
            </a:p>
          </p:txBody>
        </p:sp>
      </p:grpSp>
      <p:grpSp>
        <p:nvGrpSpPr>
          <p:cNvPr id="1020" name="Group"/>
          <p:cNvGrpSpPr/>
          <p:nvPr/>
        </p:nvGrpSpPr>
        <p:grpSpPr>
          <a:xfrm>
            <a:off x="4679950" y="3446462"/>
            <a:ext cx="1196975" cy="560389"/>
            <a:chOff x="0" y="0"/>
            <a:chExt cx="1196975" cy="560387"/>
          </a:xfrm>
        </p:grpSpPr>
        <p:sp>
          <p:nvSpPr>
            <p:cNvPr id="1018" name="Rectangle"/>
            <p:cNvSpPr/>
            <p:nvPr/>
          </p:nvSpPr>
          <p:spPr>
            <a:xfrm>
              <a:off x="0" y="0"/>
              <a:ext cx="1196975" cy="560388"/>
            </a:xfrm>
            <a:prstGeom prst="rect">
              <a:avLst/>
            </a:prstGeom>
            <a:gradFill flip="none" rotWithShape="1">
              <a:gsLst>
                <a:gs pos="0">
                  <a:schemeClr val="accent3">
                    <a:lumOff val="44000"/>
                  </a:schemeClr>
                </a:gs>
                <a:gs pos="100000">
                  <a:srgbClr val="FF99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19" name="Significant"/>
            <p:cNvSpPr txBox="1"/>
            <p:nvPr/>
          </p:nvSpPr>
          <p:spPr>
            <a:xfrm>
              <a:off x="137523" y="137052"/>
              <a:ext cx="921929"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Significant</a:t>
              </a:r>
            </a:p>
          </p:txBody>
        </p:sp>
      </p:grpSp>
      <p:grpSp>
        <p:nvGrpSpPr>
          <p:cNvPr id="1023" name="Group"/>
          <p:cNvGrpSpPr/>
          <p:nvPr/>
        </p:nvGrpSpPr>
        <p:grpSpPr>
          <a:xfrm>
            <a:off x="5876925" y="3446462"/>
            <a:ext cx="1200150" cy="560389"/>
            <a:chOff x="0" y="0"/>
            <a:chExt cx="1200150" cy="560387"/>
          </a:xfrm>
        </p:grpSpPr>
        <p:sp>
          <p:nvSpPr>
            <p:cNvPr id="1021" name="Rectangle"/>
            <p:cNvSpPr/>
            <p:nvPr/>
          </p:nvSpPr>
          <p:spPr>
            <a:xfrm>
              <a:off x="0" y="0"/>
              <a:ext cx="1200150" cy="560388"/>
            </a:xfrm>
            <a:prstGeom prst="rect">
              <a:avLst/>
            </a:prstGeom>
            <a:gradFill flip="none" rotWithShape="1">
              <a:gsLst>
                <a:gs pos="0">
                  <a:schemeClr val="accent3">
                    <a:lumOff val="44000"/>
                  </a:schemeClr>
                </a:gs>
                <a:gs pos="100000">
                  <a:srgbClr val="FF00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22" name="High"/>
            <p:cNvSpPr txBox="1"/>
            <p:nvPr/>
          </p:nvSpPr>
          <p:spPr>
            <a:xfrm>
              <a:off x="366439" y="137052"/>
              <a:ext cx="467272"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High</a:t>
              </a:r>
            </a:p>
          </p:txBody>
        </p:sp>
      </p:grpSp>
      <p:grpSp>
        <p:nvGrpSpPr>
          <p:cNvPr id="1026" name="Group"/>
          <p:cNvGrpSpPr/>
          <p:nvPr/>
        </p:nvGrpSpPr>
        <p:grpSpPr>
          <a:xfrm>
            <a:off x="7077075" y="3446462"/>
            <a:ext cx="1265238" cy="560389"/>
            <a:chOff x="0" y="0"/>
            <a:chExt cx="1265237" cy="560387"/>
          </a:xfrm>
        </p:grpSpPr>
        <p:sp>
          <p:nvSpPr>
            <p:cNvPr id="1024" name="Rectangle"/>
            <p:cNvSpPr/>
            <p:nvPr/>
          </p:nvSpPr>
          <p:spPr>
            <a:xfrm>
              <a:off x="0" y="0"/>
              <a:ext cx="1265238" cy="560388"/>
            </a:xfrm>
            <a:prstGeom prst="rect">
              <a:avLst/>
            </a:prstGeom>
            <a:gradFill flip="none" rotWithShape="1">
              <a:gsLst>
                <a:gs pos="0">
                  <a:schemeClr val="accent3">
                    <a:lumOff val="44000"/>
                  </a:schemeClr>
                </a:gs>
                <a:gs pos="100000">
                  <a:srgbClr val="FF00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25" name="High"/>
            <p:cNvSpPr txBox="1"/>
            <p:nvPr/>
          </p:nvSpPr>
          <p:spPr>
            <a:xfrm>
              <a:off x="398983" y="137052"/>
              <a:ext cx="467272"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High</a:t>
              </a:r>
            </a:p>
          </p:txBody>
        </p:sp>
      </p:grpSp>
      <p:sp>
        <p:nvSpPr>
          <p:cNvPr id="1027" name="Possible…"/>
          <p:cNvSpPr txBox="1"/>
          <p:nvPr/>
        </p:nvSpPr>
        <p:spPr>
          <a:xfrm>
            <a:off x="1238622" y="4068874"/>
            <a:ext cx="719981" cy="439515"/>
          </a:xfrm>
          <a:prstGeom prst="rect">
            <a:avLst/>
          </a:prstGeom>
          <a:ln w="12700">
            <a:miter lim="400000"/>
          </a:ln>
          <a:extLst>
            <a:ext uri="{C572A759-6A51-4108-AA02-DFA0A04FC94B}">
              <ma14:wrappingTextBoxFlag xmlns:ma14="http://schemas.microsoft.com/office/mac/drawingml/2011/main" val="1"/>
            </a:ext>
          </a:extLst>
        </p:spPr>
        <p:txBody>
          <a:bodyPr wrap="none" lIns="44450" tIns="44450" rIns="44450" bIns="44450" anchor="ctr">
            <a:spAutoFit/>
          </a:bodyPr>
          <a:lstStyle/>
          <a:p>
            <a:pPr algn="ctr">
              <a:lnSpc>
                <a:spcPct val="100000"/>
              </a:lnSpc>
              <a:defRPr sz="1800" b="0" i="0"/>
            </a:pPr>
            <a:r>
              <a:rPr sz="1200"/>
              <a:t>Possible</a:t>
            </a:r>
          </a:p>
          <a:p>
            <a:pPr algn="ctr">
              <a:lnSpc>
                <a:spcPct val="100000"/>
              </a:lnSpc>
              <a:defRPr sz="1800" b="0" i="0"/>
            </a:pPr>
            <a:r>
              <a:rPr sz="1200"/>
              <a:t>(C)</a:t>
            </a:r>
          </a:p>
        </p:txBody>
      </p:sp>
      <p:grpSp>
        <p:nvGrpSpPr>
          <p:cNvPr id="1030" name="Group"/>
          <p:cNvGrpSpPr/>
          <p:nvPr/>
        </p:nvGrpSpPr>
        <p:grpSpPr>
          <a:xfrm>
            <a:off x="2214562" y="4006850"/>
            <a:ext cx="1200151" cy="563563"/>
            <a:chOff x="0" y="0"/>
            <a:chExt cx="1200150" cy="563562"/>
          </a:xfrm>
        </p:grpSpPr>
        <p:sp>
          <p:nvSpPr>
            <p:cNvPr id="1028" name="Rectangle"/>
            <p:cNvSpPr/>
            <p:nvPr/>
          </p:nvSpPr>
          <p:spPr>
            <a:xfrm>
              <a:off x="0" y="0"/>
              <a:ext cx="1200150" cy="563563"/>
            </a:xfrm>
            <a:prstGeom prst="rect">
              <a:avLst/>
            </a:prstGeom>
            <a:gradFill flip="none" rotWithShape="1">
              <a:gsLst>
                <a:gs pos="0">
                  <a:schemeClr val="accent3">
                    <a:lumOff val="44000"/>
                  </a:schemeClr>
                </a:gs>
                <a:gs pos="100000">
                  <a:srgbClr val="00FF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29" name="Low"/>
            <p:cNvSpPr txBox="1"/>
            <p:nvPr/>
          </p:nvSpPr>
          <p:spPr>
            <a:xfrm>
              <a:off x="386190" y="138639"/>
              <a:ext cx="427770"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Low</a:t>
              </a:r>
            </a:p>
          </p:txBody>
        </p:sp>
      </p:grpSp>
      <p:grpSp>
        <p:nvGrpSpPr>
          <p:cNvPr id="1033" name="Group"/>
          <p:cNvGrpSpPr/>
          <p:nvPr/>
        </p:nvGrpSpPr>
        <p:grpSpPr>
          <a:xfrm>
            <a:off x="3414712" y="4006850"/>
            <a:ext cx="1265238" cy="563563"/>
            <a:chOff x="0" y="0"/>
            <a:chExt cx="1265237" cy="563562"/>
          </a:xfrm>
        </p:grpSpPr>
        <p:sp>
          <p:nvSpPr>
            <p:cNvPr id="1031" name="Rectangle"/>
            <p:cNvSpPr/>
            <p:nvPr/>
          </p:nvSpPr>
          <p:spPr>
            <a:xfrm>
              <a:off x="0" y="0"/>
              <a:ext cx="1265238" cy="563563"/>
            </a:xfrm>
            <a:prstGeom prst="rect">
              <a:avLst/>
            </a:prstGeom>
            <a:gradFill flip="none" rotWithShape="1">
              <a:gsLst>
                <a:gs pos="0">
                  <a:schemeClr val="accent3">
                    <a:lumOff val="44000"/>
                  </a:schemeClr>
                </a:gs>
                <a:gs pos="100000">
                  <a:srgbClr val="FFFF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400" b="0" i="0">
                  <a:solidFill>
                    <a:srgbClr val="000099"/>
                  </a:solidFill>
                  <a:uFill>
                    <a:solidFill>
                      <a:srgbClr val="000099"/>
                    </a:solidFill>
                  </a:uFill>
                </a:defRPr>
              </a:pPr>
              <a:endParaRPr/>
            </a:p>
          </p:txBody>
        </p:sp>
        <p:sp>
          <p:nvSpPr>
            <p:cNvPr id="1032" name="Medium"/>
            <p:cNvSpPr txBox="1"/>
            <p:nvPr/>
          </p:nvSpPr>
          <p:spPr>
            <a:xfrm>
              <a:off x="265633" y="138639"/>
              <a:ext cx="733972"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Medium</a:t>
              </a:r>
            </a:p>
          </p:txBody>
        </p:sp>
      </p:grpSp>
      <p:grpSp>
        <p:nvGrpSpPr>
          <p:cNvPr id="1036" name="Group"/>
          <p:cNvGrpSpPr/>
          <p:nvPr/>
        </p:nvGrpSpPr>
        <p:grpSpPr>
          <a:xfrm>
            <a:off x="4679950" y="4006850"/>
            <a:ext cx="1196975" cy="563563"/>
            <a:chOff x="0" y="0"/>
            <a:chExt cx="1196975" cy="563562"/>
          </a:xfrm>
        </p:grpSpPr>
        <p:sp>
          <p:nvSpPr>
            <p:cNvPr id="1034" name="Rectangle"/>
            <p:cNvSpPr/>
            <p:nvPr/>
          </p:nvSpPr>
          <p:spPr>
            <a:xfrm>
              <a:off x="0" y="0"/>
              <a:ext cx="1196975" cy="563563"/>
            </a:xfrm>
            <a:prstGeom prst="rect">
              <a:avLst/>
            </a:prstGeom>
            <a:gradFill flip="none" rotWithShape="1">
              <a:gsLst>
                <a:gs pos="0">
                  <a:schemeClr val="accent3">
                    <a:lumOff val="44000"/>
                  </a:schemeClr>
                </a:gs>
                <a:gs pos="100000">
                  <a:srgbClr val="FF99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35" name="Significant"/>
            <p:cNvSpPr txBox="1"/>
            <p:nvPr/>
          </p:nvSpPr>
          <p:spPr>
            <a:xfrm>
              <a:off x="137523" y="138639"/>
              <a:ext cx="921929"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Significant</a:t>
              </a:r>
            </a:p>
          </p:txBody>
        </p:sp>
      </p:grpSp>
      <p:grpSp>
        <p:nvGrpSpPr>
          <p:cNvPr id="1039" name="Group"/>
          <p:cNvGrpSpPr/>
          <p:nvPr/>
        </p:nvGrpSpPr>
        <p:grpSpPr>
          <a:xfrm>
            <a:off x="5876925" y="4006850"/>
            <a:ext cx="1200150" cy="563563"/>
            <a:chOff x="0" y="0"/>
            <a:chExt cx="1200150" cy="563562"/>
          </a:xfrm>
        </p:grpSpPr>
        <p:sp>
          <p:nvSpPr>
            <p:cNvPr id="1037" name="Rectangle"/>
            <p:cNvSpPr/>
            <p:nvPr/>
          </p:nvSpPr>
          <p:spPr>
            <a:xfrm>
              <a:off x="0" y="0"/>
              <a:ext cx="1200150" cy="563563"/>
            </a:xfrm>
            <a:prstGeom prst="rect">
              <a:avLst/>
            </a:prstGeom>
            <a:gradFill flip="none" rotWithShape="1">
              <a:gsLst>
                <a:gs pos="0">
                  <a:schemeClr val="accent3">
                    <a:lumOff val="44000"/>
                  </a:schemeClr>
                </a:gs>
                <a:gs pos="100000">
                  <a:srgbClr val="FF00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38" name="High"/>
            <p:cNvSpPr txBox="1"/>
            <p:nvPr/>
          </p:nvSpPr>
          <p:spPr>
            <a:xfrm>
              <a:off x="366439" y="138639"/>
              <a:ext cx="467272"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High</a:t>
              </a:r>
            </a:p>
          </p:txBody>
        </p:sp>
      </p:grpSp>
      <p:grpSp>
        <p:nvGrpSpPr>
          <p:cNvPr id="1042" name="Group"/>
          <p:cNvGrpSpPr/>
          <p:nvPr/>
        </p:nvGrpSpPr>
        <p:grpSpPr>
          <a:xfrm>
            <a:off x="7077075" y="4006850"/>
            <a:ext cx="1265238" cy="563563"/>
            <a:chOff x="0" y="0"/>
            <a:chExt cx="1265237" cy="563562"/>
          </a:xfrm>
        </p:grpSpPr>
        <p:sp>
          <p:nvSpPr>
            <p:cNvPr id="1040" name="Rectangle"/>
            <p:cNvSpPr/>
            <p:nvPr/>
          </p:nvSpPr>
          <p:spPr>
            <a:xfrm>
              <a:off x="0" y="0"/>
              <a:ext cx="1265238" cy="563563"/>
            </a:xfrm>
            <a:prstGeom prst="rect">
              <a:avLst/>
            </a:prstGeom>
            <a:gradFill flip="none" rotWithShape="1">
              <a:gsLst>
                <a:gs pos="0">
                  <a:schemeClr val="accent3">
                    <a:lumOff val="44000"/>
                  </a:schemeClr>
                </a:gs>
                <a:gs pos="100000">
                  <a:srgbClr val="FF00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41" name="High"/>
            <p:cNvSpPr txBox="1"/>
            <p:nvPr/>
          </p:nvSpPr>
          <p:spPr>
            <a:xfrm>
              <a:off x="398983" y="138639"/>
              <a:ext cx="467272"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High</a:t>
              </a:r>
            </a:p>
          </p:txBody>
        </p:sp>
      </p:grpSp>
      <p:sp>
        <p:nvSpPr>
          <p:cNvPr id="1043" name="Unlikely…"/>
          <p:cNvSpPr txBox="1"/>
          <p:nvPr/>
        </p:nvSpPr>
        <p:spPr>
          <a:xfrm>
            <a:off x="1243198" y="4633230"/>
            <a:ext cx="677491" cy="439515"/>
          </a:xfrm>
          <a:prstGeom prst="rect">
            <a:avLst/>
          </a:prstGeom>
          <a:ln w="12700">
            <a:miter lim="400000"/>
          </a:ln>
          <a:extLst>
            <a:ext uri="{C572A759-6A51-4108-AA02-DFA0A04FC94B}">
              <ma14:wrappingTextBoxFlag xmlns:ma14="http://schemas.microsoft.com/office/mac/drawingml/2011/main" val="1"/>
            </a:ext>
          </a:extLst>
        </p:spPr>
        <p:txBody>
          <a:bodyPr wrap="none" lIns="44450" tIns="44450" rIns="44450" bIns="44450" anchor="ctr">
            <a:spAutoFit/>
          </a:bodyPr>
          <a:lstStyle/>
          <a:p>
            <a:pPr algn="ctr">
              <a:lnSpc>
                <a:spcPct val="100000"/>
              </a:lnSpc>
              <a:defRPr sz="1800" b="0" i="0"/>
            </a:pPr>
            <a:r>
              <a:rPr sz="1200"/>
              <a:t>Unlikely</a:t>
            </a:r>
          </a:p>
          <a:p>
            <a:pPr algn="ctr">
              <a:lnSpc>
                <a:spcPct val="100000"/>
              </a:lnSpc>
              <a:defRPr sz="1800" b="0" i="0"/>
            </a:pPr>
            <a:r>
              <a:rPr sz="1200"/>
              <a:t>(D)</a:t>
            </a:r>
          </a:p>
        </p:txBody>
      </p:sp>
      <p:grpSp>
        <p:nvGrpSpPr>
          <p:cNvPr id="1046" name="Group"/>
          <p:cNvGrpSpPr/>
          <p:nvPr/>
        </p:nvGrpSpPr>
        <p:grpSpPr>
          <a:xfrm>
            <a:off x="2214562" y="4570412"/>
            <a:ext cx="1200151" cy="565151"/>
            <a:chOff x="0" y="0"/>
            <a:chExt cx="1200150" cy="565150"/>
          </a:xfrm>
        </p:grpSpPr>
        <p:sp>
          <p:nvSpPr>
            <p:cNvPr id="1044" name="Rectangle"/>
            <p:cNvSpPr/>
            <p:nvPr/>
          </p:nvSpPr>
          <p:spPr>
            <a:xfrm>
              <a:off x="0" y="0"/>
              <a:ext cx="1200150" cy="565150"/>
            </a:xfrm>
            <a:prstGeom prst="rect">
              <a:avLst/>
            </a:prstGeom>
            <a:gradFill flip="none" rotWithShape="1">
              <a:gsLst>
                <a:gs pos="0">
                  <a:schemeClr val="accent3">
                    <a:lumOff val="44000"/>
                  </a:schemeClr>
                </a:gs>
                <a:gs pos="100000">
                  <a:srgbClr val="00FF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45" name="Low"/>
            <p:cNvSpPr txBox="1"/>
            <p:nvPr/>
          </p:nvSpPr>
          <p:spPr>
            <a:xfrm>
              <a:off x="386190" y="139433"/>
              <a:ext cx="427770"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Low</a:t>
              </a:r>
            </a:p>
          </p:txBody>
        </p:sp>
      </p:grpSp>
      <p:grpSp>
        <p:nvGrpSpPr>
          <p:cNvPr id="1049" name="Group"/>
          <p:cNvGrpSpPr/>
          <p:nvPr/>
        </p:nvGrpSpPr>
        <p:grpSpPr>
          <a:xfrm>
            <a:off x="3414712" y="4570412"/>
            <a:ext cx="1265238" cy="565151"/>
            <a:chOff x="0" y="0"/>
            <a:chExt cx="1265237" cy="565150"/>
          </a:xfrm>
        </p:grpSpPr>
        <p:sp>
          <p:nvSpPr>
            <p:cNvPr id="1047" name="Rectangle"/>
            <p:cNvSpPr/>
            <p:nvPr/>
          </p:nvSpPr>
          <p:spPr>
            <a:xfrm>
              <a:off x="0" y="0"/>
              <a:ext cx="1265238" cy="565150"/>
            </a:xfrm>
            <a:prstGeom prst="rect">
              <a:avLst/>
            </a:prstGeom>
            <a:gradFill flip="none" rotWithShape="1">
              <a:gsLst>
                <a:gs pos="0">
                  <a:schemeClr val="accent3">
                    <a:lumOff val="44000"/>
                  </a:schemeClr>
                </a:gs>
                <a:gs pos="100000">
                  <a:srgbClr val="00FF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400" b="0" i="0">
                  <a:solidFill>
                    <a:srgbClr val="000099"/>
                  </a:solidFill>
                  <a:uFill>
                    <a:solidFill>
                      <a:srgbClr val="000099"/>
                    </a:solidFill>
                  </a:uFill>
                </a:defRPr>
              </a:pPr>
              <a:endParaRPr/>
            </a:p>
          </p:txBody>
        </p:sp>
        <p:sp>
          <p:nvSpPr>
            <p:cNvPr id="1048" name="Low"/>
            <p:cNvSpPr txBox="1"/>
            <p:nvPr/>
          </p:nvSpPr>
          <p:spPr>
            <a:xfrm>
              <a:off x="418734" y="139433"/>
              <a:ext cx="427770"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Low</a:t>
              </a:r>
            </a:p>
          </p:txBody>
        </p:sp>
      </p:grpSp>
      <p:grpSp>
        <p:nvGrpSpPr>
          <p:cNvPr id="1052" name="Group"/>
          <p:cNvGrpSpPr/>
          <p:nvPr/>
        </p:nvGrpSpPr>
        <p:grpSpPr>
          <a:xfrm>
            <a:off x="4679950" y="4570412"/>
            <a:ext cx="1196975" cy="565151"/>
            <a:chOff x="0" y="0"/>
            <a:chExt cx="1196975" cy="565150"/>
          </a:xfrm>
        </p:grpSpPr>
        <p:sp>
          <p:nvSpPr>
            <p:cNvPr id="1050" name="Rectangle"/>
            <p:cNvSpPr/>
            <p:nvPr/>
          </p:nvSpPr>
          <p:spPr>
            <a:xfrm>
              <a:off x="0" y="0"/>
              <a:ext cx="1196975" cy="565150"/>
            </a:xfrm>
            <a:prstGeom prst="rect">
              <a:avLst/>
            </a:prstGeom>
            <a:gradFill flip="none" rotWithShape="1">
              <a:gsLst>
                <a:gs pos="0">
                  <a:schemeClr val="accent3">
                    <a:lumOff val="44000"/>
                  </a:schemeClr>
                </a:gs>
                <a:gs pos="100000">
                  <a:srgbClr val="FFFF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400" b="0" i="0">
                  <a:solidFill>
                    <a:srgbClr val="000099"/>
                  </a:solidFill>
                  <a:uFill>
                    <a:solidFill>
                      <a:srgbClr val="000099"/>
                    </a:solidFill>
                  </a:uFill>
                </a:defRPr>
              </a:pPr>
              <a:endParaRPr/>
            </a:p>
          </p:txBody>
        </p:sp>
        <p:sp>
          <p:nvSpPr>
            <p:cNvPr id="1051" name="Medium"/>
            <p:cNvSpPr txBox="1"/>
            <p:nvPr/>
          </p:nvSpPr>
          <p:spPr>
            <a:xfrm>
              <a:off x="231502" y="139433"/>
              <a:ext cx="733971"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Medium</a:t>
              </a:r>
            </a:p>
          </p:txBody>
        </p:sp>
      </p:grpSp>
      <p:grpSp>
        <p:nvGrpSpPr>
          <p:cNvPr id="1055" name="Group"/>
          <p:cNvGrpSpPr/>
          <p:nvPr/>
        </p:nvGrpSpPr>
        <p:grpSpPr>
          <a:xfrm>
            <a:off x="5876925" y="4570412"/>
            <a:ext cx="1200150" cy="565151"/>
            <a:chOff x="0" y="0"/>
            <a:chExt cx="1200150" cy="565150"/>
          </a:xfrm>
        </p:grpSpPr>
        <p:sp>
          <p:nvSpPr>
            <p:cNvPr id="1053" name="Rectangle"/>
            <p:cNvSpPr/>
            <p:nvPr/>
          </p:nvSpPr>
          <p:spPr>
            <a:xfrm>
              <a:off x="0" y="0"/>
              <a:ext cx="1200150" cy="565150"/>
            </a:xfrm>
            <a:prstGeom prst="rect">
              <a:avLst/>
            </a:prstGeom>
            <a:gradFill flip="none" rotWithShape="1">
              <a:gsLst>
                <a:gs pos="0">
                  <a:schemeClr val="accent3">
                    <a:lumOff val="44000"/>
                  </a:schemeClr>
                </a:gs>
                <a:gs pos="100000">
                  <a:srgbClr val="FF99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54" name="Significant"/>
            <p:cNvSpPr txBox="1"/>
            <p:nvPr/>
          </p:nvSpPr>
          <p:spPr>
            <a:xfrm>
              <a:off x="139110" y="139433"/>
              <a:ext cx="921930"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Significant</a:t>
              </a:r>
            </a:p>
          </p:txBody>
        </p:sp>
      </p:grpSp>
      <p:grpSp>
        <p:nvGrpSpPr>
          <p:cNvPr id="1058" name="Group"/>
          <p:cNvGrpSpPr/>
          <p:nvPr/>
        </p:nvGrpSpPr>
        <p:grpSpPr>
          <a:xfrm>
            <a:off x="7077075" y="4570412"/>
            <a:ext cx="1265238" cy="565151"/>
            <a:chOff x="0" y="0"/>
            <a:chExt cx="1265237" cy="565150"/>
          </a:xfrm>
        </p:grpSpPr>
        <p:sp>
          <p:nvSpPr>
            <p:cNvPr id="1056" name="Rectangle"/>
            <p:cNvSpPr/>
            <p:nvPr/>
          </p:nvSpPr>
          <p:spPr>
            <a:xfrm>
              <a:off x="0" y="0"/>
              <a:ext cx="1265238" cy="565150"/>
            </a:xfrm>
            <a:prstGeom prst="rect">
              <a:avLst/>
            </a:prstGeom>
            <a:gradFill flip="none" rotWithShape="1">
              <a:gsLst>
                <a:gs pos="0">
                  <a:schemeClr val="accent3">
                    <a:lumOff val="44000"/>
                  </a:schemeClr>
                </a:gs>
                <a:gs pos="100000">
                  <a:srgbClr val="FF00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57" name="High"/>
            <p:cNvSpPr txBox="1"/>
            <p:nvPr/>
          </p:nvSpPr>
          <p:spPr>
            <a:xfrm>
              <a:off x="398983" y="139433"/>
              <a:ext cx="467272"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High</a:t>
              </a:r>
            </a:p>
          </p:txBody>
        </p:sp>
      </p:grpSp>
      <p:sp>
        <p:nvSpPr>
          <p:cNvPr id="1059" name="Rare…"/>
          <p:cNvSpPr txBox="1"/>
          <p:nvPr/>
        </p:nvSpPr>
        <p:spPr>
          <a:xfrm>
            <a:off x="1344810" y="5195999"/>
            <a:ext cx="474267" cy="439515"/>
          </a:xfrm>
          <a:prstGeom prst="rect">
            <a:avLst/>
          </a:prstGeom>
          <a:ln w="12700">
            <a:miter lim="400000"/>
          </a:ln>
          <a:extLst>
            <a:ext uri="{C572A759-6A51-4108-AA02-DFA0A04FC94B}">
              <ma14:wrappingTextBoxFlag xmlns:ma14="http://schemas.microsoft.com/office/mac/drawingml/2011/main" val="1"/>
            </a:ext>
          </a:extLst>
        </p:spPr>
        <p:txBody>
          <a:bodyPr wrap="none" lIns="44450" tIns="44450" rIns="44450" bIns="44450" anchor="ctr">
            <a:spAutoFit/>
          </a:bodyPr>
          <a:lstStyle/>
          <a:p>
            <a:pPr algn="ctr">
              <a:lnSpc>
                <a:spcPct val="100000"/>
              </a:lnSpc>
              <a:defRPr sz="1800" b="0" i="0"/>
            </a:pPr>
            <a:r>
              <a:rPr sz="1200"/>
              <a:t>Rare</a:t>
            </a:r>
          </a:p>
          <a:p>
            <a:pPr algn="ctr">
              <a:lnSpc>
                <a:spcPct val="100000"/>
              </a:lnSpc>
              <a:defRPr sz="1800" b="0" i="0"/>
            </a:pPr>
            <a:r>
              <a:rPr sz="1200"/>
              <a:t>(E)</a:t>
            </a:r>
          </a:p>
        </p:txBody>
      </p:sp>
      <p:grpSp>
        <p:nvGrpSpPr>
          <p:cNvPr id="1062" name="Group"/>
          <p:cNvGrpSpPr/>
          <p:nvPr/>
        </p:nvGrpSpPr>
        <p:grpSpPr>
          <a:xfrm>
            <a:off x="2214562" y="5135562"/>
            <a:ext cx="1200151" cy="560389"/>
            <a:chOff x="0" y="0"/>
            <a:chExt cx="1200150" cy="560387"/>
          </a:xfrm>
        </p:grpSpPr>
        <p:sp>
          <p:nvSpPr>
            <p:cNvPr id="1060" name="Rectangle"/>
            <p:cNvSpPr/>
            <p:nvPr/>
          </p:nvSpPr>
          <p:spPr>
            <a:xfrm>
              <a:off x="0" y="0"/>
              <a:ext cx="1200150" cy="560388"/>
            </a:xfrm>
            <a:prstGeom prst="rect">
              <a:avLst/>
            </a:prstGeom>
            <a:gradFill flip="none" rotWithShape="1">
              <a:gsLst>
                <a:gs pos="0">
                  <a:schemeClr val="accent3">
                    <a:lumOff val="44000"/>
                  </a:schemeClr>
                </a:gs>
                <a:gs pos="100000">
                  <a:srgbClr val="00FF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61" name="Low"/>
            <p:cNvSpPr txBox="1"/>
            <p:nvPr/>
          </p:nvSpPr>
          <p:spPr>
            <a:xfrm>
              <a:off x="386190" y="137052"/>
              <a:ext cx="427770"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Low</a:t>
              </a:r>
            </a:p>
          </p:txBody>
        </p:sp>
      </p:grpSp>
      <p:grpSp>
        <p:nvGrpSpPr>
          <p:cNvPr id="1065" name="Group"/>
          <p:cNvGrpSpPr/>
          <p:nvPr/>
        </p:nvGrpSpPr>
        <p:grpSpPr>
          <a:xfrm>
            <a:off x="3414712" y="5135562"/>
            <a:ext cx="1265238" cy="560389"/>
            <a:chOff x="0" y="0"/>
            <a:chExt cx="1265237" cy="560387"/>
          </a:xfrm>
        </p:grpSpPr>
        <p:sp>
          <p:nvSpPr>
            <p:cNvPr id="1063" name="Rectangle"/>
            <p:cNvSpPr/>
            <p:nvPr/>
          </p:nvSpPr>
          <p:spPr>
            <a:xfrm>
              <a:off x="0" y="0"/>
              <a:ext cx="1265238" cy="560388"/>
            </a:xfrm>
            <a:prstGeom prst="rect">
              <a:avLst/>
            </a:prstGeom>
            <a:gradFill flip="none" rotWithShape="1">
              <a:gsLst>
                <a:gs pos="0">
                  <a:schemeClr val="accent3">
                    <a:lumOff val="44000"/>
                  </a:schemeClr>
                </a:gs>
                <a:gs pos="100000">
                  <a:srgbClr val="00FF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64" name="Low"/>
            <p:cNvSpPr txBox="1"/>
            <p:nvPr/>
          </p:nvSpPr>
          <p:spPr>
            <a:xfrm>
              <a:off x="418734" y="137052"/>
              <a:ext cx="427770"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Low</a:t>
              </a:r>
            </a:p>
          </p:txBody>
        </p:sp>
      </p:grpSp>
      <p:grpSp>
        <p:nvGrpSpPr>
          <p:cNvPr id="1068" name="Group"/>
          <p:cNvGrpSpPr/>
          <p:nvPr/>
        </p:nvGrpSpPr>
        <p:grpSpPr>
          <a:xfrm>
            <a:off x="4679950" y="5135562"/>
            <a:ext cx="1196975" cy="560389"/>
            <a:chOff x="0" y="0"/>
            <a:chExt cx="1196975" cy="560387"/>
          </a:xfrm>
        </p:grpSpPr>
        <p:sp>
          <p:nvSpPr>
            <p:cNvPr id="1066" name="Rectangle"/>
            <p:cNvSpPr/>
            <p:nvPr/>
          </p:nvSpPr>
          <p:spPr>
            <a:xfrm>
              <a:off x="0" y="0"/>
              <a:ext cx="1196975" cy="560388"/>
            </a:xfrm>
            <a:prstGeom prst="rect">
              <a:avLst/>
            </a:prstGeom>
            <a:gradFill flip="none" rotWithShape="1">
              <a:gsLst>
                <a:gs pos="0">
                  <a:schemeClr val="accent3">
                    <a:lumOff val="44000"/>
                  </a:schemeClr>
                </a:gs>
                <a:gs pos="100000">
                  <a:srgbClr val="FFFF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400" b="0" i="0">
                  <a:solidFill>
                    <a:srgbClr val="000099"/>
                  </a:solidFill>
                  <a:uFill>
                    <a:solidFill>
                      <a:srgbClr val="000099"/>
                    </a:solidFill>
                  </a:uFill>
                </a:defRPr>
              </a:pPr>
              <a:endParaRPr/>
            </a:p>
          </p:txBody>
        </p:sp>
        <p:sp>
          <p:nvSpPr>
            <p:cNvPr id="1067" name="Medium"/>
            <p:cNvSpPr txBox="1"/>
            <p:nvPr/>
          </p:nvSpPr>
          <p:spPr>
            <a:xfrm>
              <a:off x="231502" y="137052"/>
              <a:ext cx="733971"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Medium</a:t>
              </a:r>
            </a:p>
          </p:txBody>
        </p:sp>
      </p:grpSp>
      <p:grpSp>
        <p:nvGrpSpPr>
          <p:cNvPr id="1071" name="Group"/>
          <p:cNvGrpSpPr/>
          <p:nvPr/>
        </p:nvGrpSpPr>
        <p:grpSpPr>
          <a:xfrm>
            <a:off x="5876925" y="5135562"/>
            <a:ext cx="1200150" cy="560389"/>
            <a:chOff x="0" y="0"/>
            <a:chExt cx="1200150" cy="560387"/>
          </a:xfrm>
        </p:grpSpPr>
        <p:sp>
          <p:nvSpPr>
            <p:cNvPr id="1069" name="Rectangle"/>
            <p:cNvSpPr/>
            <p:nvPr/>
          </p:nvSpPr>
          <p:spPr>
            <a:xfrm>
              <a:off x="0" y="0"/>
              <a:ext cx="1200150" cy="560388"/>
            </a:xfrm>
            <a:prstGeom prst="rect">
              <a:avLst/>
            </a:prstGeom>
            <a:gradFill flip="none" rotWithShape="1">
              <a:gsLst>
                <a:gs pos="0">
                  <a:schemeClr val="accent3">
                    <a:lumOff val="44000"/>
                  </a:schemeClr>
                </a:gs>
                <a:gs pos="100000">
                  <a:srgbClr val="FF99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70" name="Significant"/>
            <p:cNvSpPr txBox="1"/>
            <p:nvPr/>
          </p:nvSpPr>
          <p:spPr>
            <a:xfrm>
              <a:off x="139110" y="137052"/>
              <a:ext cx="921930"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Significant</a:t>
              </a:r>
            </a:p>
          </p:txBody>
        </p:sp>
      </p:grpSp>
      <p:grpSp>
        <p:nvGrpSpPr>
          <p:cNvPr id="1074" name="Group"/>
          <p:cNvGrpSpPr/>
          <p:nvPr/>
        </p:nvGrpSpPr>
        <p:grpSpPr>
          <a:xfrm>
            <a:off x="7077075" y="5135562"/>
            <a:ext cx="1265238" cy="560389"/>
            <a:chOff x="0" y="0"/>
            <a:chExt cx="1265237" cy="560387"/>
          </a:xfrm>
        </p:grpSpPr>
        <p:sp>
          <p:nvSpPr>
            <p:cNvPr id="1072" name="Rectangle"/>
            <p:cNvSpPr/>
            <p:nvPr/>
          </p:nvSpPr>
          <p:spPr>
            <a:xfrm>
              <a:off x="0" y="0"/>
              <a:ext cx="1265238" cy="560388"/>
            </a:xfrm>
            <a:prstGeom prst="rect">
              <a:avLst/>
            </a:prstGeom>
            <a:gradFill flip="none" rotWithShape="1">
              <a:gsLst>
                <a:gs pos="0">
                  <a:schemeClr val="accent3">
                    <a:lumOff val="44000"/>
                  </a:schemeClr>
                </a:gs>
                <a:gs pos="100000">
                  <a:srgbClr val="FF9900"/>
                </a:gs>
              </a:gsLst>
              <a:path path="circle">
                <a:fillToRect l="37721" t="-19636" r="62278" b="119636"/>
              </a:path>
            </a:gradFill>
            <a:ln w="12700" cap="flat">
              <a:noFill/>
              <a:miter lim="400000"/>
            </a:ln>
            <a:effectLst/>
          </p:spPr>
          <p:txBody>
            <a:bodyPr wrap="square" lIns="46037" tIns="46037" rIns="46037" bIns="46037" numCol="1" anchor="ctr">
              <a:noAutofit/>
            </a:bodyPr>
            <a:lstStyle/>
            <a:p>
              <a:pPr algn="ctr">
                <a:lnSpc>
                  <a:spcPct val="100000"/>
                </a:lnSpc>
                <a:defRPr sz="1200" b="0" i="0">
                  <a:solidFill>
                    <a:srgbClr val="000099"/>
                  </a:solidFill>
                  <a:uFill>
                    <a:solidFill>
                      <a:srgbClr val="000099"/>
                    </a:solidFill>
                  </a:uFill>
                </a:defRPr>
              </a:pPr>
              <a:endParaRPr/>
            </a:p>
          </p:txBody>
        </p:sp>
        <p:sp>
          <p:nvSpPr>
            <p:cNvPr id="1073" name="Significant"/>
            <p:cNvSpPr txBox="1"/>
            <p:nvPr/>
          </p:nvSpPr>
          <p:spPr>
            <a:xfrm>
              <a:off x="171654" y="137052"/>
              <a:ext cx="921929" cy="2862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4450" tIns="44450" rIns="44450" bIns="44450" numCol="1" anchor="ctr">
              <a:spAutoFit/>
            </a:bodyPr>
            <a:lstStyle>
              <a:lvl1pPr algn="ctr">
                <a:lnSpc>
                  <a:spcPct val="100000"/>
                </a:lnSpc>
                <a:defRPr sz="14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1400">
                  <a:solidFill>
                    <a:srgbClr val="000099"/>
                  </a:solidFill>
                  <a:uFill>
                    <a:solidFill>
                      <a:srgbClr val="000099"/>
                    </a:solidFill>
                  </a:uFill>
                </a:rPr>
                <a:t>Significant</a:t>
              </a:r>
            </a:p>
          </p:txBody>
        </p:sp>
      </p:grpSp>
      <p:sp>
        <p:nvSpPr>
          <p:cNvPr id="1075" name="Consequence"/>
          <p:cNvSpPr txBox="1"/>
          <p:nvPr/>
        </p:nvSpPr>
        <p:spPr>
          <a:xfrm>
            <a:off x="1154546" y="1781286"/>
            <a:ext cx="1042120" cy="261715"/>
          </a:xfrm>
          <a:prstGeom prst="rect">
            <a:avLst/>
          </a:prstGeom>
          <a:ln w="12700">
            <a:miter lim="400000"/>
          </a:ln>
          <a:extLst>
            <a:ext uri="{C572A759-6A51-4108-AA02-DFA0A04FC94B}">
              <ma14:wrappingTextBoxFlag xmlns:ma14="http://schemas.microsoft.com/office/mac/drawingml/2011/main" val="1"/>
            </a:ext>
          </a:extLst>
        </p:spPr>
        <p:txBody>
          <a:bodyPr wrap="none" lIns="44450" tIns="44450" rIns="44450" bIns="44450" anchor="ctr">
            <a:spAutoFit/>
          </a:bodyPr>
          <a:lstStyle>
            <a:lvl1pPr algn="ctr">
              <a:lnSpc>
                <a:spcPct val="100000"/>
              </a:lnSpc>
              <a:defRPr sz="1200" b="0" i="0"/>
            </a:lvl1pPr>
          </a:lstStyle>
          <a:p>
            <a:pPr>
              <a:defRPr sz="1800"/>
            </a:pPr>
            <a:r>
              <a:rPr sz="1200"/>
              <a:t>Consequence</a:t>
            </a:r>
          </a:p>
        </p:txBody>
      </p:sp>
      <p:sp>
        <p:nvSpPr>
          <p:cNvPr id="1076" name="Likelihood"/>
          <p:cNvSpPr txBox="1"/>
          <p:nvPr/>
        </p:nvSpPr>
        <p:spPr>
          <a:xfrm>
            <a:off x="978433" y="2525824"/>
            <a:ext cx="787922" cy="261715"/>
          </a:xfrm>
          <a:prstGeom prst="rect">
            <a:avLst/>
          </a:prstGeom>
          <a:ln w="12700">
            <a:miter lim="400000"/>
          </a:ln>
          <a:extLst>
            <a:ext uri="{C572A759-6A51-4108-AA02-DFA0A04FC94B}">
              <ma14:wrappingTextBoxFlag xmlns:ma14="http://schemas.microsoft.com/office/mac/drawingml/2011/main" val="1"/>
            </a:ext>
          </a:extLst>
        </p:spPr>
        <p:txBody>
          <a:bodyPr wrap="none" lIns="44450" tIns="44450" rIns="44450" bIns="44450" anchor="ctr">
            <a:spAutoFit/>
          </a:bodyPr>
          <a:lstStyle>
            <a:lvl1pPr algn="ctr">
              <a:lnSpc>
                <a:spcPct val="100000"/>
              </a:lnSpc>
              <a:defRPr sz="1200" b="0" i="0"/>
            </a:lvl1pPr>
          </a:lstStyle>
          <a:p>
            <a:pPr>
              <a:defRPr sz="1800"/>
            </a:pPr>
            <a:r>
              <a:rPr sz="1200"/>
              <a:t>Likelihood</a:t>
            </a:r>
          </a:p>
        </p:txBody>
      </p:sp>
      <p:sp>
        <p:nvSpPr>
          <p:cNvPr id="1077" name="Risk Rating Matrix"/>
          <p:cNvSpPr txBox="1"/>
          <p:nvPr/>
        </p:nvSpPr>
        <p:spPr>
          <a:xfrm>
            <a:off x="428625" y="603770"/>
            <a:ext cx="7620000" cy="483668"/>
          </a:xfrm>
          <a:prstGeom prst="rect">
            <a:avLst/>
          </a:prstGeom>
          <a:ln w="12700">
            <a:miter lim="400000"/>
          </a:ln>
          <a:extLst>
            <a:ext uri="{C572A759-6A51-4108-AA02-DFA0A04FC94B}">
              <ma14:wrappingTextBoxFlag xmlns:ma14="http://schemas.microsoft.com/office/mac/drawingml/2011/main" val="1"/>
            </a:ext>
          </a:extLst>
        </p:spPr>
        <p:txBody>
          <a:bodyPr lIns="44450" tIns="44450" rIns="44450" bIns="44450" anchor="b">
            <a:spAutoFit/>
          </a:bodyPr>
          <a:lstStyle>
            <a:lvl1pPr algn="l">
              <a:lnSpc>
                <a:spcPct val="100000"/>
              </a:lnSpc>
              <a:spcBef>
                <a:spcPts val="1600"/>
              </a:spcBef>
              <a:defRPr sz="2800" b="0" i="0">
                <a:solidFill>
                  <a:srgbClr val="000099"/>
                </a:solidFill>
                <a:uFill>
                  <a:solidFill>
                    <a:srgbClr val="000099"/>
                  </a:solidFill>
                </a:uFill>
              </a:defRPr>
            </a:lvl1pPr>
          </a:lstStyle>
          <a:p>
            <a:pPr>
              <a:defRPr sz="1800">
                <a:solidFill>
                  <a:schemeClr val="accent4"/>
                </a:solidFill>
                <a:uFill>
                  <a:solidFill>
                    <a:schemeClr val="accent4"/>
                  </a:solidFill>
                </a:uFill>
              </a:defRPr>
            </a:pPr>
            <a:r>
              <a:rPr sz="2800">
                <a:solidFill>
                  <a:srgbClr val="000099"/>
                </a:solidFill>
                <a:uFill>
                  <a:solidFill>
                    <a:srgbClr val="000099"/>
                  </a:solidFill>
                </a:uFill>
              </a:rPr>
              <a:t>Risk Rating Matrix</a:t>
            </a:r>
          </a:p>
        </p:txBody>
      </p:sp>
      <p:sp>
        <p:nvSpPr>
          <p:cNvPr id="1078" name="Line"/>
          <p:cNvSpPr/>
          <p:nvPr/>
        </p:nvSpPr>
        <p:spPr>
          <a:xfrm>
            <a:off x="871537" y="1676399"/>
            <a:ext cx="1295401" cy="1295402"/>
          </a:xfrm>
          <a:prstGeom prst="line">
            <a:avLst/>
          </a:prstGeom>
          <a:ln w="12700">
            <a:solidFill>
              <a:schemeClr val="accent4"/>
            </a:solidFill>
          </a:ln>
        </p:spPr>
        <p:txBody>
          <a:bodyPr lIns="45719" rIns="45719"/>
          <a:lstStyle/>
          <a:p>
            <a:pPr algn="l" defTabSz="457200">
              <a:lnSpc>
                <a:spcPct val="100000"/>
              </a:lnSpc>
              <a:defRPr sz="1200" b="0" i="0">
                <a:uFillTx/>
                <a:latin typeface="+mn-lt"/>
                <a:ea typeface="+mn-ea"/>
                <a:cs typeface="+mn-cs"/>
                <a:sym typeface="Helvetica"/>
              </a:defRPr>
            </a:pPr>
            <a:endParaRPr/>
          </a:p>
        </p:txBody>
      </p:sp>
      <p:sp>
        <p:nvSpPr>
          <p:cNvPr id="1079" name="Line"/>
          <p:cNvSpPr/>
          <p:nvPr/>
        </p:nvSpPr>
        <p:spPr>
          <a:xfrm flipH="1">
            <a:off x="885824" y="1719262"/>
            <a:ext cx="2" cy="3962401"/>
          </a:xfrm>
          <a:prstGeom prst="line">
            <a:avLst/>
          </a:prstGeom>
          <a:ln w="12700">
            <a:solidFill>
              <a:schemeClr val="accent4"/>
            </a:solidFill>
          </a:ln>
        </p:spPr>
        <p:txBody>
          <a:bodyPr lIns="45719" rIns="45719"/>
          <a:lstStyle/>
          <a:p>
            <a:pPr algn="l" defTabSz="457200">
              <a:lnSpc>
                <a:spcPct val="100000"/>
              </a:lnSpc>
              <a:defRPr sz="1200" b="0" i="0">
                <a:uFillTx/>
                <a:latin typeface="+mn-lt"/>
                <a:ea typeface="+mn-ea"/>
                <a:cs typeface="+mn-cs"/>
                <a:sym typeface="Helvetica"/>
              </a:defRPr>
            </a:pPr>
            <a:endParaRPr/>
          </a:p>
        </p:txBody>
      </p:sp>
      <p:sp>
        <p:nvSpPr>
          <p:cNvPr id="1080" name="Line"/>
          <p:cNvSpPr/>
          <p:nvPr/>
        </p:nvSpPr>
        <p:spPr>
          <a:xfrm>
            <a:off x="881062" y="5686425"/>
            <a:ext cx="7543801" cy="0"/>
          </a:xfrm>
          <a:prstGeom prst="line">
            <a:avLst/>
          </a:prstGeom>
          <a:ln w="12700">
            <a:solidFill>
              <a:schemeClr val="accent4"/>
            </a:solidFill>
          </a:ln>
        </p:spPr>
        <p:txBody>
          <a:bodyPr lIns="45719" rIns="45719"/>
          <a:lstStyle/>
          <a:p>
            <a:pPr algn="l" defTabSz="457200">
              <a:lnSpc>
                <a:spcPct val="100000"/>
              </a:lnSpc>
              <a:defRPr sz="1200" b="0" i="0">
                <a:uFillTx/>
                <a:latin typeface="+mn-lt"/>
                <a:ea typeface="+mn-ea"/>
                <a:cs typeface="+mn-cs"/>
                <a:sym typeface="Helvetica"/>
              </a:defRPr>
            </a:pPr>
            <a:endParaRPr/>
          </a:p>
        </p:txBody>
      </p:sp>
      <p:sp>
        <p:nvSpPr>
          <p:cNvPr id="1081" name="Line"/>
          <p:cNvSpPr/>
          <p:nvPr/>
        </p:nvSpPr>
        <p:spPr>
          <a:xfrm>
            <a:off x="876300" y="5138737"/>
            <a:ext cx="7543800" cy="1"/>
          </a:xfrm>
          <a:prstGeom prst="line">
            <a:avLst/>
          </a:prstGeom>
          <a:ln w="12700">
            <a:solidFill>
              <a:schemeClr val="accent4"/>
            </a:solidFill>
          </a:ln>
        </p:spPr>
        <p:txBody>
          <a:bodyPr lIns="45719" rIns="45719"/>
          <a:lstStyle/>
          <a:p>
            <a:pPr algn="l" defTabSz="457200">
              <a:lnSpc>
                <a:spcPct val="100000"/>
              </a:lnSpc>
              <a:defRPr sz="1200" b="0" i="0">
                <a:uFillTx/>
                <a:latin typeface="+mn-lt"/>
                <a:ea typeface="+mn-ea"/>
                <a:cs typeface="+mn-cs"/>
                <a:sym typeface="Helvetica"/>
              </a:defRPr>
            </a:pPr>
            <a:endParaRPr/>
          </a:p>
        </p:txBody>
      </p:sp>
      <p:sp>
        <p:nvSpPr>
          <p:cNvPr id="1082" name="Line"/>
          <p:cNvSpPr/>
          <p:nvPr/>
        </p:nvSpPr>
        <p:spPr>
          <a:xfrm>
            <a:off x="866775" y="4572000"/>
            <a:ext cx="7543800" cy="0"/>
          </a:xfrm>
          <a:prstGeom prst="line">
            <a:avLst/>
          </a:prstGeom>
          <a:ln w="12700">
            <a:solidFill>
              <a:schemeClr val="accent4"/>
            </a:solidFill>
          </a:ln>
        </p:spPr>
        <p:txBody>
          <a:bodyPr lIns="45719" rIns="45719"/>
          <a:lstStyle/>
          <a:p>
            <a:pPr algn="l" defTabSz="457200">
              <a:lnSpc>
                <a:spcPct val="100000"/>
              </a:lnSpc>
              <a:defRPr sz="1200" b="0" i="0">
                <a:uFillTx/>
                <a:latin typeface="+mn-lt"/>
                <a:ea typeface="+mn-ea"/>
                <a:cs typeface="+mn-cs"/>
                <a:sym typeface="Helvetica"/>
              </a:defRPr>
            </a:pPr>
            <a:endParaRPr/>
          </a:p>
        </p:txBody>
      </p:sp>
      <p:sp>
        <p:nvSpPr>
          <p:cNvPr id="1083" name="Line"/>
          <p:cNvSpPr/>
          <p:nvPr/>
        </p:nvSpPr>
        <p:spPr>
          <a:xfrm>
            <a:off x="881062" y="4010025"/>
            <a:ext cx="7543801" cy="0"/>
          </a:xfrm>
          <a:prstGeom prst="line">
            <a:avLst/>
          </a:prstGeom>
          <a:ln w="12700">
            <a:solidFill>
              <a:schemeClr val="accent4"/>
            </a:solidFill>
          </a:ln>
        </p:spPr>
        <p:txBody>
          <a:bodyPr lIns="45719" rIns="45719"/>
          <a:lstStyle/>
          <a:p>
            <a:pPr algn="l" defTabSz="457200">
              <a:lnSpc>
                <a:spcPct val="100000"/>
              </a:lnSpc>
              <a:defRPr sz="1200" b="0" i="0">
                <a:uFillTx/>
                <a:latin typeface="+mn-lt"/>
                <a:ea typeface="+mn-ea"/>
                <a:cs typeface="+mn-cs"/>
                <a:sym typeface="Helvetica"/>
              </a:defRPr>
            </a:pPr>
            <a:endParaRPr/>
          </a:p>
        </p:txBody>
      </p:sp>
      <p:sp>
        <p:nvSpPr>
          <p:cNvPr id="1084" name="Line"/>
          <p:cNvSpPr/>
          <p:nvPr/>
        </p:nvSpPr>
        <p:spPr>
          <a:xfrm>
            <a:off x="881062" y="3429000"/>
            <a:ext cx="7543801" cy="0"/>
          </a:xfrm>
          <a:prstGeom prst="line">
            <a:avLst/>
          </a:prstGeom>
          <a:ln w="12700">
            <a:solidFill>
              <a:schemeClr val="accent4"/>
            </a:solidFill>
          </a:ln>
        </p:spPr>
        <p:txBody>
          <a:bodyPr lIns="45719" rIns="45719"/>
          <a:lstStyle/>
          <a:p>
            <a:pPr algn="l" defTabSz="457200">
              <a:lnSpc>
                <a:spcPct val="100000"/>
              </a:lnSpc>
              <a:defRPr sz="1200" b="0" i="0">
                <a:uFillTx/>
                <a:latin typeface="+mn-lt"/>
                <a:ea typeface="+mn-ea"/>
                <a:cs typeface="+mn-cs"/>
                <a:sym typeface="Helvetica"/>
              </a:defRPr>
            </a:pPr>
            <a:endParaRPr/>
          </a:p>
        </p:txBody>
      </p:sp>
      <p:sp>
        <p:nvSpPr>
          <p:cNvPr id="1085" name="Line"/>
          <p:cNvSpPr/>
          <p:nvPr/>
        </p:nvSpPr>
        <p:spPr>
          <a:xfrm>
            <a:off x="838200" y="2957512"/>
            <a:ext cx="7543800" cy="1"/>
          </a:xfrm>
          <a:prstGeom prst="line">
            <a:avLst/>
          </a:prstGeom>
          <a:ln w="12700">
            <a:solidFill>
              <a:schemeClr val="accent4"/>
            </a:solidFill>
          </a:ln>
        </p:spPr>
        <p:txBody>
          <a:bodyPr lIns="45719" rIns="45719"/>
          <a:lstStyle/>
          <a:p>
            <a:pPr algn="l" defTabSz="457200">
              <a:lnSpc>
                <a:spcPct val="100000"/>
              </a:lnSpc>
              <a:defRPr sz="1200" b="0" i="0">
                <a:uFillTx/>
                <a:latin typeface="+mn-lt"/>
                <a:ea typeface="+mn-ea"/>
                <a:cs typeface="+mn-cs"/>
                <a:sym typeface="Helvetica"/>
              </a:defRPr>
            </a:pPr>
            <a:endParaRPr/>
          </a:p>
        </p:txBody>
      </p:sp>
      <p:sp>
        <p:nvSpPr>
          <p:cNvPr id="1086" name="Line"/>
          <p:cNvSpPr/>
          <p:nvPr/>
        </p:nvSpPr>
        <p:spPr>
          <a:xfrm>
            <a:off x="838200" y="1676400"/>
            <a:ext cx="7543800" cy="0"/>
          </a:xfrm>
          <a:prstGeom prst="line">
            <a:avLst/>
          </a:prstGeom>
          <a:ln w="12700">
            <a:solidFill>
              <a:schemeClr val="accent4"/>
            </a:solidFill>
          </a:ln>
        </p:spPr>
        <p:txBody>
          <a:bodyPr lIns="45719" rIns="45719"/>
          <a:lstStyle/>
          <a:p>
            <a:pPr algn="l" defTabSz="457200">
              <a:lnSpc>
                <a:spcPct val="100000"/>
              </a:lnSpc>
              <a:defRPr sz="1200" b="0" i="0">
                <a:uFillTx/>
                <a:latin typeface="+mn-lt"/>
                <a:ea typeface="+mn-ea"/>
                <a:cs typeface="+mn-cs"/>
                <a:sym typeface="Helvetica"/>
              </a:defRPr>
            </a:pPr>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 name="mailbox:///C|/Users/wayne/AppData/Roaming/Thunderbird/Profiles/u2a8vhfh.default/Mail/mail.ockahuna.com/Inbox?number=1198914279&amp;header=quotebody&amp;part=1.20&amp;filename=image019.jpg" descr="mailbox:///C|/Users/wayne/AppData/Roaming/Thunderbird/Profiles/u2a8vhfh.default/Mail/mail.ockahuna.com/Inbox?number=1198914279&amp;header=quotebody&amp;part=1.20&amp;filename=image019.jpg"/>
          <p:cNvPicPr>
            <a:picLocks noChangeAspect="1"/>
          </p:cNvPicPr>
          <p:nvPr/>
        </p:nvPicPr>
        <p:blipFill>
          <a:blip r:embed="rId2">
            <a:extLst/>
          </a:blip>
          <a:stretch>
            <a:fillRect/>
          </a:stretch>
        </p:blipFill>
        <p:spPr>
          <a:xfrm>
            <a:off x="1765368" y="1430767"/>
            <a:ext cx="6251431" cy="4117210"/>
          </a:xfrm>
          <a:prstGeom prst="rect">
            <a:avLst/>
          </a:prstGeom>
          <a:ln w="12700">
            <a:miter lim="400000"/>
          </a:ln>
        </p:spPr>
      </p:pic>
      <p:sp>
        <p:nvSpPr>
          <p:cNvPr id="2" name="Rectangle 1">
            <a:extLst>
              <a:ext uri="{FF2B5EF4-FFF2-40B4-BE49-F238E27FC236}">
                <a16:creationId xmlns:a16="http://schemas.microsoft.com/office/drawing/2014/main" xmlns="" id="{AC5A9E55-1BF9-6649-A8E6-1D23DCB89344}"/>
              </a:ext>
            </a:extLst>
          </p:cNvPr>
          <p:cNvSpPr/>
          <p:nvPr/>
        </p:nvSpPr>
        <p:spPr>
          <a:xfrm>
            <a:off x="423194" y="325246"/>
            <a:ext cx="4467891" cy="590931"/>
          </a:xfrm>
          <a:prstGeom prst="rect">
            <a:avLst/>
          </a:prstGeom>
        </p:spPr>
        <p:txBody>
          <a:bodyPr wrap="none">
            <a:spAutoFit/>
          </a:bodyPr>
          <a:lstStyle/>
          <a:p>
            <a:r>
              <a:rPr lang="en-CA" b="0" i="0" dirty="0">
                <a:solidFill>
                  <a:srgbClr val="0000FF"/>
                </a:solidFill>
                <a:uFill>
                  <a:solidFill>
                    <a:srgbClr val="0000FF"/>
                  </a:solidFill>
                </a:uFill>
              </a:rPr>
              <a:t>Why the disconnect?</a:t>
            </a:r>
            <a:endParaRPr lang="en-US" b="0" i="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Title"/>
          <p:cNvSpPr txBox="1">
            <a:spLocks noGrp="1"/>
          </p:cNvSpPr>
          <p:nvPr>
            <p:ph type="title" idx="4294967295"/>
          </p:nvPr>
        </p:nvSpPr>
        <p:spPr>
          <a:xfrm>
            <a:off x="228600" y="152400"/>
            <a:ext cx="8686800" cy="685800"/>
          </a:xfrm>
          <a:prstGeom prst="rect">
            <a:avLst/>
          </a:prstGeom>
        </p:spPr>
        <p:txBody>
          <a:bodyPr>
            <a:normAutofit/>
          </a:bodyPr>
          <a:lstStyle/>
          <a:p>
            <a:endParaRPr/>
          </a:p>
        </p:txBody>
      </p:sp>
      <p:sp>
        <p:nvSpPr>
          <p:cNvPr id="168" name="Body"/>
          <p:cNvSpPr txBox="1">
            <a:spLocks noGrp="1"/>
          </p:cNvSpPr>
          <p:nvPr>
            <p:ph type="body" idx="4294967295"/>
          </p:nvPr>
        </p:nvSpPr>
        <p:spPr>
          <a:xfrm>
            <a:off x="228600" y="990600"/>
            <a:ext cx="8686800" cy="5410200"/>
          </a:xfrm>
          <a:prstGeom prst="rect">
            <a:avLst/>
          </a:prstGeom>
        </p:spPr>
        <p:txBody>
          <a:bodyPr>
            <a:normAutofit/>
          </a:bodyPr>
          <a:lstStyle/>
          <a:p>
            <a:endParaRPr/>
          </a:p>
        </p:txBody>
      </p:sp>
      <p:sp>
        <p:nvSpPr>
          <p:cNvPr id="169" name="Maury Hill and Associates, Inc."/>
          <p:cNvSpPr txBox="1"/>
          <p:nvPr/>
        </p:nvSpPr>
        <p:spPr>
          <a:xfrm>
            <a:off x="6011862" y="6237287"/>
            <a:ext cx="2895601" cy="6173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lnSpc>
                <a:spcPct val="100000"/>
              </a:lnSpc>
              <a:defRPr sz="1800" b="0" i="0"/>
            </a:lvl1pPr>
          </a:lstStyle>
          <a:p>
            <a:r>
              <a:t>Maury Hill and Associates, Inc.</a:t>
            </a:r>
          </a:p>
        </p:txBody>
      </p:sp>
      <p:pic>
        <p:nvPicPr>
          <p:cNvPr id="170" name="image.png" descr="image.png"/>
          <p:cNvPicPr>
            <a:picLocks noChangeAspect="1"/>
          </p:cNvPicPr>
          <p:nvPr/>
        </p:nvPicPr>
        <p:blipFill>
          <a:blip r:embed="rId2">
            <a:extLst/>
          </a:blip>
          <a:stretch>
            <a:fillRect/>
          </a:stretch>
        </p:blipFill>
        <p:spPr>
          <a:xfrm>
            <a:off x="1331912" y="981075"/>
            <a:ext cx="6992938" cy="465613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FE3208-DD09-8140-9E5F-026D752D122D}"/>
              </a:ext>
            </a:extLst>
          </p:cNvPr>
          <p:cNvSpPr>
            <a:spLocks noGrp="1"/>
          </p:cNvSpPr>
          <p:nvPr>
            <p:ph type="title"/>
          </p:nvPr>
        </p:nvSpPr>
        <p:spPr/>
        <p:txBody>
          <a:bodyPr/>
          <a:lstStyle/>
          <a:p>
            <a:pPr algn="l"/>
            <a:r>
              <a:rPr lang="en-US" dirty="0">
                <a:solidFill>
                  <a:srgbClr val="002060"/>
                </a:solidFill>
              </a:rPr>
              <a:t>Just for fun, let’s think about….</a:t>
            </a:r>
          </a:p>
        </p:txBody>
      </p:sp>
      <p:sp>
        <p:nvSpPr>
          <p:cNvPr id="3" name="Text Placeholder 2">
            <a:extLst>
              <a:ext uri="{FF2B5EF4-FFF2-40B4-BE49-F238E27FC236}">
                <a16:creationId xmlns:a16="http://schemas.microsoft.com/office/drawing/2014/main" xmlns="" id="{06B0D6DD-158F-BC4A-A21F-580F19FA8846}"/>
              </a:ext>
            </a:extLst>
          </p:cNvPr>
          <p:cNvSpPr>
            <a:spLocks noGrp="1"/>
          </p:cNvSpPr>
          <p:nvPr>
            <p:ph type="body" idx="1"/>
          </p:nvPr>
        </p:nvSpPr>
        <p:spPr/>
        <p:txBody>
          <a:bodyPr/>
          <a:lstStyle/>
          <a:p>
            <a:endParaRPr lang="en-US" dirty="0">
              <a:solidFill>
                <a:srgbClr val="0070C0"/>
              </a:solidFill>
            </a:endParaRPr>
          </a:p>
          <a:p>
            <a:endParaRPr lang="en-US" dirty="0">
              <a:solidFill>
                <a:srgbClr val="0070C0"/>
              </a:solidFill>
            </a:endParaRPr>
          </a:p>
          <a:p>
            <a:r>
              <a:rPr lang="en-US" dirty="0">
                <a:solidFill>
                  <a:srgbClr val="0070C0"/>
                </a:solidFill>
              </a:rPr>
              <a:t>What gets in the way of acting on issues identified?</a:t>
            </a:r>
          </a:p>
          <a:p>
            <a:pPr lvl="1"/>
            <a:r>
              <a:rPr lang="en-US" dirty="0">
                <a:solidFill>
                  <a:srgbClr val="0070C0"/>
                </a:solidFill>
              </a:rPr>
              <a:t>(or acting period?)</a:t>
            </a:r>
          </a:p>
          <a:p>
            <a:pPr lvl="1"/>
            <a:endParaRPr lang="en-US" dirty="0">
              <a:solidFill>
                <a:srgbClr val="0070C0"/>
              </a:solidFill>
            </a:endParaRPr>
          </a:p>
          <a:p>
            <a:r>
              <a:rPr lang="en-US" dirty="0">
                <a:solidFill>
                  <a:srgbClr val="0070C0"/>
                </a:solidFill>
              </a:rPr>
              <a:t>How can I go about disrupting the prevention of future incidents?</a:t>
            </a:r>
          </a:p>
        </p:txBody>
      </p:sp>
      <p:pic>
        <p:nvPicPr>
          <p:cNvPr id="4" name="mailbox:///C|/Users/wayne/AppData/Roaming/Thunderbird/Profiles/u2a8vhfh.default/Mail/mail.ockahuna.com/Inbox?number=1198914279&amp;header=quotebody&amp;part=1.18&amp;filename=image017.jpg" descr="mailbox:///C|/Users/wayne/AppData/Roaming/Thunderbird/Profiles/u2a8vhfh.default/Mail/mail.ockahuna.com/Inbox?number=1198914279&amp;header=quotebody&amp;part=1.18&amp;filename=image017.jpg">
            <a:extLst>
              <a:ext uri="{FF2B5EF4-FFF2-40B4-BE49-F238E27FC236}">
                <a16:creationId xmlns:a16="http://schemas.microsoft.com/office/drawing/2014/main" xmlns="" id="{5EED943C-0D88-6E42-AE48-47428675E4A0}"/>
              </a:ext>
            </a:extLst>
          </p:cNvPr>
          <p:cNvPicPr>
            <a:picLocks noChangeAspect="1"/>
          </p:cNvPicPr>
          <p:nvPr/>
        </p:nvPicPr>
        <p:blipFill>
          <a:blip r:embed="rId2">
            <a:extLst/>
          </a:blip>
          <a:stretch>
            <a:fillRect/>
          </a:stretch>
        </p:blipFill>
        <p:spPr>
          <a:xfrm>
            <a:off x="5056094" y="3648875"/>
            <a:ext cx="3958235" cy="3075663"/>
          </a:xfrm>
          <a:prstGeom prst="rect">
            <a:avLst/>
          </a:prstGeom>
          <a:ln w="12700">
            <a:miter lim="400000"/>
          </a:ln>
        </p:spPr>
      </p:pic>
    </p:spTree>
    <p:extLst>
      <p:ext uri="{BB962C8B-B14F-4D97-AF65-F5344CB8AC3E}">
        <p14:creationId xmlns:p14="http://schemas.microsoft.com/office/powerpoint/2010/main" val="421919929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j0398831">
            <a:extLst>
              <a:ext uri="{FF2B5EF4-FFF2-40B4-BE49-F238E27FC236}">
                <a16:creationId xmlns:a16="http://schemas.microsoft.com/office/drawing/2014/main" xmlns="" id="{C285BF8F-5E1D-574A-ABC4-BB51E68CF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606" y="0"/>
            <a:ext cx="8172400"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8854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Pitfalls in Risk Assessment"/>
          <p:cNvSpPr txBox="1">
            <a:spLocks noGrp="1"/>
          </p:cNvSpPr>
          <p:nvPr>
            <p:ph type="title" idx="4294967295"/>
          </p:nvPr>
        </p:nvSpPr>
        <p:spPr>
          <a:xfrm>
            <a:off x="336886" y="129727"/>
            <a:ext cx="8686800" cy="685800"/>
          </a:xfrm>
          <a:prstGeom prst="rect">
            <a:avLst/>
          </a:prstGeom>
        </p:spPr>
        <p:txBody>
          <a:bodyPr>
            <a:normAutofit/>
          </a:bodyPr>
          <a:lstStyle>
            <a:lvl1pPr algn="l" defTabSz="777240">
              <a:defRPr sz="4080" i="0">
                <a:solidFill>
                  <a:srgbClr val="000090"/>
                </a:solidFill>
                <a:uFill>
                  <a:solidFill>
                    <a:srgbClr val="000090"/>
                  </a:solidFill>
                </a:uFill>
              </a:defRPr>
            </a:lvl1pPr>
          </a:lstStyle>
          <a:p>
            <a:pPr>
              <a:defRPr sz="3400" i="1">
                <a:solidFill>
                  <a:schemeClr val="accent4"/>
                </a:solidFill>
                <a:uFill>
                  <a:solidFill>
                    <a:schemeClr val="accent4"/>
                  </a:solidFill>
                </a:uFill>
              </a:defRPr>
            </a:pPr>
            <a:r>
              <a:rPr lang="en-CA" sz="4080" i="0" dirty="0">
                <a:solidFill>
                  <a:srgbClr val="000090"/>
                </a:solidFill>
                <a:uFill>
                  <a:solidFill>
                    <a:srgbClr val="000090"/>
                  </a:solidFill>
                </a:uFill>
              </a:rPr>
              <a:t>Challenges</a:t>
            </a:r>
            <a:endParaRPr sz="4080" i="0" dirty="0">
              <a:solidFill>
                <a:srgbClr val="000090"/>
              </a:solidFill>
              <a:uFill>
                <a:solidFill>
                  <a:srgbClr val="000090"/>
                </a:solidFill>
              </a:uFill>
            </a:endParaRPr>
          </a:p>
        </p:txBody>
      </p:sp>
      <p:sp>
        <p:nvSpPr>
          <p:cNvPr id="1258" name="The subjective nature of Risk Perception and Assessment"/>
          <p:cNvSpPr txBox="1">
            <a:spLocks noGrp="1"/>
          </p:cNvSpPr>
          <p:nvPr>
            <p:ph type="body" sz="half" idx="4294967295"/>
          </p:nvPr>
        </p:nvSpPr>
        <p:spPr>
          <a:xfrm>
            <a:off x="336886" y="815527"/>
            <a:ext cx="8686800" cy="4883972"/>
          </a:xfrm>
          <a:prstGeom prst="rect">
            <a:avLst/>
          </a:prstGeom>
        </p:spPr>
        <p:txBody>
          <a:bodyPr>
            <a:noAutofit/>
          </a:bodyPr>
          <a:lstStyle>
            <a:lvl1pPr marL="381000" indent="-381000">
              <a:spcBef>
                <a:spcPts val="700"/>
              </a:spcBef>
              <a:defRPr sz="3200">
                <a:solidFill>
                  <a:srgbClr val="0000FF"/>
                </a:solidFill>
                <a:uFill>
                  <a:solidFill>
                    <a:srgbClr val="0000FF"/>
                  </a:solidFill>
                </a:uFill>
              </a:defRPr>
            </a:lvl1pPr>
          </a:lstStyle>
          <a:p>
            <a:pPr>
              <a:spcBef>
                <a:spcPts val="500"/>
              </a:spcBef>
              <a:defRPr sz="2400">
                <a:solidFill>
                  <a:schemeClr val="accent4"/>
                </a:solidFill>
                <a:uFill>
                  <a:solidFill>
                    <a:schemeClr val="accent4"/>
                  </a:solidFill>
                </a:uFill>
              </a:defRPr>
            </a:pPr>
            <a:r>
              <a:rPr sz="2400" dirty="0">
                <a:solidFill>
                  <a:srgbClr val="0070C0"/>
                </a:solidFill>
                <a:uFill>
                  <a:solidFill>
                    <a:schemeClr val="accent4"/>
                  </a:solidFill>
                </a:uFill>
              </a:rPr>
              <a:t>The subjective nature of Risk Perception and Assessment</a:t>
            </a:r>
            <a:endParaRPr lang="en-CA" sz="2400" dirty="0">
              <a:solidFill>
                <a:srgbClr val="0070C0"/>
              </a:solidFill>
              <a:uFill>
                <a:solidFill>
                  <a:schemeClr val="accent4"/>
                </a:solidFill>
              </a:uFill>
            </a:endParaRPr>
          </a:p>
          <a:p>
            <a:pPr>
              <a:spcBef>
                <a:spcPts val="500"/>
              </a:spcBef>
              <a:defRPr sz="2400">
                <a:solidFill>
                  <a:schemeClr val="accent4"/>
                </a:solidFill>
                <a:uFill>
                  <a:solidFill>
                    <a:schemeClr val="accent4"/>
                  </a:solidFill>
                </a:uFill>
              </a:defRPr>
            </a:pPr>
            <a:r>
              <a:rPr lang="en-CA" sz="2400" dirty="0">
                <a:solidFill>
                  <a:srgbClr val="0070C0"/>
                </a:solidFill>
                <a:uFill>
                  <a:solidFill>
                    <a:schemeClr val="accent4"/>
                  </a:solidFill>
                </a:uFill>
              </a:rPr>
              <a:t>focus on failures rather than maximizing safety benefits</a:t>
            </a:r>
          </a:p>
          <a:p>
            <a:pPr>
              <a:spcBef>
                <a:spcPts val="500"/>
              </a:spcBef>
              <a:defRPr sz="2400">
                <a:solidFill>
                  <a:schemeClr val="accent4"/>
                </a:solidFill>
                <a:uFill>
                  <a:solidFill>
                    <a:schemeClr val="accent4"/>
                  </a:solidFill>
                </a:uFill>
              </a:defRPr>
            </a:pPr>
            <a:r>
              <a:rPr lang="en-CA" sz="2400" dirty="0">
                <a:solidFill>
                  <a:srgbClr val="0070C0"/>
                </a:solidFill>
                <a:uFill>
                  <a:solidFill>
                    <a:schemeClr val="accent4"/>
                  </a:solidFill>
                </a:uFill>
              </a:rPr>
              <a:t>Analytic Paralysis</a:t>
            </a:r>
          </a:p>
          <a:p>
            <a:pPr>
              <a:spcBef>
                <a:spcPts val="500"/>
              </a:spcBef>
              <a:defRPr sz="2400">
                <a:solidFill>
                  <a:schemeClr val="accent4"/>
                </a:solidFill>
                <a:uFill>
                  <a:solidFill>
                    <a:schemeClr val="accent4"/>
                  </a:solidFill>
                </a:uFill>
              </a:defRPr>
            </a:pPr>
            <a:r>
              <a:rPr lang="en-CA" sz="2400" dirty="0">
                <a:solidFill>
                  <a:srgbClr val="0070C0"/>
                </a:solidFill>
                <a:uFill>
                  <a:solidFill>
                    <a:schemeClr val="accent4"/>
                  </a:solidFill>
                </a:uFill>
              </a:rPr>
              <a:t>Playing </a:t>
            </a:r>
            <a:r>
              <a:rPr lang="en-CA" sz="2400" dirty="0" err="1">
                <a:solidFill>
                  <a:srgbClr val="0070C0"/>
                </a:solidFill>
                <a:uFill>
                  <a:solidFill>
                    <a:schemeClr val="accent4"/>
                  </a:solidFill>
                </a:uFill>
              </a:rPr>
              <a:t>s”safety</a:t>
            </a:r>
            <a:r>
              <a:rPr lang="en-CA" sz="2400" dirty="0">
                <a:solidFill>
                  <a:srgbClr val="0070C0"/>
                </a:solidFill>
                <a:uFill>
                  <a:solidFill>
                    <a:schemeClr val="accent4"/>
                  </a:solidFill>
                </a:uFill>
              </a:rPr>
              <a:t> card” rather than RBDM</a:t>
            </a:r>
          </a:p>
          <a:p>
            <a:pPr>
              <a:spcBef>
                <a:spcPts val="500"/>
              </a:spcBef>
            </a:pPr>
            <a:r>
              <a:rPr lang="en-CA" sz="2400" dirty="0">
                <a:solidFill>
                  <a:srgbClr val="0070C0"/>
                </a:solidFill>
                <a:uFill>
                  <a:solidFill>
                    <a:schemeClr val="accent4"/>
                  </a:solidFill>
                </a:uFill>
              </a:rPr>
              <a:t>Overcompensating  - Conducting risk management assessments on everything</a:t>
            </a:r>
          </a:p>
          <a:p>
            <a:pPr>
              <a:spcBef>
                <a:spcPts val="500"/>
              </a:spcBef>
            </a:pPr>
            <a:r>
              <a:rPr lang="en-CA" sz="2400" dirty="0">
                <a:solidFill>
                  <a:srgbClr val="0070C0"/>
                </a:solidFill>
                <a:uFill>
                  <a:solidFill>
                    <a:schemeClr val="accent4"/>
                  </a:solidFill>
                </a:uFill>
              </a:rPr>
              <a:t>Risk Management - “Glorified Checklist” or “Cut and Paste” Exercise</a:t>
            </a:r>
          </a:p>
          <a:p>
            <a:pPr>
              <a:spcBef>
                <a:spcPts val="500"/>
              </a:spcBef>
            </a:pPr>
            <a:r>
              <a:rPr lang="en-CA" sz="2400" dirty="0">
                <a:solidFill>
                  <a:srgbClr val="0070C0"/>
                </a:solidFill>
                <a:uFill>
                  <a:solidFill>
                    <a:schemeClr val="accent4"/>
                  </a:solidFill>
                </a:uFill>
              </a:rPr>
              <a:t>Lack of alignment and integration with business processes</a:t>
            </a:r>
          </a:p>
          <a:p>
            <a:pPr>
              <a:spcBef>
                <a:spcPts val="500"/>
              </a:spcBef>
            </a:pPr>
            <a:r>
              <a:rPr lang="en-CA" sz="2400" dirty="0">
                <a:solidFill>
                  <a:srgbClr val="0070C0"/>
                </a:solidFill>
                <a:uFill>
                  <a:solidFill>
                    <a:schemeClr val="accent4"/>
                  </a:solidFill>
                </a:uFill>
              </a:rPr>
              <a:t>Deficient safety culture</a:t>
            </a:r>
          </a:p>
          <a:p>
            <a:pPr lvl="1">
              <a:buFont typeface="Arial" pitchFamily="34" charset="0"/>
              <a:buChar char="•"/>
            </a:pPr>
            <a:endParaRPr lang="en-CA" sz="2000" dirty="0"/>
          </a:p>
          <a:p>
            <a:pPr>
              <a:defRPr sz="2400">
                <a:solidFill>
                  <a:schemeClr val="accent4"/>
                </a:solidFill>
                <a:uFill>
                  <a:solidFill>
                    <a:schemeClr val="accent4"/>
                  </a:solidFill>
                </a:uFill>
              </a:defRPr>
            </a:pPr>
            <a:endParaRPr sz="2000" dirty="0">
              <a:solidFill>
                <a:srgbClr val="0000FF"/>
              </a:solidFill>
              <a:uFill>
                <a:solidFill>
                  <a:srgbClr val="0000FF"/>
                </a:solidFill>
              </a:uFill>
            </a:endParaRP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OBJECTIVES (FOCUS)"/>
          <p:cNvSpPr txBox="1">
            <a:spLocks noGrp="1"/>
          </p:cNvSpPr>
          <p:nvPr>
            <p:ph type="title" idx="4294967295"/>
          </p:nvPr>
        </p:nvSpPr>
        <p:spPr>
          <a:xfrm>
            <a:off x="179387" y="333375"/>
            <a:ext cx="8686801" cy="685800"/>
          </a:xfrm>
          <a:prstGeom prst="rect">
            <a:avLst/>
          </a:prstGeom>
        </p:spPr>
        <p:txBody>
          <a:bodyPr lIns="45719" tIns="45719" rIns="45719" bIns="45719">
            <a:normAutofit/>
          </a:bodyPr>
          <a:lstStyle>
            <a:lvl1pPr algn="ctr">
              <a:defRPr>
                <a:solidFill>
                  <a:srgbClr val="000099"/>
                </a:solidFill>
                <a:uFill>
                  <a:solidFill>
                    <a:srgbClr val="000099"/>
                  </a:solidFill>
                </a:uFill>
              </a:defRPr>
            </a:lvl1pPr>
          </a:lstStyle>
          <a:p>
            <a:pPr>
              <a:defRPr>
                <a:solidFill>
                  <a:schemeClr val="accent4"/>
                </a:solidFill>
                <a:uFill>
                  <a:solidFill>
                    <a:schemeClr val="accent4"/>
                  </a:solidFill>
                </a:uFill>
              </a:defRPr>
            </a:pPr>
            <a:r>
              <a:rPr lang="en-CA" dirty="0">
                <a:solidFill>
                  <a:srgbClr val="000099"/>
                </a:solidFill>
                <a:uFill>
                  <a:solidFill>
                    <a:srgbClr val="000099"/>
                  </a:solidFill>
                </a:uFill>
              </a:rPr>
              <a:t>Demystify!</a:t>
            </a:r>
            <a:endParaRPr dirty="0">
              <a:solidFill>
                <a:srgbClr val="000099"/>
              </a:solidFill>
              <a:uFill>
                <a:solidFill>
                  <a:srgbClr val="000099"/>
                </a:solidFill>
              </a:uFill>
            </a:endParaRPr>
          </a:p>
        </p:txBody>
      </p:sp>
      <p:pic>
        <p:nvPicPr>
          <p:cNvPr id="162" name="File0004" descr="File0004"/>
          <p:cNvPicPr>
            <a:picLocks noChangeAspect="1"/>
          </p:cNvPicPr>
          <p:nvPr/>
        </p:nvPicPr>
        <p:blipFill>
          <a:blip r:embed="rId2">
            <a:extLst/>
          </a:blip>
          <a:stretch>
            <a:fillRect/>
          </a:stretch>
        </p:blipFill>
        <p:spPr>
          <a:xfrm>
            <a:off x="2183111" y="1125537"/>
            <a:ext cx="4500563" cy="4840288"/>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afterEffect">
                                  <p:stCondLst>
                                    <p:cond delay="1500"/>
                                  </p:stCondLst>
                                  <p:iterate>
                                    <p:tmAbs val="0"/>
                                  </p:iterate>
                                  <p:childTnLst>
                                    <p:set>
                                      <p:cBhvr>
                                        <p:cTn id="6" fill="hold"/>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2"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7" name="Safety Actions  - Scope and Effectiveness"/>
          <p:cNvSpPr txBox="1">
            <a:spLocks noGrp="1"/>
          </p:cNvSpPr>
          <p:nvPr>
            <p:ph type="title" idx="4294967295"/>
          </p:nvPr>
        </p:nvSpPr>
        <p:spPr>
          <a:xfrm>
            <a:off x="228600" y="152400"/>
            <a:ext cx="8686800" cy="685800"/>
          </a:xfrm>
          <a:prstGeom prst="rect">
            <a:avLst/>
          </a:prstGeom>
        </p:spPr>
        <p:txBody>
          <a:bodyPr>
            <a:normAutofit/>
          </a:bodyPr>
          <a:lstStyle>
            <a:lvl1pPr algn="l" defTabSz="859536">
              <a:defRPr sz="3384">
                <a:solidFill>
                  <a:srgbClr val="000090"/>
                </a:solidFill>
                <a:uFill>
                  <a:solidFill>
                    <a:srgbClr val="000090"/>
                  </a:solidFill>
                </a:uFill>
                <a:latin typeface="Arial"/>
                <a:ea typeface="Arial"/>
                <a:cs typeface="Arial"/>
                <a:sym typeface="Arial"/>
              </a:defRPr>
            </a:lvl1pPr>
          </a:lstStyle>
          <a:p>
            <a:pPr>
              <a:defRPr sz="3759">
                <a:solidFill>
                  <a:schemeClr val="accent4"/>
                </a:solidFill>
                <a:uFill>
                  <a:solidFill>
                    <a:schemeClr val="accent4"/>
                  </a:solidFill>
                </a:uFill>
                <a:latin typeface="Arial Narrow"/>
                <a:ea typeface="Arial Narrow"/>
                <a:cs typeface="Arial Narrow"/>
                <a:sym typeface="Arial Narrow"/>
              </a:defRPr>
            </a:pPr>
            <a:r>
              <a:rPr sz="3384">
                <a:solidFill>
                  <a:srgbClr val="000090"/>
                </a:solidFill>
                <a:uFill>
                  <a:solidFill>
                    <a:srgbClr val="000090"/>
                  </a:solidFill>
                </a:uFill>
                <a:latin typeface="Arial"/>
                <a:ea typeface="Arial"/>
                <a:cs typeface="Arial"/>
                <a:sym typeface="Arial"/>
              </a:rPr>
              <a:t>Safety Actions  - Scope and Effectiveness</a:t>
            </a:r>
          </a:p>
        </p:txBody>
      </p:sp>
      <p:sp>
        <p:nvSpPr>
          <p:cNvPr id="1348" name="Acceptance of recommendations and the elimination/mitigation of hazards is directly related to an organization’s response strategy:…"/>
          <p:cNvSpPr txBox="1">
            <a:spLocks noGrp="1"/>
          </p:cNvSpPr>
          <p:nvPr>
            <p:ph type="body" idx="4294967295"/>
          </p:nvPr>
        </p:nvSpPr>
        <p:spPr>
          <a:xfrm>
            <a:off x="685800" y="1981200"/>
            <a:ext cx="8458200" cy="4114800"/>
          </a:xfrm>
          <a:prstGeom prst="rect">
            <a:avLst/>
          </a:prstGeom>
        </p:spPr>
        <p:txBody>
          <a:bodyPr>
            <a:normAutofit/>
          </a:bodyPr>
          <a:lstStyle/>
          <a:p>
            <a:pPr marL="1587" indent="-1587"/>
            <a:r>
              <a:rPr>
                <a:solidFill>
                  <a:srgbClr val="0070C0"/>
                </a:solidFill>
                <a:uFill>
                  <a:solidFill>
                    <a:srgbClr val="0070C0"/>
                  </a:solidFill>
                </a:uFill>
              </a:rPr>
              <a:t>Acceptance of recommendations and the elimination/mitigation of hazards is directly related to an organization’s response strategy: </a:t>
            </a:r>
          </a:p>
          <a:p>
            <a:pPr marL="1587" indent="-1587"/>
            <a:r>
              <a:rPr i="1">
                <a:solidFill>
                  <a:srgbClr val="0070C0"/>
                </a:solidFill>
                <a:uFill>
                  <a:solidFill>
                    <a:srgbClr val="0070C0"/>
                  </a:solidFill>
                </a:uFill>
              </a:rPr>
              <a:t>			Deny</a:t>
            </a:r>
          </a:p>
          <a:p>
            <a:pPr marL="1587" indent="-1587"/>
            <a:r>
              <a:rPr i="1">
                <a:solidFill>
                  <a:srgbClr val="0070C0"/>
                </a:solidFill>
                <a:uFill>
                  <a:solidFill>
                    <a:srgbClr val="0070C0"/>
                  </a:solidFill>
                </a:uFill>
              </a:rPr>
              <a:t>			Repair </a:t>
            </a:r>
          </a:p>
          <a:p>
            <a:pPr marL="1587" indent="-1587"/>
            <a:r>
              <a:rPr i="1">
                <a:solidFill>
                  <a:srgbClr val="0070C0"/>
                </a:solidFill>
                <a:uFill>
                  <a:solidFill>
                    <a:srgbClr val="0070C0"/>
                  </a:solidFill>
                </a:uFill>
              </a:rPr>
              <a:t>			Reform</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4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134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134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5B699940-9473-1D4F-AFB8-61B12098FA2D}"/>
              </a:ext>
            </a:extLst>
          </p:cNvPr>
          <p:cNvSpPr>
            <a:spLocks noGrp="1"/>
          </p:cNvSpPr>
          <p:nvPr>
            <p:ph type="body" idx="1"/>
          </p:nvPr>
        </p:nvSpPr>
        <p:spPr/>
        <p:txBody>
          <a:bodyPr/>
          <a:lstStyle/>
          <a:p>
            <a:pPr>
              <a:defRPr sz="2256"/>
            </a:pPr>
            <a:r>
              <a:rPr lang="en-US" dirty="0">
                <a:solidFill>
                  <a:srgbClr val="0070C0"/>
                </a:solidFill>
              </a:rPr>
              <a:t>language of indignation, anger and incomprehension </a:t>
            </a:r>
          </a:p>
          <a:p>
            <a:pPr>
              <a:defRPr sz="2256"/>
            </a:pPr>
            <a:endParaRPr lang="en-US" dirty="0">
              <a:solidFill>
                <a:srgbClr val="0070C0"/>
              </a:solidFill>
            </a:endParaRPr>
          </a:p>
          <a:p>
            <a:pPr>
              <a:defRPr sz="2256"/>
            </a:pPr>
            <a:r>
              <a:rPr lang="en-US" dirty="0">
                <a:solidFill>
                  <a:srgbClr val="0070C0"/>
                </a:solidFill>
              </a:rPr>
              <a:t>counterfactual language - “should have”, “could have”, “if only”</a:t>
            </a:r>
            <a:endParaRPr lang="en-CA" dirty="0">
              <a:solidFill>
                <a:srgbClr val="0070C0"/>
              </a:solidFill>
            </a:endParaRPr>
          </a:p>
          <a:p>
            <a:pPr>
              <a:defRPr sz="2256"/>
            </a:pPr>
            <a:endParaRPr lang="en-CA" dirty="0">
              <a:solidFill>
                <a:srgbClr val="0070C0"/>
              </a:solidFill>
            </a:endParaRPr>
          </a:p>
          <a:p>
            <a:pPr>
              <a:defRPr sz="2256"/>
            </a:pPr>
            <a:r>
              <a:rPr lang="en-US" dirty="0">
                <a:solidFill>
                  <a:srgbClr val="0070C0"/>
                </a:solidFill>
              </a:rPr>
              <a:t>language of judgments, of hindsight.</a:t>
            </a:r>
            <a:endParaRPr lang="en-CA" dirty="0">
              <a:solidFill>
                <a:srgbClr val="0070C0"/>
              </a:solidFill>
            </a:endParaRPr>
          </a:p>
          <a:p>
            <a:pPr>
              <a:defRPr sz="2256"/>
            </a:pPr>
            <a:endParaRPr lang="en-CA" dirty="0">
              <a:solidFill>
                <a:srgbClr val="0070C0"/>
              </a:solidFill>
            </a:endParaRPr>
          </a:p>
          <a:p>
            <a:pPr>
              <a:defRPr sz="2256"/>
            </a:pPr>
            <a:r>
              <a:rPr lang="en-US" dirty="0">
                <a:solidFill>
                  <a:srgbClr val="0070C0"/>
                </a:solidFill>
              </a:rPr>
              <a:t>position of retrospective outsider</a:t>
            </a:r>
            <a:endParaRPr lang="en-CA" dirty="0">
              <a:solidFill>
                <a:srgbClr val="0070C0"/>
              </a:solidFill>
            </a:endParaRPr>
          </a:p>
          <a:p>
            <a:pPr marL="720089" lvl="3" indent="-285750">
              <a:buFont typeface="Wingdings-Regular"/>
              <a:buChar char="●"/>
              <a:defRPr sz="2256"/>
            </a:pPr>
            <a:r>
              <a:rPr lang="en-US" dirty="0">
                <a:solidFill>
                  <a:srgbClr val="0070C0"/>
                </a:solidFill>
              </a:rPr>
              <a:t>express surprise, disbelief and indignation at how people can fail to have seen the world the way you do now</a:t>
            </a:r>
            <a:endParaRPr lang="en-CA" dirty="0">
              <a:solidFill>
                <a:srgbClr val="0070C0"/>
              </a:solidFill>
            </a:endParaRPr>
          </a:p>
          <a:p>
            <a:endParaRPr lang="en-US" dirty="0">
              <a:solidFill>
                <a:schemeClr val="accent1">
                  <a:lumMod val="75000"/>
                </a:schemeClr>
              </a:solidFill>
            </a:endParaRPr>
          </a:p>
        </p:txBody>
      </p:sp>
      <p:sp>
        <p:nvSpPr>
          <p:cNvPr id="164" name="Title"/>
          <p:cNvSpPr txBox="1">
            <a:spLocks noGrp="1"/>
          </p:cNvSpPr>
          <p:nvPr>
            <p:ph type="title"/>
          </p:nvPr>
        </p:nvSpPr>
        <p:spPr>
          <a:prstGeom prst="rect">
            <a:avLst/>
          </a:prstGeom>
        </p:spPr>
        <p:txBody>
          <a:bodyPr>
            <a:normAutofit/>
          </a:bodyPr>
          <a:lstStyle/>
          <a:p>
            <a:pPr lvl="0" algn="l"/>
            <a:r>
              <a:rPr lang="en-CA" dirty="0">
                <a:solidFill>
                  <a:srgbClr val="002060"/>
                </a:solidFill>
              </a:rPr>
              <a:t>Normal (common) reaction</a:t>
            </a:r>
            <a:endParaRPr dirty="0">
              <a:solidFill>
                <a:srgbClr val="00206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cdn.vox-cdn.com/thumbor/XUckmE5ZoIxNHhfJ0LW4OYxHWkM=/0x0:1432x802/1200x800/filters:focal(602x287:830x515)/cdn.vox-cdn.com/uploads/chorus_image/image/59093659/uber_tempe.0.png">
            <a:extLst>
              <a:ext uri="{FF2B5EF4-FFF2-40B4-BE49-F238E27FC236}">
                <a16:creationId xmlns:a16="http://schemas.microsoft.com/office/drawing/2014/main" xmlns="" id="{8903B6E6-AD32-5B4F-9F04-B53C58C247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6523" y="699696"/>
            <a:ext cx="6820349" cy="4546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4289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466569C-9B00-254A-928F-AF809637C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38" y="873237"/>
            <a:ext cx="3283032" cy="2741332"/>
          </a:xfrm>
          <a:prstGeom prst="rect">
            <a:avLst/>
          </a:prstGeom>
        </p:spPr>
      </p:pic>
      <p:pic>
        <p:nvPicPr>
          <p:cNvPr id="4" name="Picture 3">
            <a:extLst>
              <a:ext uri="{FF2B5EF4-FFF2-40B4-BE49-F238E27FC236}">
                <a16:creationId xmlns:a16="http://schemas.microsoft.com/office/drawing/2014/main" xmlns="" id="{13D18962-7E75-4C4E-8FFE-640647E322FC}"/>
              </a:ext>
            </a:extLst>
          </p:cNvPr>
          <p:cNvPicPr>
            <a:picLocks noChangeAspect="1"/>
          </p:cNvPicPr>
          <p:nvPr/>
        </p:nvPicPr>
        <p:blipFill>
          <a:blip r:embed="rId4"/>
          <a:stretch>
            <a:fillRect/>
          </a:stretch>
        </p:blipFill>
        <p:spPr>
          <a:xfrm>
            <a:off x="0" y="0"/>
            <a:ext cx="9144000" cy="6858000"/>
          </a:xfrm>
          <a:prstGeom prst="rect">
            <a:avLst/>
          </a:prstGeom>
        </p:spPr>
      </p:pic>
      <p:pic>
        <p:nvPicPr>
          <p:cNvPr id="5" name="Picture 4">
            <a:extLst>
              <a:ext uri="{FF2B5EF4-FFF2-40B4-BE49-F238E27FC236}">
                <a16:creationId xmlns:a16="http://schemas.microsoft.com/office/drawing/2014/main" xmlns="" id="{1EA17E33-A4F6-F545-ABCC-373ED137AC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78" y="2500255"/>
            <a:ext cx="4340113" cy="3255085"/>
          </a:xfrm>
          <a:prstGeom prst="rect">
            <a:avLst/>
          </a:prstGeom>
        </p:spPr>
      </p:pic>
      <p:sp>
        <p:nvSpPr>
          <p:cNvPr id="6" name="TextBox 5">
            <a:extLst>
              <a:ext uri="{FF2B5EF4-FFF2-40B4-BE49-F238E27FC236}">
                <a16:creationId xmlns:a16="http://schemas.microsoft.com/office/drawing/2014/main" xmlns="" id="{1D11DCCB-AB7F-7543-99AD-1B4016A95E62}"/>
              </a:ext>
            </a:extLst>
          </p:cNvPr>
          <p:cNvSpPr txBox="1"/>
          <p:nvPr/>
        </p:nvSpPr>
        <p:spPr>
          <a:xfrm>
            <a:off x="4180619" y="598426"/>
            <a:ext cx="4724321" cy="15980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037" tIns="46037" rIns="46037" bIns="46037" numCol="1" spcCol="38100" rtlCol="0" anchor="ctr">
            <a:spAutoFit/>
          </a:bodyPr>
          <a:lstStyle/>
          <a:p>
            <a:pPr marL="0" marR="0" indent="0" algn="l" defTabSz="914400" rtl="0" fontAlgn="auto" latinLnBrk="0" hangingPunct="0">
              <a:lnSpc>
                <a:spcPct val="90000"/>
              </a:lnSpc>
              <a:spcBef>
                <a:spcPts val="0"/>
              </a:spcBef>
              <a:spcAft>
                <a:spcPts val="0"/>
              </a:spcAft>
              <a:buClrTx/>
              <a:buSzTx/>
              <a:buFontTx/>
              <a:buNone/>
              <a:tabLst/>
            </a:pPr>
            <a:r>
              <a:rPr kumimoji="0" lang="en-US" sz="3600" b="1" i="1" u="none" strike="noStrike" cap="none" spc="0" normalizeH="0" baseline="0" dirty="0">
                <a:ln>
                  <a:noFill/>
                </a:ln>
                <a:solidFill>
                  <a:srgbClr val="0070C0"/>
                </a:solidFill>
                <a:effectLst/>
                <a:uFill>
                  <a:solidFill>
                    <a:schemeClr val="accent4"/>
                  </a:solidFill>
                </a:uFill>
                <a:latin typeface="Arial"/>
                <a:ea typeface="Arial"/>
                <a:cs typeface="Arial"/>
                <a:sym typeface="Arial"/>
              </a:rPr>
              <a:t>Certainly directed at the individual “</a:t>
            </a:r>
            <a:r>
              <a:rPr kumimoji="0" lang="en-US" sz="3600" b="1" i="1" u="none" strike="noStrike" cap="none" spc="0" normalizeH="0" baseline="0" dirty="0" smtClean="0">
                <a:ln>
                  <a:noFill/>
                </a:ln>
                <a:solidFill>
                  <a:srgbClr val="0070C0"/>
                </a:solidFill>
                <a:effectLst/>
                <a:uFill>
                  <a:solidFill>
                    <a:schemeClr val="accent4"/>
                  </a:solidFill>
                </a:uFill>
                <a:latin typeface="Arial"/>
                <a:ea typeface="Arial"/>
                <a:cs typeface="Arial"/>
                <a:sym typeface="Arial"/>
              </a:rPr>
              <a:t>victim</a:t>
            </a:r>
            <a:r>
              <a:rPr lang="en-US" dirty="0">
                <a:solidFill>
                  <a:srgbClr val="0070C0"/>
                </a:solidFill>
              </a:rPr>
              <a:t> </a:t>
            </a:r>
            <a:r>
              <a:rPr kumimoji="0" lang="en-US" sz="3600" b="1" i="1" u="none" strike="noStrike" cap="none" spc="0" normalizeH="0" baseline="0" dirty="0" smtClean="0">
                <a:ln>
                  <a:noFill/>
                </a:ln>
                <a:solidFill>
                  <a:srgbClr val="0070C0"/>
                </a:solidFill>
                <a:effectLst/>
                <a:uFill>
                  <a:solidFill>
                    <a:schemeClr val="accent4"/>
                  </a:solidFill>
                </a:uFill>
                <a:latin typeface="Arial"/>
                <a:ea typeface="Arial"/>
                <a:cs typeface="Arial"/>
                <a:sym typeface="Arial"/>
              </a:rPr>
              <a:t>perpetrator”</a:t>
            </a:r>
            <a:endParaRPr kumimoji="0" lang="en-US" sz="3600" b="1" i="1" u="none" strike="noStrike" cap="none" spc="0" normalizeH="0" baseline="0" dirty="0">
              <a:ln>
                <a:noFill/>
              </a:ln>
              <a:solidFill>
                <a:srgbClr val="0070C0"/>
              </a:solidFill>
              <a:effectLst/>
              <a:uFill>
                <a:solidFill>
                  <a:schemeClr val="accent4"/>
                </a:solidFill>
              </a:uFill>
              <a:latin typeface="Arial"/>
              <a:ea typeface="Arial"/>
              <a:cs typeface="Arial"/>
              <a:sym typeface="Arial"/>
            </a:endParaRPr>
          </a:p>
        </p:txBody>
      </p:sp>
    </p:spTree>
    <p:extLst>
      <p:ext uri="{BB962C8B-B14F-4D97-AF65-F5344CB8AC3E}">
        <p14:creationId xmlns:p14="http://schemas.microsoft.com/office/powerpoint/2010/main" val="14355943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image.jpg" descr="image.jpg"/>
          <p:cNvPicPr>
            <a:picLocks noChangeAspect="1"/>
          </p:cNvPicPr>
          <p:nvPr/>
        </p:nvPicPr>
        <p:blipFill>
          <a:blip r:embed="rId2">
            <a:extLst/>
          </a:blip>
          <a:stretch>
            <a:fillRect/>
          </a:stretch>
        </p:blipFill>
        <p:spPr>
          <a:xfrm>
            <a:off x="0" y="5970587"/>
            <a:ext cx="5076825" cy="866776"/>
          </a:xfrm>
          <a:prstGeom prst="rect">
            <a:avLst/>
          </a:prstGeom>
          <a:ln w="12700">
            <a:miter lim="400000"/>
          </a:ln>
        </p:spPr>
      </p:pic>
      <p:pic>
        <p:nvPicPr>
          <p:cNvPr id="4" name="Picture 3">
            <a:extLst>
              <a:ext uri="{FF2B5EF4-FFF2-40B4-BE49-F238E27FC236}">
                <a16:creationId xmlns:a16="http://schemas.microsoft.com/office/drawing/2014/main" xmlns="" id="{AF047276-B517-1649-A3A4-F81FE4C01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494" y="1053536"/>
            <a:ext cx="8419200" cy="4726056"/>
          </a:xfrm>
          <a:prstGeom prst="rect">
            <a:avLst/>
          </a:prstGeom>
        </p:spPr>
      </p:pic>
      <p:sp>
        <p:nvSpPr>
          <p:cNvPr id="5" name="TextBox 4">
            <a:extLst>
              <a:ext uri="{FF2B5EF4-FFF2-40B4-BE49-F238E27FC236}">
                <a16:creationId xmlns:a16="http://schemas.microsoft.com/office/drawing/2014/main" xmlns="" id="{183E7AA2-731C-D548-979F-20E3BB16CF6F}"/>
              </a:ext>
            </a:extLst>
          </p:cNvPr>
          <p:cNvSpPr txBox="1"/>
          <p:nvPr/>
        </p:nvSpPr>
        <p:spPr>
          <a:xfrm>
            <a:off x="864392" y="270970"/>
            <a:ext cx="6461566" cy="5915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037" tIns="46037" rIns="46037" bIns="46037" numCol="1" spcCol="38100" rtlCol="0" anchor="ctr">
            <a:spAutoFit/>
          </a:bodyPr>
          <a:lstStyle/>
          <a:p>
            <a:pPr marL="0" marR="0" indent="0" algn="l" defTabSz="914400" rtl="0" fontAlgn="auto" latinLnBrk="0" hangingPunct="0">
              <a:lnSpc>
                <a:spcPct val="90000"/>
              </a:lnSpc>
              <a:spcBef>
                <a:spcPts val="0"/>
              </a:spcBef>
              <a:spcAft>
                <a:spcPts val="0"/>
              </a:spcAft>
              <a:buClrTx/>
              <a:buSzTx/>
              <a:buFontTx/>
              <a:buNone/>
              <a:tabLst/>
            </a:pPr>
            <a:r>
              <a:rPr kumimoji="0" lang="en-US" sz="3600" b="1" i="0" u="none" strike="noStrike" cap="none" spc="0" normalizeH="0" baseline="0" dirty="0">
                <a:ln>
                  <a:noFill/>
                </a:ln>
                <a:solidFill>
                  <a:srgbClr val="0070C0"/>
                </a:solidFill>
                <a:effectLst/>
                <a:uFill>
                  <a:solidFill>
                    <a:schemeClr val="accent4"/>
                  </a:solidFill>
                </a:uFill>
                <a:latin typeface="Arial"/>
                <a:ea typeface="Arial"/>
                <a:cs typeface="Arial"/>
                <a:sym typeface="Arial"/>
              </a:rPr>
              <a:t>But also at major events</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7133EF-F49D-B74F-85D6-C41AAF30749B}"/>
              </a:ext>
            </a:extLst>
          </p:cNvPr>
          <p:cNvSpPr>
            <a:spLocks noGrp="1"/>
          </p:cNvSpPr>
          <p:nvPr>
            <p:ph type="title"/>
          </p:nvPr>
        </p:nvSpPr>
        <p:spPr/>
        <p:txBody>
          <a:bodyPr/>
          <a:lstStyle/>
          <a:p>
            <a:pPr algn="l"/>
            <a:r>
              <a:rPr lang="en-US" dirty="0">
                <a:solidFill>
                  <a:srgbClr val="002060"/>
                </a:solidFill>
              </a:rPr>
              <a:t>The context…</a:t>
            </a:r>
          </a:p>
        </p:txBody>
      </p:sp>
      <p:sp>
        <p:nvSpPr>
          <p:cNvPr id="3" name="Text Placeholder 2">
            <a:extLst>
              <a:ext uri="{FF2B5EF4-FFF2-40B4-BE49-F238E27FC236}">
                <a16:creationId xmlns:a16="http://schemas.microsoft.com/office/drawing/2014/main" xmlns="" id="{0254C86C-B7ED-D74C-B868-04AC87F6937E}"/>
              </a:ext>
            </a:extLst>
          </p:cNvPr>
          <p:cNvSpPr>
            <a:spLocks noGrp="1"/>
          </p:cNvSpPr>
          <p:nvPr>
            <p:ph type="body" idx="1"/>
          </p:nvPr>
        </p:nvSpPr>
        <p:spPr/>
        <p:txBody>
          <a:bodyPr/>
          <a:lstStyle/>
          <a:p>
            <a:r>
              <a:rPr lang="en-CA" dirty="0">
                <a:solidFill>
                  <a:srgbClr val="0070C0"/>
                </a:solidFill>
              </a:rPr>
              <a:t>Single operator parked train, set some brakes (7)</a:t>
            </a:r>
          </a:p>
          <a:p>
            <a:endParaRPr lang="en-CA" dirty="0">
              <a:solidFill>
                <a:srgbClr val="0070C0"/>
              </a:solidFill>
            </a:endParaRPr>
          </a:p>
          <a:p>
            <a:r>
              <a:rPr lang="en-CA" dirty="0">
                <a:solidFill>
                  <a:srgbClr val="0070C0"/>
                </a:solidFill>
              </a:rPr>
              <a:t>the locomotive air brakes were left on during the brake test, meaning the train was being held by a combination of hand brakes and air brakes. This gave the false impression that the hand brakes alone would hold the train.</a:t>
            </a:r>
          </a:p>
          <a:p>
            <a:endParaRPr lang="en-CA" dirty="0">
              <a:solidFill>
                <a:srgbClr val="0070C0"/>
              </a:solidFill>
            </a:endParaRPr>
          </a:p>
          <a:p>
            <a:r>
              <a:rPr lang="en-CA" dirty="0">
                <a:solidFill>
                  <a:srgbClr val="0070C0"/>
                </a:solidFill>
              </a:rPr>
              <a:t>Firefighters shut down the locomotive in response to a fire.</a:t>
            </a:r>
          </a:p>
        </p:txBody>
      </p:sp>
    </p:spTree>
    <p:extLst>
      <p:ext uri="{BB962C8B-B14F-4D97-AF65-F5344CB8AC3E}">
        <p14:creationId xmlns:p14="http://schemas.microsoft.com/office/powerpoint/2010/main" val="240427266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7FCB97-97B5-5B4F-BCF1-0AF673B7618F}"/>
              </a:ext>
            </a:extLst>
          </p:cNvPr>
          <p:cNvSpPr>
            <a:spLocks noGrp="1"/>
          </p:cNvSpPr>
          <p:nvPr>
            <p:ph type="title"/>
          </p:nvPr>
        </p:nvSpPr>
        <p:spPr/>
        <p:txBody>
          <a:bodyPr/>
          <a:lstStyle/>
          <a:p>
            <a:pPr algn="l"/>
            <a:r>
              <a:rPr lang="en-US" dirty="0">
                <a:solidFill>
                  <a:srgbClr val="002060"/>
                </a:solidFill>
              </a:rPr>
              <a:t>The first kick at the can…</a:t>
            </a:r>
          </a:p>
        </p:txBody>
      </p:sp>
      <p:sp>
        <p:nvSpPr>
          <p:cNvPr id="3" name="Text Placeholder 2">
            <a:extLst>
              <a:ext uri="{FF2B5EF4-FFF2-40B4-BE49-F238E27FC236}">
                <a16:creationId xmlns:a16="http://schemas.microsoft.com/office/drawing/2014/main" xmlns="" id="{F820E3D8-9AE1-F04E-9017-16FCDD6F7FA8}"/>
              </a:ext>
            </a:extLst>
          </p:cNvPr>
          <p:cNvSpPr>
            <a:spLocks noGrp="1"/>
          </p:cNvSpPr>
          <p:nvPr>
            <p:ph type="body" idx="1"/>
          </p:nvPr>
        </p:nvSpPr>
        <p:spPr/>
        <p:txBody>
          <a:bodyPr/>
          <a:lstStyle/>
          <a:p>
            <a:r>
              <a:rPr lang="en-CA" dirty="0">
                <a:solidFill>
                  <a:srgbClr val="0070C0"/>
                </a:solidFill>
              </a:rPr>
              <a:t>railway suspended the engineer for allegedly improperly setting the handbrakes on the rail cars</a:t>
            </a:r>
          </a:p>
          <a:p>
            <a:pPr marL="0" indent="0" algn="ctr">
              <a:buNone/>
            </a:pPr>
            <a:endParaRPr lang="en-CA" dirty="0">
              <a:solidFill>
                <a:srgbClr val="0070C0"/>
              </a:solidFill>
            </a:endParaRPr>
          </a:p>
          <a:p>
            <a:r>
              <a:rPr lang="en-CA" dirty="0">
                <a:solidFill>
                  <a:srgbClr val="0070C0"/>
                </a:solidFill>
              </a:rPr>
              <a:t>train engineer, manager of train operations and railway traffic controller were charged with 47 counts of criminal negligence causing death.</a:t>
            </a:r>
            <a:endParaRPr lang="en-US" dirty="0">
              <a:solidFill>
                <a:srgbClr val="0070C0"/>
              </a:solidFill>
            </a:endParaRPr>
          </a:p>
        </p:txBody>
      </p:sp>
      <p:pic>
        <p:nvPicPr>
          <p:cNvPr id="6" name="Picture 5">
            <a:extLst>
              <a:ext uri="{FF2B5EF4-FFF2-40B4-BE49-F238E27FC236}">
                <a16:creationId xmlns:a16="http://schemas.microsoft.com/office/drawing/2014/main" xmlns="" id="{55C3B6BB-50AD-0E47-83D5-BFA4882C4C74}"/>
              </a:ext>
            </a:extLst>
          </p:cNvPr>
          <p:cNvPicPr>
            <a:picLocks noChangeAspect="1"/>
          </p:cNvPicPr>
          <p:nvPr/>
        </p:nvPicPr>
        <p:blipFill>
          <a:blip r:embed="rId2"/>
          <a:stretch>
            <a:fillRect/>
          </a:stretch>
        </p:blipFill>
        <p:spPr>
          <a:xfrm>
            <a:off x="3446802" y="3571538"/>
            <a:ext cx="5556829" cy="2398955"/>
          </a:xfrm>
          <a:prstGeom prst="rect">
            <a:avLst/>
          </a:prstGeom>
        </p:spPr>
      </p:pic>
    </p:spTree>
    <p:extLst>
      <p:ext uri="{BB962C8B-B14F-4D97-AF65-F5344CB8AC3E}">
        <p14:creationId xmlns:p14="http://schemas.microsoft.com/office/powerpoint/2010/main" val="20264653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618FFD"/>
      </a:accent1>
      <a:accent2>
        <a:srgbClr val="00AE00"/>
      </a:accent2>
      <a:accent3>
        <a:srgbClr val="8F8F8F"/>
      </a:accent3>
      <a:accent4>
        <a:srgbClr val="000000"/>
      </a:accent4>
      <a:accent5>
        <a:srgbClr val="B6C5FE"/>
      </a:accent5>
      <a:accent6>
        <a:srgbClr val="009E00"/>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chemeClr val="accent4">
                <a:alpha val="38000"/>
              </a:scheme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6037" tIns="46037" rIns="46037" bIns="46037" numCol="1" spcCol="38100" rtlCol="0" anchor="ctr">
        <a:spAutoFit/>
      </a:bodyPr>
      <a:lstStyle>
        <a:defPPr marL="0" marR="0" indent="0" algn="r" defTabSz="914400" rtl="0" fontAlgn="auto" latinLnBrk="0" hangingPunct="0">
          <a:lnSpc>
            <a:spcPct val="90000"/>
          </a:lnSpc>
          <a:spcBef>
            <a:spcPts val="0"/>
          </a:spcBef>
          <a:spcAft>
            <a:spcPts val="0"/>
          </a:spcAft>
          <a:buClrTx/>
          <a:buSzTx/>
          <a:buFontTx/>
          <a:buNone/>
          <a:tabLst/>
          <a:defRPr kumimoji="0" sz="3600" b="1" i="1" u="none" strike="noStrike" cap="none" spc="0" normalizeH="0" baseline="0">
            <a:ln>
              <a:noFill/>
            </a:ln>
            <a:solidFill>
              <a:schemeClr val="accent4"/>
            </a:solidFill>
            <a:effectLst/>
            <a:uFill>
              <a:solidFill>
                <a:schemeClr val="accent4"/>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chemeClr val="accent4">
              <a:alpha val="38000"/>
            </a:scheme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6037" tIns="46037" rIns="46037" bIns="46037" numCol="1" spcCol="38100" rtlCol="0" anchor="ctr">
        <a:spAutoFit/>
      </a:bodyPr>
      <a:lstStyle>
        <a:defPPr marL="0" marR="0" indent="0" algn="r" defTabSz="914400" rtl="0" fontAlgn="auto" latinLnBrk="0" hangingPunct="0">
          <a:lnSpc>
            <a:spcPct val="90000"/>
          </a:lnSpc>
          <a:spcBef>
            <a:spcPts val="0"/>
          </a:spcBef>
          <a:spcAft>
            <a:spcPts val="0"/>
          </a:spcAft>
          <a:buClrTx/>
          <a:buSzTx/>
          <a:buFontTx/>
          <a:buNone/>
          <a:tabLst/>
          <a:defRPr kumimoji="0" sz="3600" b="1" i="1" u="none" strike="noStrike" cap="none" spc="0" normalizeH="0" baseline="0">
            <a:ln>
              <a:noFill/>
            </a:ln>
            <a:solidFill>
              <a:schemeClr val="accent4"/>
            </a:solidFill>
            <a:effectLst/>
            <a:uFill>
              <a:solidFill>
                <a:schemeClr val="accent4"/>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618FFD"/>
      </a:accent1>
      <a:accent2>
        <a:srgbClr val="00AE00"/>
      </a:accent2>
      <a:accent3>
        <a:srgbClr val="8F8F8F"/>
      </a:accent3>
      <a:accent4>
        <a:srgbClr val="000000"/>
      </a:accent4>
      <a:accent5>
        <a:srgbClr val="B6C5FE"/>
      </a:accent5>
      <a:accent6>
        <a:srgbClr val="009E00"/>
      </a:accent6>
      <a:hlink>
        <a:srgbClr val="0000FF"/>
      </a:hlink>
      <a:folHlink>
        <a:srgbClr val="FF00FF"/>
      </a:folHlink>
    </a:clrScheme>
    <a:fontScheme name="Default">
      <a:majorFont>
        <a:latin typeface="Avenir Roman"/>
        <a:ea typeface="Avenir Roman"/>
        <a:cs typeface="Avenir Roman"/>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chemeClr val="accent4">
                <a:alpha val="38000"/>
              </a:scheme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6037" tIns="46037" rIns="46037" bIns="46037" numCol="1" spcCol="38100" rtlCol="0" anchor="ctr">
        <a:spAutoFit/>
      </a:bodyPr>
      <a:lstStyle>
        <a:defPPr marL="0" marR="0" indent="0" algn="r" defTabSz="914400" rtl="0" fontAlgn="auto" latinLnBrk="0" hangingPunct="0">
          <a:lnSpc>
            <a:spcPct val="90000"/>
          </a:lnSpc>
          <a:spcBef>
            <a:spcPts val="0"/>
          </a:spcBef>
          <a:spcAft>
            <a:spcPts val="0"/>
          </a:spcAft>
          <a:buClrTx/>
          <a:buSzTx/>
          <a:buFontTx/>
          <a:buNone/>
          <a:tabLst/>
          <a:defRPr kumimoji="0" sz="3600" b="1" i="1" u="none" strike="noStrike" cap="none" spc="0" normalizeH="0" baseline="0">
            <a:ln>
              <a:noFill/>
            </a:ln>
            <a:solidFill>
              <a:schemeClr val="accent4"/>
            </a:solidFill>
            <a:effectLst/>
            <a:uFill>
              <a:solidFill>
                <a:schemeClr val="accent4"/>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chemeClr val="accent4">
              <a:alpha val="38000"/>
            </a:scheme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6037" tIns="46037" rIns="46037" bIns="46037" numCol="1" spcCol="38100" rtlCol="0" anchor="ctr">
        <a:spAutoFit/>
      </a:bodyPr>
      <a:lstStyle>
        <a:defPPr marL="0" marR="0" indent="0" algn="r" defTabSz="914400" rtl="0" fontAlgn="auto" latinLnBrk="0" hangingPunct="0">
          <a:lnSpc>
            <a:spcPct val="90000"/>
          </a:lnSpc>
          <a:spcBef>
            <a:spcPts val="0"/>
          </a:spcBef>
          <a:spcAft>
            <a:spcPts val="0"/>
          </a:spcAft>
          <a:buClrTx/>
          <a:buSzTx/>
          <a:buFontTx/>
          <a:buNone/>
          <a:tabLst/>
          <a:defRPr kumimoji="0" sz="3600" b="1" i="1" u="none" strike="noStrike" cap="none" spc="0" normalizeH="0" baseline="0">
            <a:ln>
              <a:noFill/>
            </a:ln>
            <a:solidFill>
              <a:schemeClr val="accent4"/>
            </a:solidFill>
            <a:effectLst/>
            <a:uFill>
              <a:solidFill>
                <a:schemeClr val="accent4"/>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2956</TotalTime>
  <Words>1162</Words>
  <Application>Microsoft Macintosh PowerPoint</Application>
  <PresentationFormat>On-screen Show (4:3)</PresentationFormat>
  <Paragraphs>238</Paragraphs>
  <Slides>34</Slides>
  <Notes>2</Notes>
  <HiddenSlides>0</HiddenSlides>
  <MMClips>0</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Default</vt:lpstr>
      <vt:lpstr>PowerPoint Presentation</vt:lpstr>
      <vt:lpstr>Road map for the evening….</vt:lpstr>
      <vt:lpstr>PowerPoint Presentation</vt:lpstr>
      <vt:lpstr>Normal (common) reaction</vt:lpstr>
      <vt:lpstr>PowerPoint Presentation</vt:lpstr>
      <vt:lpstr>PowerPoint Presentation</vt:lpstr>
      <vt:lpstr>PowerPoint Presentation</vt:lpstr>
      <vt:lpstr>The context…</vt:lpstr>
      <vt:lpstr>The first kick at the can…</vt:lpstr>
      <vt:lpstr>PowerPoint Presentation</vt:lpstr>
      <vt:lpstr>PowerPoint Presentation</vt:lpstr>
      <vt:lpstr>PowerPoint Presentation</vt:lpstr>
      <vt:lpstr>The context…</vt:lpstr>
      <vt:lpstr>The first kick at the can…</vt:lpstr>
      <vt:lpstr>Response</vt:lpstr>
      <vt:lpstr>PowerPoint Presentation</vt:lpstr>
      <vt:lpstr>The context…</vt:lpstr>
      <vt:lpstr>PowerPoint Presentation</vt:lpstr>
      <vt:lpstr>The context…</vt:lpstr>
      <vt:lpstr>The first kick at the can…</vt:lpstr>
      <vt:lpstr>How should it have been prevented?</vt:lpstr>
      <vt:lpstr>PowerPoint Presentation</vt:lpstr>
      <vt:lpstr>Definitions  -</vt:lpstr>
      <vt:lpstr>Risk Categories</vt:lpstr>
      <vt:lpstr>Risk Value Judgements</vt:lpstr>
      <vt:lpstr>Risk management</vt:lpstr>
      <vt:lpstr>With Severity and Probability assessed, the range of response typically is as follows: </vt:lpstr>
      <vt:lpstr>PowerPoint Presentation</vt:lpstr>
      <vt:lpstr>PowerPoint Presentation</vt:lpstr>
      <vt:lpstr>Just for fun, let’s think about….</vt:lpstr>
      <vt:lpstr>PowerPoint Presentation</vt:lpstr>
      <vt:lpstr>Challenges</vt:lpstr>
      <vt:lpstr>Demystify!</vt:lpstr>
      <vt:lpstr>Safety Actions  - Scope and Effectiveness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Maury Hill</cp:lastModifiedBy>
  <cp:revision>49</cp:revision>
  <dcterms:modified xsi:type="dcterms:W3CDTF">2018-03-21T22:20:15Z</dcterms:modified>
</cp:coreProperties>
</file>