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6" r:id="rId2"/>
    <p:sldId id="300" r:id="rId3"/>
    <p:sldId id="257" r:id="rId4"/>
    <p:sldId id="258" r:id="rId5"/>
    <p:sldId id="299" r:id="rId6"/>
    <p:sldId id="259" r:id="rId7"/>
    <p:sldId id="260" r:id="rId8"/>
    <p:sldId id="298" r:id="rId9"/>
    <p:sldId id="301" r:id="rId10"/>
    <p:sldId id="262" r:id="rId11"/>
    <p:sldId id="263" r:id="rId12"/>
    <p:sldId id="264" r:id="rId13"/>
    <p:sldId id="265" r:id="rId14"/>
    <p:sldId id="269" r:id="rId15"/>
    <p:sldId id="266" r:id="rId16"/>
    <p:sldId id="267" r:id="rId17"/>
    <p:sldId id="268" r:id="rId18"/>
    <p:sldId id="270" r:id="rId19"/>
    <p:sldId id="271" r:id="rId20"/>
    <p:sldId id="272" r:id="rId21"/>
    <p:sldId id="303" r:id="rId22"/>
    <p:sldId id="325" r:id="rId23"/>
    <p:sldId id="307" r:id="rId24"/>
    <p:sldId id="326" r:id="rId25"/>
    <p:sldId id="312" r:id="rId26"/>
    <p:sldId id="311" r:id="rId27"/>
    <p:sldId id="277" r:id="rId28"/>
    <p:sldId id="282" r:id="rId29"/>
    <p:sldId id="283" r:id="rId30"/>
    <p:sldId id="284" r:id="rId31"/>
    <p:sldId id="285" r:id="rId32"/>
    <p:sldId id="279" r:id="rId33"/>
    <p:sldId id="313" r:id="rId34"/>
    <p:sldId id="314" r:id="rId35"/>
    <p:sldId id="315" r:id="rId36"/>
    <p:sldId id="318" r:id="rId37"/>
    <p:sldId id="322" r:id="rId38"/>
    <p:sldId id="324" r:id="rId39"/>
    <p:sldId id="296" r:id="rId40"/>
    <p:sldId id="297" r:id="rId41"/>
    <p:sldId id="32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7A35"/>
    <a:srgbClr val="D31145"/>
  </p:clrMru>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90"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72546-F329-4EB1-9A2A-E502C83E94D2}" type="doc">
      <dgm:prSet loTypeId="urn:microsoft.com/office/officeart/2005/8/layout/default" loCatId="list" qsTypeId="urn:microsoft.com/office/officeart/2005/8/quickstyle/simple5" qsCatId="simple" csTypeId="urn:microsoft.com/office/officeart/2005/8/colors/accent0_2" csCatId="mainScheme" phldr="1"/>
      <dgm:spPr/>
      <dgm:t>
        <a:bodyPr/>
        <a:lstStyle/>
        <a:p>
          <a:endParaRPr lang="en-CA"/>
        </a:p>
      </dgm:t>
    </dgm:pt>
    <dgm:pt modelId="{7729FB64-0B5B-44B5-AB39-9D68536E27C3}">
      <dgm:prSet phldrT="[Text]" custT="1"/>
      <dgm:spPr/>
      <dgm:t>
        <a:bodyPr/>
        <a:lstStyle/>
        <a:p>
          <a:pPr algn="l"/>
          <a:r>
            <a:rPr lang="en-US" sz="2800" b="1" i="1" dirty="0" smtClean="0">
              <a:latin typeface="Garamond" pitchFamily="18" charset="0"/>
            </a:rPr>
            <a:t>One in ten </a:t>
          </a:r>
          <a:r>
            <a:rPr lang="en-US" sz="2800" b="1" dirty="0" smtClean="0">
              <a:latin typeface="Garamond" pitchFamily="18" charset="0"/>
            </a:rPr>
            <a:t>adults contract infection in hospital</a:t>
          </a:r>
          <a:endParaRPr lang="en-CA" sz="2800" b="1" dirty="0">
            <a:latin typeface="Garamond" pitchFamily="18" charset="0"/>
          </a:endParaRPr>
        </a:p>
      </dgm:t>
    </dgm:pt>
    <dgm:pt modelId="{93215AD5-70DE-4120-86E6-D8A5518143CC}" type="parTrans" cxnId="{353771E1-4F6A-4FFC-884F-97B873569CF0}">
      <dgm:prSet/>
      <dgm:spPr/>
      <dgm:t>
        <a:bodyPr/>
        <a:lstStyle/>
        <a:p>
          <a:endParaRPr lang="en-CA" b="1"/>
        </a:p>
      </dgm:t>
    </dgm:pt>
    <dgm:pt modelId="{ACE17043-3EC3-444A-805E-DF4974B9639D}" type="sibTrans" cxnId="{353771E1-4F6A-4FFC-884F-97B873569CF0}">
      <dgm:prSet/>
      <dgm:spPr/>
      <dgm:t>
        <a:bodyPr/>
        <a:lstStyle/>
        <a:p>
          <a:endParaRPr lang="en-CA" b="1"/>
        </a:p>
      </dgm:t>
    </dgm:pt>
    <dgm:pt modelId="{5D8A79B1-3FEE-4EDF-8B18-EF1B051EDCBA}">
      <dgm:prSet phldrT="[Text]" custT="1"/>
      <dgm:spPr/>
      <dgm:t>
        <a:bodyPr/>
        <a:lstStyle/>
        <a:p>
          <a:pPr algn="l"/>
          <a:r>
            <a:rPr lang="en-US" sz="2800" b="1" i="1" dirty="0" smtClean="0">
              <a:latin typeface="Garamond" pitchFamily="18" charset="0"/>
            </a:rPr>
            <a:t>One in ten </a:t>
          </a:r>
          <a:r>
            <a:rPr lang="en-US" sz="2800" b="1" dirty="0" smtClean="0">
              <a:latin typeface="Garamond" pitchFamily="18" charset="0"/>
            </a:rPr>
            <a:t>patients receive wrong medication or wrong dose</a:t>
          </a:r>
          <a:endParaRPr lang="en-CA" sz="2800" b="1" dirty="0">
            <a:latin typeface="Garamond" pitchFamily="18" charset="0"/>
          </a:endParaRPr>
        </a:p>
      </dgm:t>
    </dgm:pt>
    <dgm:pt modelId="{8C2EE7D7-9333-4422-A5CA-E5DF69DE60DD}" type="parTrans" cxnId="{0D296A89-C548-4116-B73F-DFFCBC7865AE}">
      <dgm:prSet/>
      <dgm:spPr/>
      <dgm:t>
        <a:bodyPr/>
        <a:lstStyle/>
        <a:p>
          <a:endParaRPr lang="en-CA" b="1"/>
        </a:p>
      </dgm:t>
    </dgm:pt>
    <dgm:pt modelId="{5FB40B85-87D9-4C29-89D8-DE916B8BEB31}" type="sibTrans" cxnId="{0D296A89-C548-4116-B73F-DFFCBC7865AE}">
      <dgm:prSet/>
      <dgm:spPr/>
      <dgm:t>
        <a:bodyPr/>
        <a:lstStyle/>
        <a:p>
          <a:endParaRPr lang="en-CA" b="1"/>
        </a:p>
      </dgm:t>
    </dgm:pt>
    <dgm:pt modelId="{65755C86-AF46-4364-AFF1-583AB02719D4}">
      <dgm:prSet phldrT="[Text]" custT="1"/>
      <dgm:spPr/>
      <dgm:t>
        <a:bodyPr/>
        <a:lstStyle/>
        <a:p>
          <a:pPr algn="l"/>
          <a:r>
            <a:rPr lang="en-US" sz="2800" b="1" i="1" dirty="0" smtClean="0">
              <a:latin typeface="Garamond" pitchFamily="18" charset="0"/>
            </a:rPr>
            <a:t>More deaths </a:t>
          </a:r>
          <a:r>
            <a:rPr lang="en-US" sz="2800" b="1" dirty="0" smtClean="0">
              <a:latin typeface="Garamond" pitchFamily="18" charset="0"/>
            </a:rPr>
            <a:t>after experiencing adverse events in hospital than deaths from breast cancer, motor vehicle and HIV combined</a:t>
          </a:r>
          <a:endParaRPr lang="en-CA" sz="2800" b="1" dirty="0">
            <a:latin typeface="Garamond" pitchFamily="18" charset="0"/>
          </a:endParaRPr>
        </a:p>
      </dgm:t>
    </dgm:pt>
    <dgm:pt modelId="{32897DC4-17C1-4933-98AE-BF65DD23774B}" type="parTrans" cxnId="{3DA26379-CD8F-458E-ADB0-AA5862B3F078}">
      <dgm:prSet/>
      <dgm:spPr/>
      <dgm:t>
        <a:bodyPr/>
        <a:lstStyle/>
        <a:p>
          <a:endParaRPr lang="en-CA" b="1"/>
        </a:p>
      </dgm:t>
    </dgm:pt>
    <dgm:pt modelId="{12D340F9-A171-4399-8683-EF311B803A94}" type="sibTrans" cxnId="{3DA26379-CD8F-458E-ADB0-AA5862B3F078}">
      <dgm:prSet/>
      <dgm:spPr/>
      <dgm:t>
        <a:bodyPr/>
        <a:lstStyle/>
        <a:p>
          <a:endParaRPr lang="en-CA" b="1"/>
        </a:p>
      </dgm:t>
    </dgm:pt>
    <dgm:pt modelId="{73096F64-2E79-49A9-8FA1-22E62AE77A2E}" type="pres">
      <dgm:prSet presAssocID="{70672546-F329-4EB1-9A2A-E502C83E94D2}" presName="diagram" presStyleCnt="0">
        <dgm:presLayoutVars>
          <dgm:dir/>
          <dgm:resizeHandles val="exact"/>
        </dgm:presLayoutVars>
      </dgm:prSet>
      <dgm:spPr/>
      <dgm:t>
        <a:bodyPr/>
        <a:lstStyle/>
        <a:p>
          <a:endParaRPr lang="en-CA"/>
        </a:p>
      </dgm:t>
    </dgm:pt>
    <dgm:pt modelId="{73D58FB3-2F81-464A-9B3E-D110E80443B0}" type="pres">
      <dgm:prSet presAssocID="{7729FB64-0B5B-44B5-AB39-9D68536E27C3}" presName="node" presStyleLbl="node1" presStyleIdx="0" presStyleCnt="3">
        <dgm:presLayoutVars>
          <dgm:bulletEnabled val="1"/>
        </dgm:presLayoutVars>
      </dgm:prSet>
      <dgm:spPr/>
      <dgm:t>
        <a:bodyPr/>
        <a:lstStyle/>
        <a:p>
          <a:endParaRPr lang="en-CA"/>
        </a:p>
      </dgm:t>
    </dgm:pt>
    <dgm:pt modelId="{E1677B52-6A5B-4551-9CF1-FE8782D17109}" type="pres">
      <dgm:prSet presAssocID="{ACE17043-3EC3-444A-805E-DF4974B9639D}" presName="sibTrans" presStyleCnt="0"/>
      <dgm:spPr/>
    </dgm:pt>
    <dgm:pt modelId="{1A6DDF68-749E-4491-884A-FBDF712419BC}" type="pres">
      <dgm:prSet presAssocID="{5D8A79B1-3FEE-4EDF-8B18-EF1B051EDCBA}" presName="node" presStyleLbl="node1" presStyleIdx="1" presStyleCnt="3">
        <dgm:presLayoutVars>
          <dgm:bulletEnabled val="1"/>
        </dgm:presLayoutVars>
      </dgm:prSet>
      <dgm:spPr/>
      <dgm:t>
        <a:bodyPr/>
        <a:lstStyle/>
        <a:p>
          <a:endParaRPr lang="en-CA"/>
        </a:p>
      </dgm:t>
    </dgm:pt>
    <dgm:pt modelId="{DEE9AD41-9747-4AF9-B973-21079E11343C}" type="pres">
      <dgm:prSet presAssocID="{5FB40B85-87D9-4C29-89D8-DE916B8BEB31}" presName="sibTrans" presStyleCnt="0"/>
      <dgm:spPr/>
    </dgm:pt>
    <dgm:pt modelId="{BD37395E-7884-4443-A2EC-7267B041F8F6}" type="pres">
      <dgm:prSet presAssocID="{65755C86-AF46-4364-AFF1-583AB02719D4}" presName="node" presStyleLbl="node1" presStyleIdx="2" presStyleCnt="3" custScaleX="208591">
        <dgm:presLayoutVars>
          <dgm:bulletEnabled val="1"/>
        </dgm:presLayoutVars>
      </dgm:prSet>
      <dgm:spPr/>
      <dgm:t>
        <a:bodyPr/>
        <a:lstStyle/>
        <a:p>
          <a:endParaRPr lang="en-CA"/>
        </a:p>
      </dgm:t>
    </dgm:pt>
  </dgm:ptLst>
  <dgm:cxnLst>
    <dgm:cxn modelId="{0D296A89-C548-4116-B73F-DFFCBC7865AE}" srcId="{70672546-F329-4EB1-9A2A-E502C83E94D2}" destId="{5D8A79B1-3FEE-4EDF-8B18-EF1B051EDCBA}" srcOrd="1" destOrd="0" parTransId="{8C2EE7D7-9333-4422-A5CA-E5DF69DE60DD}" sibTransId="{5FB40B85-87D9-4C29-89D8-DE916B8BEB31}"/>
    <dgm:cxn modelId="{550CDBBA-3A65-4386-A1C8-D848609B0683}" type="presOf" srcId="{5D8A79B1-3FEE-4EDF-8B18-EF1B051EDCBA}" destId="{1A6DDF68-749E-4491-884A-FBDF712419BC}" srcOrd="0" destOrd="0" presId="urn:microsoft.com/office/officeart/2005/8/layout/default"/>
    <dgm:cxn modelId="{3DA26379-CD8F-458E-ADB0-AA5862B3F078}" srcId="{70672546-F329-4EB1-9A2A-E502C83E94D2}" destId="{65755C86-AF46-4364-AFF1-583AB02719D4}" srcOrd="2" destOrd="0" parTransId="{32897DC4-17C1-4933-98AE-BF65DD23774B}" sibTransId="{12D340F9-A171-4399-8683-EF311B803A94}"/>
    <dgm:cxn modelId="{353771E1-4F6A-4FFC-884F-97B873569CF0}" srcId="{70672546-F329-4EB1-9A2A-E502C83E94D2}" destId="{7729FB64-0B5B-44B5-AB39-9D68536E27C3}" srcOrd="0" destOrd="0" parTransId="{93215AD5-70DE-4120-86E6-D8A5518143CC}" sibTransId="{ACE17043-3EC3-444A-805E-DF4974B9639D}"/>
    <dgm:cxn modelId="{13D4D8FC-7EAA-4CA0-A2C2-F2CC3550E06C}" type="presOf" srcId="{65755C86-AF46-4364-AFF1-583AB02719D4}" destId="{BD37395E-7884-4443-A2EC-7267B041F8F6}" srcOrd="0" destOrd="0" presId="urn:microsoft.com/office/officeart/2005/8/layout/default"/>
    <dgm:cxn modelId="{D0776C0E-45E2-4185-AB11-D8BB96A57073}" type="presOf" srcId="{7729FB64-0B5B-44B5-AB39-9D68536E27C3}" destId="{73D58FB3-2F81-464A-9B3E-D110E80443B0}" srcOrd="0" destOrd="0" presId="urn:microsoft.com/office/officeart/2005/8/layout/default"/>
    <dgm:cxn modelId="{4059778C-6958-43A3-8E0C-AD0710DBD967}" type="presOf" srcId="{70672546-F329-4EB1-9A2A-E502C83E94D2}" destId="{73096F64-2E79-49A9-8FA1-22E62AE77A2E}" srcOrd="0" destOrd="0" presId="urn:microsoft.com/office/officeart/2005/8/layout/default"/>
    <dgm:cxn modelId="{3A14590E-68DB-4FDD-942A-176BC0EA1238}" type="presParOf" srcId="{73096F64-2E79-49A9-8FA1-22E62AE77A2E}" destId="{73D58FB3-2F81-464A-9B3E-D110E80443B0}" srcOrd="0" destOrd="0" presId="urn:microsoft.com/office/officeart/2005/8/layout/default"/>
    <dgm:cxn modelId="{0ED2AEA1-335E-4C54-A516-4D800327C793}" type="presParOf" srcId="{73096F64-2E79-49A9-8FA1-22E62AE77A2E}" destId="{E1677B52-6A5B-4551-9CF1-FE8782D17109}" srcOrd="1" destOrd="0" presId="urn:microsoft.com/office/officeart/2005/8/layout/default"/>
    <dgm:cxn modelId="{A05626A4-8098-4568-9904-6F553021BD81}" type="presParOf" srcId="{73096F64-2E79-49A9-8FA1-22E62AE77A2E}" destId="{1A6DDF68-749E-4491-884A-FBDF712419BC}" srcOrd="2" destOrd="0" presId="urn:microsoft.com/office/officeart/2005/8/layout/default"/>
    <dgm:cxn modelId="{2A28B5D8-6E09-4DDF-936F-2E7FB083CBCA}" type="presParOf" srcId="{73096F64-2E79-49A9-8FA1-22E62AE77A2E}" destId="{DEE9AD41-9747-4AF9-B973-21079E11343C}" srcOrd="3" destOrd="0" presId="urn:microsoft.com/office/officeart/2005/8/layout/default"/>
    <dgm:cxn modelId="{92BA524B-2E84-41DD-8BCE-F6502AF69FCC}" type="presParOf" srcId="{73096F64-2E79-49A9-8FA1-22E62AE77A2E}" destId="{BD37395E-7884-4443-A2EC-7267B041F8F6}" srcOrd="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76EEBD-F3C5-4A62-B9E7-4A66C011B795}" type="doc">
      <dgm:prSet loTypeId="urn:microsoft.com/office/officeart/2005/8/layout/cycle6" loCatId="relationship" qsTypeId="urn:microsoft.com/office/officeart/2005/8/quickstyle/simple1" qsCatId="simple" csTypeId="urn:microsoft.com/office/officeart/2005/8/colors/accent0_3" csCatId="mainScheme" phldr="1"/>
      <dgm:spPr/>
      <dgm:t>
        <a:bodyPr/>
        <a:lstStyle/>
        <a:p>
          <a:endParaRPr lang="en-CA"/>
        </a:p>
      </dgm:t>
    </dgm:pt>
    <dgm:pt modelId="{C2CEA46A-014D-4A24-A248-A0861E9D11AE}">
      <dgm:prSet phldrT="[Text]"/>
      <dgm:spPr/>
      <dgm:t>
        <a:bodyPr/>
        <a:lstStyle/>
        <a:p>
          <a:r>
            <a:rPr lang="en-US" b="1" dirty="0" smtClean="0"/>
            <a:t>Access is more urgent in Canada</a:t>
          </a:r>
          <a:endParaRPr lang="en-CA" b="1" dirty="0"/>
        </a:p>
      </dgm:t>
    </dgm:pt>
    <dgm:pt modelId="{8A2DC84B-6710-4D80-8F2C-AB615EF92DAC}" type="parTrans" cxnId="{DBC17072-C515-4980-929E-AAA68BE049BE}">
      <dgm:prSet/>
      <dgm:spPr/>
      <dgm:t>
        <a:bodyPr/>
        <a:lstStyle/>
        <a:p>
          <a:endParaRPr lang="en-CA"/>
        </a:p>
      </dgm:t>
    </dgm:pt>
    <dgm:pt modelId="{D74D52F3-A8C1-4687-8FBD-39031FF6874A}" type="sibTrans" cxnId="{DBC17072-C515-4980-929E-AAA68BE049BE}">
      <dgm:prSet/>
      <dgm:spPr/>
      <dgm:t>
        <a:bodyPr/>
        <a:lstStyle/>
        <a:p>
          <a:endParaRPr lang="en-CA"/>
        </a:p>
      </dgm:t>
    </dgm:pt>
    <dgm:pt modelId="{CC3A3D3B-52AF-430D-B608-AAD75DE7A149}">
      <dgm:prSet phldrT="[Text]"/>
      <dgm:spPr/>
      <dgm:t>
        <a:bodyPr/>
        <a:lstStyle/>
        <a:p>
          <a:r>
            <a:rPr lang="en-US" b="1" dirty="0" smtClean="0"/>
            <a:t>Shortages of clinical professionals</a:t>
          </a:r>
          <a:endParaRPr lang="en-CA" b="1" dirty="0"/>
        </a:p>
      </dgm:t>
    </dgm:pt>
    <dgm:pt modelId="{593EF7AF-197A-4ED5-825B-B66B5FA2F383}" type="parTrans" cxnId="{4379CAD9-5026-41FD-8460-6CFE231C7DAC}">
      <dgm:prSet/>
      <dgm:spPr/>
      <dgm:t>
        <a:bodyPr/>
        <a:lstStyle/>
        <a:p>
          <a:endParaRPr lang="en-CA"/>
        </a:p>
      </dgm:t>
    </dgm:pt>
    <dgm:pt modelId="{F541E566-8C29-46D4-A135-706BA1D118F2}" type="sibTrans" cxnId="{4379CAD9-5026-41FD-8460-6CFE231C7DAC}">
      <dgm:prSet/>
      <dgm:spPr/>
      <dgm:t>
        <a:bodyPr/>
        <a:lstStyle/>
        <a:p>
          <a:endParaRPr lang="en-CA"/>
        </a:p>
      </dgm:t>
    </dgm:pt>
    <dgm:pt modelId="{F109DCAE-9128-44CE-98AB-673673E04514}">
      <dgm:prSet phldrT="[Text]"/>
      <dgm:spPr/>
      <dgm:t>
        <a:bodyPr/>
        <a:lstStyle/>
        <a:p>
          <a:r>
            <a:rPr lang="en-US" b="1" dirty="0" smtClean="0"/>
            <a:t>Concern about liability</a:t>
          </a:r>
          <a:endParaRPr lang="en-CA" b="1" dirty="0"/>
        </a:p>
      </dgm:t>
    </dgm:pt>
    <dgm:pt modelId="{BD5712DA-968C-4B1C-90FB-B70929867754}" type="parTrans" cxnId="{DE2CD0FD-1902-4759-8EEE-0C0D3CBBD258}">
      <dgm:prSet/>
      <dgm:spPr/>
      <dgm:t>
        <a:bodyPr/>
        <a:lstStyle/>
        <a:p>
          <a:endParaRPr lang="en-CA"/>
        </a:p>
      </dgm:t>
    </dgm:pt>
    <dgm:pt modelId="{E6655A09-E638-4EC1-B594-F85157506328}" type="sibTrans" cxnId="{DE2CD0FD-1902-4759-8EEE-0C0D3CBBD258}">
      <dgm:prSet/>
      <dgm:spPr/>
      <dgm:t>
        <a:bodyPr/>
        <a:lstStyle/>
        <a:p>
          <a:endParaRPr lang="en-CA"/>
        </a:p>
      </dgm:t>
    </dgm:pt>
    <dgm:pt modelId="{42D30692-CB04-4EA3-A7EC-DCB05573DD59}">
      <dgm:prSet phldrT="[Text]"/>
      <dgm:spPr/>
      <dgm:t>
        <a:bodyPr/>
        <a:lstStyle/>
        <a:p>
          <a:r>
            <a:rPr lang="en-US" b="1" dirty="0" smtClean="0"/>
            <a:t>Jurisdictional conflicts</a:t>
          </a:r>
          <a:endParaRPr lang="en-CA" b="1" dirty="0"/>
        </a:p>
      </dgm:t>
    </dgm:pt>
    <dgm:pt modelId="{7A2214A4-4EC6-4879-8B4C-8415F3530390}" type="parTrans" cxnId="{17085316-2826-445D-9CC3-A00CBCCF9D72}">
      <dgm:prSet/>
      <dgm:spPr/>
      <dgm:t>
        <a:bodyPr/>
        <a:lstStyle/>
        <a:p>
          <a:endParaRPr lang="en-CA"/>
        </a:p>
      </dgm:t>
    </dgm:pt>
    <dgm:pt modelId="{8F8233A4-CAD1-47CF-9B79-558450A27305}" type="sibTrans" cxnId="{17085316-2826-445D-9CC3-A00CBCCF9D72}">
      <dgm:prSet/>
      <dgm:spPr>
        <a:blipFill rotWithShape="0">
          <a:blip xmlns:r="http://schemas.openxmlformats.org/officeDocument/2006/relationships" r:embed="rId1"/>
          <a:stretch>
            <a:fillRect/>
          </a:stretch>
        </a:blipFill>
      </dgm:spPr>
      <dgm:t>
        <a:bodyPr/>
        <a:lstStyle/>
        <a:p>
          <a:endParaRPr lang="en-CA"/>
        </a:p>
      </dgm:t>
    </dgm:pt>
    <dgm:pt modelId="{E6D325BA-AA30-495D-9CD9-FCDD1CE2D476}">
      <dgm:prSet phldrT="[Text]"/>
      <dgm:spPr/>
      <dgm:t>
        <a:bodyPr/>
        <a:lstStyle/>
        <a:p>
          <a:r>
            <a:rPr lang="en-US" b="1" dirty="0" smtClean="0"/>
            <a:t>Delays in building the EHR</a:t>
          </a:r>
          <a:endParaRPr lang="en-CA" b="1" dirty="0"/>
        </a:p>
      </dgm:t>
    </dgm:pt>
    <dgm:pt modelId="{3EF666B1-29EC-4133-A195-C80B04281060}" type="parTrans" cxnId="{46D8C013-22C8-488C-A947-EFB9646109CB}">
      <dgm:prSet/>
      <dgm:spPr/>
      <dgm:t>
        <a:bodyPr/>
        <a:lstStyle/>
        <a:p>
          <a:endParaRPr lang="en-CA"/>
        </a:p>
      </dgm:t>
    </dgm:pt>
    <dgm:pt modelId="{FB5A85E0-7124-4495-8407-6590E794DA95}" type="sibTrans" cxnId="{46D8C013-22C8-488C-A947-EFB9646109CB}">
      <dgm:prSet/>
      <dgm:spPr/>
      <dgm:t>
        <a:bodyPr/>
        <a:lstStyle/>
        <a:p>
          <a:endParaRPr lang="en-CA"/>
        </a:p>
      </dgm:t>
    </dgm:pt>
    <dgm:pt modelId="{827FAEC4-7A4A-4F33-87D4-D4819631EA5B}">
      <dgm:prSet/>
      <dgm:spPr/>
      <dgm:t>
        <a:bodyPr/>
        <a:lstStyle/>
        <a:p>
          <a:r>
            <a:rPr lang="en-US" b="1" dirty="0" smtClean="0"/>
            <a:t>Culture of patient safety is lacking</a:t>
          </a:r>
          <a:endParaRPr lang="en-CA" b="1" dirty="0"/>
        </a:p>
      </dgm:t>
    </dgm:pt>
    <dgm:pt modelId="{79CDCF13-FDBC-4DCF-BED8-6EF34EF324B2}" type="parTrans" cxnId="{FFC50032-58D7-4B56-BA61-182CECE8E0FC}">
      <dgm:prSet/>
      <dgm:spPr/>
      <dgm:t>
        <a:bodyPr/>
        <a:lstStyle/>
        <a:p>
          <a:endParaRPr lang="en-CA"/>
        </a:p>
      </dgm:t>
    </dgm:pt>
    <dgm:pt modelId="{47D54166-CD4A-4540-8771-19EFD7D86724}" type="sibTrans" cxnId="{FFC50032-58D7-4B56-BA61-182CECE8E0FC}">
      <dgm:prSet/>
      <dgm:spPr/>
      <dgm:t>
        <a:bodyPr/>
        <a:lstStyle/>
        <a:p>
          <a:endParaRPr lang="en-CA"/>
        </a:p>
      </dgm:t>
    </dgm:pt>
    <dgm:pt modelId="{C8CB7F1E-C0FD-4C0E-A3F0-34F1853FA699}" type="pres">
      <dgm:prSet presAssocID="{0776EEBD-F3C5-4A62-B9E7-4A66C011B795}" presName="cycle" presStyleCnt="0">
        <dgm:presLayoutVars>
          <dgm:dir/>
          <dgm:resizeHandles val="exact"/>
        </dgm:presLayoutVars>
      </dgm:prSet>
      <dgm:spPr/>
      <dgm:t>
        <a:bodyPr/>
        <a:lstStyle/>
        <a:p>
          <a:endParaRPr lang="en-CA"/>
        </a:p>
      </dgm:t>
    </dgm:pt>
    <dgm:pt modelId="{38A9CF70-A8BE-47FE-A14C-6B1009038287}" type="pres">
      <dgm:prSet presAssocID="{C2CEA46A-014D-4A24-A248-A0861E9D11AE}" presName="node" presStyleLbl="node1" presStyleIdx="0" presStyleCnt="6" custRadScaleRad="86568">
        <dgm:presLayoutVars>
          <dgm:bulletEnabled val="1"/>
        </dgm:presLayoutVars>
      </dgm:prSet>
      <dgm:spPr/>
      <dgm:t>
        <a:bodyPr/>
        <a:lstStyle/>
        <a:p>
          <a:endParaRPr lang="en-CA"/>
        </a:p>
      </dgm:t>
    </dgm:pt>
    <dgm:pt modelId="{B6754308-D575-44CE-B8DD-344701D0DC77}" type="pres">
      <dgm:prSet presAssocID="{C2CEA46A-014D-4A24-A248-A0861E9D11AE}" presName="spNode" presStyleCnt="0"/>
      <dgm:spPr/>
    </dgm:pt>
    <dgm:pt modelId="{5DF18DBB-2AE0-4D38-BD76-1AA57C3E7F87}" type="pres">
      <dgm:prSet presAssocID="{D74D52F3-A8C1-4687-8FBD-39031FF6874A}" presName="sibTrans" presStyleLbl="sibTrans1D1" presStyleIdx="0" presStyleCnt="6"/>
      <dgm:spPr/>
      <dgm:t>
        <a:bodyPr/>
        <a:lstStyle/>
        <a:p>
          <a:endParaRPr lang="en-CA"/>
        </a:p>
      </dgm:t>
    </dgm:pt>
    <dgm:pt modelId="{968C0D72-6980-4288-B2C2-A8D846C29A7B}" type="pres">
      <dgm:prSet presAssocID="{CC3A3D3B-52AF-430D-B608-AAD75DE7A149}" presName="node" presStyleLbl="node1" presStyleIdx="1" presStyleCnt="6" custRadScaleRad="98942" custRadScaleInc="5383">
        <dgm:presLayoutVars>
          <dgm:bulletEnabled val="1"/>
        </dgm:presLayoutVars>
      </dgm:prSet>
      <dgm:spPr/>
      <dgm:t>
        <a:bodyPr/>
        <a:lstStyle/>
        <a:p>
          <a:endParaRPr lang="en-CA"/>
        </a:p>
      </dgm:t>
    </dgm:pt>
    <dgm:pt modelId="{078A0C56-9165-46C5-BFC4-C269CC87F97D}" type="pres">
      <dgm:prSet presAssocID="{CC3A3D3B-52AF-430D-B608-AAD75DE7A149}" presName="spNode" presStyleCnt="0"/>
      <dgm:spPr/>
    </dgm:pt>
    <dgm:pt modelId="{3366634D-D3BC-4FC0-A41A-42C84295C3BE}" type="pres">
      <dgm:prSet presAssocID="{F541E566-8C29-46D4-A135-706BA1D118F2}" presName="sibTrans" presStyleLbl="sibTrans1D1" presStyleIdx="1" presStyleCnt="6"/>
      <dgm:spPr/>
      <dgm:t>
        <a:bodyPr/>
        <a:lstStyle/>
        <a:p>
          <a:endParaRPr lang="en-CA"/>
        </a:p>
      </dgm:t>
    </dgm:pt>
    <dgm:pt modelId="{6013EA98-5DDE-4034-8B8F-FAE8FDEEADEA}" type="pres">
      <dgm:prSet presAssocID="{F109DCAE-9128-44CE-98AB-673673E04514}" presName="node" presStyleLbl="node1" presStyleIdx="2" presStyleCnt="6" custRadScaleRad="98472" custRadScaleInc="-7884">
        <dgm:presLayoutVars>
          <dgm:bulletEnabled val="1"/>
        </dgm:presLayoutVars>
      </dgm:prSet>
      <dgm:spPr/>
      <dgm:t>
        <a:bodyPr/>
        <a:lstStyle/>
        <a:p>
          <a:endParaRPr lang="en-CA"/>
        </a:p>
      </dgm:t>
    </dgm:pt>
    <dgm:pt modelId="{49C5973F-4EFA-4AE4-BD5C-F9F70382E112}" type="pres">
      <dgm:prSet presAssocID="{F109DCAE-9128-44CE-98AB-673673E04514}" presName="spNode" presStyleCnt="0"/>
      <dgm:spPr/>
    </dgm:pt>
    <dgm:pt modelId="{FA6FA514-E9F9-4379-9D5E-A6BD3F5C94CA}" type="pres">
      <dgm:prSet presAssocID="{E6655A09-E638-4EC1-B594-F85157506328}" presName="sibTrans" presStyleLbl="sibTrans1D1" presStyleIdx="2" presStyleCnt="6"/>
      <dgm:spPr/>
      <dgm:t>
        <a:bodyPr/>
        <a:lstStyle/>
        <a:p>
          <a:endParaRPr lang="en-CA"/>
        </a:p>
      </dgm:t>
    </dgm:pt>
    <dgm:pt modelId="{EBC2A6BC-7C12-4ED3-B367-5E8A7EF375E1}" type="pres">
      <dgm:prSet presAssocID="{42D30692-CB04-4EA3-A7EC-DCB05573DD59}" presName="node" presStyleLbl="node1" presStyleIdx="3" presStyleCnt="6" custRadScaleRad="95410">
        <dgm:presLayoutVars>
          <dgm:bulletEnabled val="1"/>
        </dgm:presLayoutVars>
      </dgm:prSet>
      <dgm:spPr/>
      <dgm:t>
        <a:bodyPr/>
        <a:lstStyle/>
        <a:p>
          <a:endParaRPr lang="en-CA"/>
        </a:p>
      </dgm:t>
    </dgm:pt>
    <dgm:pt modelId="{7C36A0AB-3C10-4736-B7A6-62524FA91FFB}" type="pres">
      <dgm:prSet presAssocID="{42D30692-CB04-4EA3-A7EC-DCB05573DD59}" presName="spNode" presStyleCnt="0"/>
      <dgm:spPr/>
    </dgm:pt>
    <dgm:pt modelId="{236AE7BD-2050-4D65-8FA1-668A0B0C34A1}" type="pres">
      <dgm:prSet presAssocID="{8F8233A4-CAD1-47CF-9B79-558450A27305}" presName="sibTrans" presStyleLbl="sibTrans1D1" presStyleIdx="3" presStyleCnt="6"/>
      <dgm:spPr/>
      <dgm:t>
        <a:bodyPr/>
        <a:lstStyle/>
        <a:p>
          <a:endParaRPr lang="en-CA"/>
        </a:p>
      </dgm:t>
    </dgm:pt>
    <dgm:pt modelId="{23C28F12-1199-4E37-A539-C4F7DCA1B6C9}" type="pres">
      <dgm:prSet presAssocID="{E6D325BA-AA30-495D-9CD9-FCDD1CE2D476}" presName="node" presStyleLbl="node1" presStyleIdx="4" presStyleCnt="6" custRadScaleRad="98472" custRadScaleInc="7884">
        <dgm:presLayoutVars>
          <dgm:bulletEnabled val="1"/>
        </dgm:presLayoutVars>
      </dgm:prSet>
      <dgm:spPr/>
      <dgm:t>
        <a:bodyPr/>
        <a:lstStyle/>
        <a:p>
          <a:endParaRPr lang="en-CA"/>
        </a:p>
      </dgm:t>
    </dgm:pt>
    <dgm:pt modelId="{6DD1F445-1865-4AEF-8920-7ACBB45198C2}" type="pres">
      <dgm:prSet presAssocID="{E6D325BA-AA30-495D-9CD9-FCDD1CE2D476}" presName="spNode" presStyleCnt="0"/>
      <dgm:spPr/>
    </dgm:pt>
    <dgm:pt modelId="{B15524EB-247A-4DB5-B177-761D4E1606F2}" type="pres">
      <dgm:prSet presAssocID="{FB5A85E0-7124-4495-8407-6590E794DA95}" presName="sibTrans" presStyleLbl="sibTrans1D1" presStyleIdx="4" presStyleCnt="6"/>
      <dgm:spPr/>
      <dgm:t>
        <a:bodyPr/>
        <a:lstStyle/>
        <a:p>
          <a:endParaRPr lang="en-CA"/>
        </a:p>
      </dgm:t>
    </dgm:pt>
    <dgm:pt modelId="{636ABBC7-D167-4446-AC26-5F3F620F372C}" type="pres">
      <dgm:prSet presAssocID="{827FAEC4-7A4A-4F33-87D4-D4819631EA5B}" presName="node" presStyleLbl="node1" presStyleIdx="5" presStyleCnt="6" custRadScaleRad="98287" custRadScaleInc="-8894">
        <dgm:presLayoutVars>
          <dgm:bulletEnabled val="1"/>
        </dgm:presLayoutVars>
      </dgm:prSet>
      <dgm:spPr/>
      <dgm:t>
        <a:bodyPr/>
        <a:lstStyle/>
        <a:p>
          <a:endParaRPr lang="en-CA"/>
        </a:p>
      </dgm:t>
    </dgm:pt>
    <dgm:pt modelId="{AF06DAA4-5A55-4F7F-8992-C6FFC3595634}" type="pres">
      <dgm:prSet presAssocID="{827FAEC4-7A4A-4F33-87D4-D4819631EA5B}" presName="spNode" presStyleCnt="0"/>
      <dgm:spPr/>
    </dgm:pt>
    <dgm:pt modelId="{6AC1109A-8033-4815-BE68-72FDFA2ED22A}" type="pres">
      <dgm:prSet presAssocID="{47D54166-CD4A-4540-8771-19EFD7D86724}" presName="sibTrans" presStyleLbl="sibTrans1D1" presStyleIdx="5" presStyleCnt="6"/>
      <dgm:spPr/>
      <dgm:t>
        <a:bodyPr/>
        <a:lstStyle/>
        <a:p>
          <a:endParaRPr lang="en-CA"/>
        </a:p>
      </dgm:t>
    </dgm:pt>
  </dgm:ptLst>
  <dgm:cxnLst>
    <dgm:cxn modelId="{3DA7A11C-1C17-4ED4-B7CF-14EC666170B7}" type="presOf" srcId="{0776EEBD-F3C5-4A62-B9E7-4A66C011B795}" destId="{C8CB7F1E-C0FD-4C0E-A3F0-34F1853FA699}" srcOrd="0" destOrd="0" presId="urn:microsoft.com/office/officeart/2005/8/layout/cycle6"/>
    <dgm:cxn modelId="{3A51F76C-F1F5-46EF-ACF5-CE154AECDAE2}" type="presOf" srcId="{42D30692-CB04-4EA3-A7EC-DCB05573DD59}" destId="{EBC2A6BC-7C12-4ED3-B367-5E8A7EF375E1}" srcOrd="0" destOrd="0" presId="urn:microsoft.com/office/officeart/2005/8/layout/cycle6"/>
    <dgm:cxn modelId="{FFC50032-58D7-4B56-BA61-182CECE8E0FC}" srcId="{0776EEBD-F3C5-4A62-B9E7-4A66C011B795}" destId="{827FAEC4-7A4A-4F33-87D4-D4819631EA5B}" srcOrd="5" destOrd="0" parTransId="{79CDCF13-FDBC-4DCF-BED8-6EF34EF324B2}" sibTransId="{47D54166-CD4A-4540-8771-19EFD7D86724}"/>
    <dgm:cxn modelId="{17085316-2826-445D-9CC3-A00CBCCF9D72}" srcId="{0776EEBD-F3C5-4A62-B9E7-4A66C011B795}" destId="{42D30692-CB04-4EA3-A7EC-DCB05573DD59}" srcOrd="3" destOrd="0" parTransId="{7A2214A4-4EC6-4879-8B4C-8415F3530390}" sibTransId="{8F8233A4-CAD1-47CF-9B79-558450A27305}"/>
    <dgm:cxn modelId="{DBC17072-C515-4980-929E-AAA68BE049BE}" srcId="{0776EEBD-F3C5-4A62-B9E7-4A66C011B795}" destId="{C2CEA46A-014D-4A24-A248-A0861E9D11AE}" srcOrd="0" destOrd="0" parTransId="{8A2DC84B-6710-4D80-8F2C-AB615EF92DAC}" sibTransId="{D74D52F3-A8C1-4687-8FBD-39031FF6874A}"/>
    <dgm:cxn modelId="{C22EC630-0C46-461E-B700-DC7DB1C18423}" type="presOf" srcId="{E6D325BA-AA30-495D-9CD9-FCDD1CE2D476}" destId="{23C28F12-1199-4E37-A539-C4F7DCA1B6C9}" srcOrd="0" destOrd="0" presId="urn:microsoft.com/office/officeart/2005/8/layout/cycle6"/>
    <dgm:cxn modelId="{F6B5EFBE-8A27-4CF2-B756-31B96BFC2AC2}" type="presOf" srcId="{47D54166-CD4A-4540-8771-19EFD7D86724}" destId="{6AC1109A-8033-4815-BE68-72FDFA2ED22A}" srcOrd="0" destOrd="0" presId="urn:microsoft.com/office/officeart/2005/8/layout/cycle6"/>
    <dgm:cxn modelId="{BBC71979-9CDF-4979-9EA4-E48509AA4B91}" type="presOf" srcId="{8F8233A4-CAD1-47CF-9B79-558450A27305}" destId="{236AE7BD-2050-4D65-8FA1-668A0B0C34A1}" srcOrd="0" destOrd="0" presId="urn:microsoft.com/office/officeart/2005/8/layout/cycle6"/>
    <dgm:cxn modelId="{60A18736-E7B6-4F2C-B5B7-CF484F36F6ED}" type="presOf" srcId="{F541E566-8C29-46D4-A135-706BA1D118F2}" destId="{3366634D-D3BC-4FC0-A41A-42C84295C3BE}" srcOrd="0" destOrd="0" presId="urn:microsoft.com/office/officeart/2005/8/layout/cycle6"/>
    <dgm:cxn modelId="{C0BCE860-AB1D-4BBC-9F46-267B5EA01B3E}" type="presOf" srcId="{D74D52F3-A8C1-4687-8FBD-39031FF6874A}" destId="{5DF18DBB-2AE0-4D38-BD76-1AA57C3E7F87}" srcOrd="0" destOrd="0" presId="urn:microsoft.com/office/officeart/2005/8/layout/cycle6"/>
    <dgm:cxn modelId="{46D8C013-22C8-488C-A947-EFB9646109CB}" srcId="{0776EEBD-F3C5-4A62-B9E7-4A66C011B795}" destId="{E6D325BA-AA30-495D-9CD9-FCDD1CE2D476}" srcOrd="4" destOrd="0" parTransId="{3EF666B1-29EC-4133-A195-C80B04281060}" sibTransId="{FB5A85E0-7124-4495-8407-6590E794DA95}"/>
    <dgm:cxn modelId="{29116686-2D2D-4B4D-BA59-C05899045652}" type="presOf" srcId="{CC3A3D3B-52AF-430D-B608-AAD75DE7A149}" destId="{968C0D72-6980-4288-B2C2-A8D846C29A7B}" srcOrd="0" destOrd="0" presId="urn:microsoft.com/office/officeart/2005/8/layout/cycle6"/>
    <dgm:cxn modelId="{065A259E-8E83-4D0E-B2F4-8857F3122968}" type="presOf" srcId="{E6655A09-E638-4EC1-B594-F85157506328}" destId="{FA6FA514-E9F9-4379-9D5E-A6BD3F5C94CA}" srcOrd="0" destOrd="0" presId="urn:microsoft.com/office/officeart/2005/8/layout/cycle6"/>
    <dgm:cxn modelId="{B8798C48-4607-4D46-B034-1E859E765CE5}" type="presOf" srcId="{827FAEC4-7A4A-4F33-87D4-D4819631EA5B}" destId="{636ABBC7-D167-4446-AC26-5F3F620F372C}" srcOrd="0" destOrd="0" presId="urn:microsoft.com/office/officeart/2005/8/layout/cycle6"/>
    <dgm:cxn modelId="{4379CAD9-5026-41FD-8460-6CFE231C7DAC}" srcId="{0776EEBD-F3C5-4A62-B9E7-4A66C011B795}" destId="{CC3A3D3B-52AF-430D-B608-AAD75DE7A149}" srcOrd="1" destOrd="0" parTransId="{593EF7AF-197A-4ED5-825B-B66B5FA2F383}" sibTransId="{F541E566-8C29-46D4-A135-706BA1D118F2}"/>
    <dgm:cxn modelId="{DE2CD0FD-1902-4759-8EEE-0C0D3CBBD258}" srcId="{0776EEBD-F3C5-4A62-B9E7-4A66C011B795}" destId="{F109DCAE-9128-44CE-98AB-673673E04514}" srcOrd="2" destOrd="0" parTransId="{BD5712DA-968C-4B1C-90FB-B70929867754}" sibTransId="{E6655A09-E638-4EC1-B594-F85157506328}"/>
    <dgm:cxn modelId="{BE72910E-CACC-48AD-884A-4025C85BCE5B}" type="presOf" srcId="{FB5A85E0-7124-4495-8407-6590E794DA95}" destId="{B15524EB-247A-4DB5-B177-761D4E1606F2}" srcOrd="0" destOrd="0" presId="urn:microsoft.com/office/officeart/2005/8/layout/cycle6"/>
    <dgm:cxn modelId="{044BE118-03FE-42A3-8382-04C3F4822F0D}" type="presOf" srcId="{F109DCAE-9128-44CE-98AB-673673E04514}" destId="{6013EA98-5DDE-4034-8B8F-FAE8FDEEADEA}" srcOrd="0" destOrd="0" presId="urn:microsoft.com/office/officeart/2005/8/layout/cycle6"/>
    <dgm:cxn modelId="{81AAAA67-2387-47D4-A539-95D18BB3B1D6}" type="presOf" srcId="{C2CEA46A-014D-4A24-A248-A0861E9D11AE}" destId="{38A9CF70-A8BE-47FE-A14C-6B1009038287}" srcOrd="0" destOrd="0" presId="urn:microsoft.com/office/officeart/2005/8/layout/cycle6"/>
    <dgm:cxn modelId="{AAED7798-0B81-4C95-BE4F-9F5E016D6EFF}" type="presParOf" srcId="{C8CB7F1E-C0FD-4C0E-A3F0-34F1853FA699}" destId="{38A9CF70-A8BE-47FE-A14C-6B1009038287}" srcOrd="0" destOrd="0" presId="urn:microsoft.com/office/officeart/2005/8/layout/cycle6"/>
    <dgm:cxn modelId="{383DA568-B726-4C3B-96C3-5808567B90B2}" type="presParOf" srcId="{C8CB7F1E-C0FD-4C0E-A3F0-34F1853FA699}" destId="{B6754308-D575-44CE-B8DD-344701D0DC77}" srcOrd="1" destOrd="0" presId="urn:microsoft.com/office/officeart/2005/8/layout/cycle6"/>
    <dgm:cxn modelId="{C14C2B98-6090-4DAB-B370-41BA25810992}" type="presParOf" srcId="{C8CB7F1E-C0FD-4C0E-A3F0-34F1853FA699}" destId="{5DF18DBB-2AE0-4D38-BD76-1AA57C3E7F87}" srcOrd="2" destOrd="0" presId="urn:microsoft.com/office/officeart/2005/8/layout/cycle6"/>
    <dgm:cxn modelId="{BA313E80-FD3F-4A35-BA48-0DE657B2C8FB}" type="presParOf" srcId="{C8CB7F1E-C0FD-4C0E-A3F0-34F1853FA699}" destId="{968C0D72-6980-4288-B2C2-A8D846C29A7B}" srcOrd="3" destOrd="0" presId="urn:microsoft.com/office/officeart/2005/8/layout/cycle6"/>
    <dgm:cxn modelId="{223A2780-D19C-463F-88F3-C8735F1A10E3}" type="presParOf" srcId="{C8CB7F1E-C0FD-4C0E-A3F0-34F1853FA699}" destId="{078A0C56-9165-46C5-BFC4-C269CC87F97D}" srcOrd="4" destOrd="0" presId="urn:microsoft.com/office/officeart/2005/8/layout/cycle6"/>
    <dgm:cxn modelId="{8F194665-F97B-4629-BA26-6B936D9FC6E2}" type="presParOf" srcId="{C8CB7F1E-C0FD-4C0E-A3F0-34F1853FA699}" destId="{3366634D-D3BC-4FC0-A41A-42C84295C3BE}" srcOrd="5" destOrd="0" presId="urn:microsoft.com/office/officeart/2005/8/layout/cycle6"/>
    <dgm:cxn modelId="{1C7B79ED-7BD9-4FED-AA44-9708DF34F351}" type="presParOf" srcId="{C8CB7F1E-C0FD-4C0E-A3F0-34F1853FA699}" destId="{6013EA98-5DDE-4034-8B8F-FAE8FDEEADEA}" srcOrd="6" destOrd="0" presId="urn:microsoft.com/office/officeart/2005/8/layout/cycle6"/>
    <dgm:cxn modelId="{3A83600D-5463-49FC-A780-4A807D57D564}" type="presParOf" srcId="{C8CB7F1E-C0FD-4C0E-A3F0-34F1853FA699}" destId="{49C5973F-4EFA-4AE4-BD5C-F9F70382E112}" srcOrd="7" destOrd="0" presId="urn:microsoft.com/office/officeart/2005/8/layout/cycle6"/>
    <dgm:cxn modelId="{4093C111-4579-47EB-942D-2B505C448A5C}" type="presParOf" srcId="{C8CB7F1E-C0FD-4C0E-A3F0-34F1853FA699}" destId="{FA6FA514-E9F9-4379-9D5E-A6BD3F5C94CA}" srcOrd="8" destOrd="0" presId="urn:microsoft.com/office/officeart/2005/8/layout/cycle6"/>
    <dgm:cxn modelId="{ED9F625F-17CF-42D0-9822-D1196A9608CF}" type="presParOf" srcId="{C8CB7F1E-C0FD-4C0E-A3F0-34F1853FA699}" destId="{EBC2A6BC-7C12-4ED3-B367-5E8A7EF375E1}" srcOrd="9" destOrd="0" presId="urn:microsoft.com/office/officeart/2005/8/layout/cycle6"/>
    <dgm:cxn modelId="{BC5FA354-FA56-47F8-A757-5CE627F70529}" type="presParOf" srcId="{C8CB7F1E-C0FD-4C0E-A3F0-34F1853FA699}" destId="{7C36A0AB-3C10-4736-B7A6-62524FA91FFB}" srcOrd="10" destOrd="0" presId="urn:microsoft.com/office/officeart/2005/8/layout/cycle6"/>
    <dgm:cxn modelId="{14F67DAD-9FAF-4B8F-9B29-1B2907CEB30F}" type="presParOf" srcId="{C8CB7F1E-C0FD-4C0E-A3F0-34F1853FA699}" destId="{236AE7BD-2050-4D65-8FA1-668A0B0C34A1}" srcOrd="11" destOrd="0" presId="urn:microsoft.com/office/officeart/2005/8/layout/cycle6"/>
    <dgm:cxn modelId="{AB5D0A8B-C189-49BF-8FFF-5818EBC58687}" type="presParOf" srcId="{C8CB7F1E-C0FD-4C0E-A3F0-34F1853FA699}" destId="{23C28F12-1199-4E37-A539-C4F7DCA1B6C9}" srcOrd="12" destOrd="0" presId="urn:microsoft.com/office/officeart/2005/8/layout/cycle6"/>
    <dgm:cxn modelId="{F2241D9F-0C14-4149-B9FF-D8EAF71CE0FC}" type="presParOf" srcId="{C8CB7F1E-C0FD-4C0E-A3F0-34F1853FA699}" destId="{6DD1F445-1865-4AEF-8920-7ACBB45198C2}" srcOrd="13" destOrd="0" presId="urn:microsoft.com/office/officeart/2005/8/layout/cycle6"/>
    <dgm:cxn modelId="{175FE523-A3A8-4068-9211-3E5FB869A830}" type="presParOf" srcId="{C8CB7F1E-C0FD-4C0E-A3F0-34F1853FA699}" destId="{B15524EB-247A-4DB5-B177-761D4E1606F2}" srcOrd="14" destOrd="0" presId="urn:microsoft.com/office/officeart/2005/8/layout/cycle6"/>
    <dgm:cxn modelId="{2F6EE9CC-8063-40F6-A7D7-87087D4C7FFD}" type="presParOf" srcId="{C8CB7F1E-C0FD-4C0E-A3F0-34F1853FA699}" destId="{636ABBC7-D167-4446-AC26-5F3F620F372C}" srcOrd="15" destOrd="0" presId="urn:microsoft.com/office/officeart/2005/8/layout/cycle6"/>
    <dgm:cxn modelId="{25707573-C6A6-4391-88D5-495CF56D883F}" type="presParOf" srcId="{C8CB7F1E-C0FD-4C0E-A3F0-34F1853FA699}" destId="{AF06DAA4-5A55-4F7F-8992-C6FFC3595634}" srcOrd="16" destOrd="0" presId="urn:microsoft.com/office/officeart/2005/8/layout/cycle6"/>
    <dgm:cxn modelId="{059AA2DE-EE66-4B84-BD51-CD87ABBEC7A9}" type="presParOf" srcId="{C8CB7F1E-C0FD-4C0E-A3F0-34F1853FA699}" destId="{6AC1109A-8033-4815-BE68-72FDFA2ED22A}" srcOrd="1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935BD3-8D13-4A82-9CD4-551B32457100}" type="doc">
      <dgm:prSet loTypeId="urn:microsoft.com/office/officeart/2005/8/layout/chevron2" loCatId="list" qsTypeId="urn:microsoft.com/office/officeart/2005/8/quickstyle/simple1" qsCatId="simple" csTypeId="urn:microsoft.com/office/officeart/2005/8/colors/accent6_3" csCatId="accent6" phldr="1"/>
      <dgm:spPr/>
      <dgm:t>
        <a:bodyPr/>
        <a:lstStyle/>
        <a:p>
          <a:endParaRPr lang="en-US"/>
        </a:p>
      </dgm:t>
    </dgm:pt>
    <dgm:pt modelId="{E4E2D885-F8CB-464F-BB44-D92DD2B16738}">
      <dgm:prSet phldrT="[Text]"/>
      <dgm:spPr>
        <a:solidFill>
          <a:srgbClr val="5C661E"/>
        </a:solidFill>
        <a:ln>
          <a:solidFill>
            <a:schemeClr val="bg1">
              <a:lumMod val="50000"/>
            </a:schemeClr>
          </a:solidFill>
        </a:ln>
      </dgm:spPr>
      <dgm:t>
        <a:bodyPr/>
        <a:lstStyle/>
        <a:p>
          <a:r>
            <a:rPr lang="en-US" dirty="0" smtClean="0"/>
            <a:t>Board and Executive</a:t>
          </a:r>
          <a:endParaRPr lang="en-US" dirty="0"/>
        </a:p>
      </dgm:t>
    </dgm:pt>
    <dgm:pt modelId="{1468D0ED-958B-4882-B363-DEE869B3CC57}" type="parTrans" cxnId="{55110F71-F982-425E-A4CD-6908ADDAB9E5}">
      <dgm:prSet/>
      <dgm:spPr/>
      <dgm:t>
        <a:bodyPr/>
        <a:lstStyle/>
        <a:p>
          <a:endParaRPr lang="en-US"/>
        </a:p>
      </dgm:t>
    </dgm:pt>
    <dgm:pt modelId="{54153283-3B99-4E9C-A902-14986AA257B0}" type="sibTrans" cxnId="{55110F71-F982-425E-A4CD-6908ADDAB9E5}">
      <dgm:prSet/>
      <dgm:spPr/>
      <dgm:t>
        <a:bodyPr/>
        <a:lstStyle/>
        <a:p>
          <a:endParaRPr lang="en-US"/>
        </a:p>
      </dgm:t>
    </dgm:pt>
    <dgm:pt modelId="{B8C6F78F-A16B-496E-91A5-076DDB87278D}">
      <dgm:prSet phldrT="[Text]"/>
      <dgm:spPr/>
      <dgm:t>
        <a:bodyPr/>
        <a:lstStyle/>
        <a:p>
          <a:r>
            <a:rPr lang="en-US" dirty="0" smtClean="0"/>
            <a:t>Governance for Quality and Patient Safety</a:t>
          </a:r>
          <a:endParaRPr lang="en-US" dirty="0"/>
        </a:p>
      </dgm:t>
    </dgm:pt>
    <dgm:pt modelId="{D4A4460B-0B9F-4548-AABA-180B9D04B753}" type="parTrans" cxnId="{6D337DFD-DD66-4082-B50D-5621C109F7FE}">
      <dgm:prSet/>
      <dgm:spPr/>
      <dgm:t>
        <a:bodyPr/>
        <a:lstStyle/>
        <a:p>
          <a:endParaRPr lang="en-US"/>
        </a:p>
      </dgm:t>
    </dgm:pt>
    <dgm:pt modelId="{CF6EAAE4-7A2A-4432-9447-7F4FE385CF61}" type="sibTrans" cxnId="{6D337DFD-DD66-4082-B50D-5621C109F7FE}">
      <dgm:prSet/>
      <dgm:spPr/>
      <dgm:t>
        <a:bodyPr/>
        <a:lstStyle/>
        <a:p>
          <a:endParaRPr lang="en-US"/>
        </a:p>
      </dgm:t>
    </dgm:pt>
    <dgm:pt modelId="{BF93D59B-0BB7-49C4-8E37-023C59A895E3}">
      <dgm:prSet phldrT="[Text]"/>
      <dgm:spPr>
        <a:solidFill>
          <a:srgbClr val="5C661E">
            <a:alpha val="75000"/>
          </a:srgbClr>
        </a:solidFill>
        <a:ln>
          <a:solidFill>
            <a:schemeClr val="bg1">
              <a:lumMod val="65000"/>
            </a:schemeClr>
          </a:solidFill>
        </a:ln>
      </dgm:spPr>
      <dgm:t>
        <a:bodyPr/>
        <a:lstStyle/>
        <a:p>
          <a:r>
            <a:rPr lang="en-US" dirty="0" smtClean="0"/>
            <a:t>PSO</a:t>
          </a:r>
          <a:endParaRPr lang="en-US" dirty="0"/>
        </a:p>
      </dgm:t>
    </dgm:pt>
    <dgm:pt modelId="{88C2DA20-3DEF-4932-BE69-5A9F5F36DDE4}" type="parTrans" cxnId="{01F01364-6245-4186-9ADA-E2EAF798E0E2}">
      <dgm:prSet/>
      <dgm:spPr/>
      <dgm:t>
        <a:bodyPr/>
        <a:lstStyle/>
        <a:p>
          <a:endParaRPr lang="en-US"/>
        </a:p>
      </dgm:t>
    </dgm:pt>
    <dgm:pt modelId="{41CE07BA-D534-41B7-8577-81AB92A5BC6D}" type="sibTrans" cxnId="{01F01364-6245-4186-9ADA-E2EAF798E0E2}">
      <dgm:prSet/>
      <dgm:spPr/>
      <dgm:t>
        <a:bodyPr/>
        <a:lstStyle/>
        <a:p>
          <a:endParaRPr lang="en-US"/>
        </a:p>
      </dgm:t>
    </dgm:pt>
    <dgm:pt modelId="{CFD16236-0520-4476-A84E-3F61DDC8ED9D}">
      <dgm:prSet phldrT="[Text]"/>
      <dgm:spPr/>
      <dgm:t>
        <a:bodyPr/>
        <a:lstStyle/>
        <a:p>
          <a:r>
            <a:rPr lang="en-US" dirty="0" smtClean="0"/>
            <a:t>Canadian Patient Safety Officer Course</a:t>
          </a:r>
          <a:endParaRPr lang="en-US" dirty="0"/>
        </a:p>
      </dgm:t>
    </dgm:pt>
    <dgm:pt modelId="{CF512DF5-1147-4073-BBC6-3730AD94D118}" type="parTrans" cxnId="{9EF9434A-F03D-4BF3-9FF6-52EB48D86560}">
      <dgm:prSet/>
      <dgm:spPr/>
      <dgm:t>
        <a:bodyPr/>
        <a:lstStyle/>
        <a:p>
          <a:endParaRPr lang="en-US"/>
        </a:p>
      </dgm:t>
    </dgm:pt>
    <dgm:pt modelId="{615CEA8D-5A88-41C4-BA16-ABFC65A641D6}" type="sibTrans" cxnId="{9EF9434A-F03D-4BF3-9FF6-52EB48D86560}">
      <dgm:prSet/>
      <dgm:spPr/>
      <dgm:t>
        <a:bodyPr/>
        <a:lstStyle/>
        <a:p>
          <a:endParaRPr lang="en-US"/>
        </a:p>
      </dgm:t>
    </dgm:pt>
    <dgm:pt modelId="{D56C1C10-A03D-4793-83C0-87F3A1F0BA9E}">
      <dgm:prSet phldrT="[Text]"/>
      <dgm:spPr>
        <a:solidFill>
          <a:srgbClr val="5C661E">
            <a:alpha val="50000"/>
          </a:srgbClr>
        </a:solidFill>
        <a:ln>
          <a:solidFill>
            <a:schemeClr val="bg1">
              <a:lumMod val="75000"/>
            </a:schemeClr>
          </a:solidFill>
        </a:ln>
      </dgm:spPr>
      <dgm:t>
        <a:bodyPr/>
        <a:lstStyle/>
        <a:p>
          <a:r>
            <a:rPr lang="en-US" dirty="0" smtClean="0"/>
            <a:t>Front-Line Staff</a:t>
          </a:r>
          <a:endParaRPr lang="en-US" dirty="0"/>
        </a:p>
      </dgm:t>
    </dgm:pt>
    <dgm:pt modelId="{73D15FA2-0345-4F2C-B641-CB128ACF5ADB}" type="parTrans" cxnId="{1FBC3C80-A67C-41DC-A3AE-96E22D823A01}">
      <dgm:prSet/>
      <dgm:spPr/>
      <dgm:t>
        <a:bodyPr/>
        <a:lstStyle/>
        <a:p>
          <a:endParaRPr lang="en-US"/>
        </a:p>
      </dgm:t>
    </dgm:pt>
    <dgm:pt modelId="{07B0F39C-5A3A-49A4-BB76-E7E358261FD7}" type="sibTrans" cxnId="{1FBC3C80-A67C-41DC-A3AE-96E22D823A01}">
      <dgm:prSet/>
      <dgm:spPr/>
      <dgm:t>
        <a:bodyPr/>
        <a:lstStyle/>
        <a:p>
          <a:endParaRPr lang="en-US"/>
        </a:p>
      </dgm:t>
    </dgm:pt>
    <dgm:pt modelId="{D8AB53A5-2819-4A7C-8A1E-0A9C36C2D14E}">
      <dgm:prSet phldrT="[Text]"/>
      <dgm:spPr/>
      <dgm:t>
        <a:bodyPr/>
        <a:lstStyle/>
        <a:p>
          <a:r>
            <a:rPr lang="en-US" dirty="0" smtClean="0"/>
            <a:t>Patient Safety Education Project</a:t>
          </a:r>
          <a:endParaRPr lang="en-US" dirty="0"/>
        </a:p>
      </dgm:t>
    </dgm:pt>
    <dgm:pt modelId="{DF087300-1B59-47C9-807C-0C706BD67228}" type="parTrans" cxnId="{35A87BA2-F814-4ED9-914B-049D9BE54898}">
      <dgm:prSet/>
      <dgm:spPr/>
      <dgm:t>
        <a:bodyPr/>
        <a:lstStyle/>
        <a:p>
          <a:endParaRPr lang="en-US"/>
        </a:p>
      </dgm:t>
    </dgm:pt>
    <dgm:pt modelId="{EBB7BA66-3AF9-4CFE-A11C-A96041E1087F}" type="sibTrans" cxnId="{35A87BA2-F814-4ED9-914B-049D9BE54898}">
      <dgm:prSet/>
      <dgm:spPr/>
      <dgm:t>
        <a:bodyPr/>
        <a:lstStyle/>
        <a:p>
          <a:endParaRPr lang="en-US"/>
        </a:p>
      </dgm:t>
    </dgm:pt>
    <dgm:pt modelId="{A9FE3679-22F3-4387-AB49-4D090DF24F2D}" type="pres">
      <dgm:prSet presAssocID="{F3935BD3-8D13-4A82-9CD4-551B32457100}" presName="linearFlow" presStyleCnt="0">
        <dgm:presLayoutVars>
          <dgm:dir/>
          <dgm:animLvl val="lvl"/>
          <dgm:resizeHandles val="exact"/>
        </dgm:presLayoutVars>
      </dgm:prSet>
      <dgm:spPr/>
      <dgm:t>
        <a:bodyPr/>
        <a:lstStyle/>
        <a:p>
          <a:endParaRPr lang="en-US"/>
        </a:p>
      </dgm:t>
    </dgm:pt>
    <dgm:pt modelId="{FEC082EE-B3E3-440F-BEE1-BCD6004FCFEE}" type="pres">
      <dgm:prSet presAssocID="{E4E2D885-F8CB-464F-BB44-D92DD2B16738}" presName="composite" presStyleCnt="0"/>
      <dgm:spPr/>
    </dgm:pt>
    <dgm:pt modelId="{E8B92CEC-71B8-41BA-86CD-9CC45E17CA7B}" type="pres">
      <dgm:prSet presAssocID="{E4E2D885-F8CB-464F-BB44-D92DD2B16738}" presName="parentText" presStyleLbl="alignNode1" presStyleIdx="0" presStyleCnt="3">
        <dgm:presLayoutVars>
          <dgm:chMax val="1"/>
          <dgm:bulletEnabled val="1"/>
        </dgm:presLayoutVars>
      </dgm:prSet>
      <dgm:spPr/>
      <dgm:t>
        <a:bodyPr/>
        <a:lstStyle/>
        <a:p>
          <a:endParaRPr lang="en-US"/>
        </a:p>
      </dgm:t>
    </dgm:pt>
    <dgm:pt modelId="{B400C988-55A6-4015-909C-4ACCB96F4874}" type="pres">
      <dgm:prSet presAssocID="{E4E2D885-F8CB-464F-BB44-D92DD2B16738}" presName="descendantText" presStyleLbl="alignAcc1" presStyleIdx="0" presStyleCnt="3">
        <dgm:presLayoutVars>
          <dgm:bulletEnabled val="1"/>
        </dgm:presLayoutVars>
      </dgm:prSet>
      <dgm:spPr/>
      <dgm:t>
        <a:bodyPr/>
        <a:lstStyle/>
        <a:p>
          <a:endParaRPr lang="en-US"/>
        </a:p>
      </dgm:t>
    </dgm:pt>
    <dgm:pt modelId="{D3C2E246-286B-4EBE-838D-8E8CCA204F9A}" type="pres">
      <dgm:prSet presAssocID="{54153283-3B99-4E9C-A902-14986AA257B0}" presName="sp" presStyleCnt="0"/>
      <dgm:spPr/>
    </dgm:pt>
    <dgm:pt modelId="{E37B4752-91A0-48DE-ABB6-BE6044D450EE}" type="pres">
      <dgm:prSet presAssocID="{BF93D59B-0BB7-49C4-8E37-023C59A895E3}" presName="composite" presStyleCnt="0"/>
      <dgm:spPr/>
    </dgm:pt>
    <dgm:pt modelId="{4C4706D6-80EB-4F71-BD17-1542810124A7}" type="pres">
      <dgm:prSet presAssocID="{BF93D59B-0BB7-49C4-8E37-023C59A895E3}" presName="parentText" presStyleLbl="alignNode1" presStyleIdx="1" presStyleCnt="3">
        <dgm:presLayoutVars>
          <dgm:chMax val="1"/>
          <dgm:bulletEnabled val="1"/>
        </dgm:presLayoutVars>
      </dgm:prSet>
      <dgm:spPr/>
      <dgm:t>
        <a:bodyPr/>
        <a:lstStyle/>
        <a:p>
          <a:endParaRPr lang="en-US"/>
        </a:p>
      </dgm:t>
    </dgm:pt>
    <dgm:pt modelId="{43FCBBBE-8826-4DE0-AD53-067032440317}" type="pres">
      <dgm:prSet presAssocID="{BF93D59B-0BB7-49C4-8E37-023C59A895E3}" presName="descendantText" presStyleLbl="alignAcc1" presStyleIdx="1" presStyleCnt="3" custLinFactNeighborY="388">
        <dgm:presLayoutVars>
          <dgm:bulletEnabled val="1"/>
        </dgm:presLayoutVars>
      </dgm:prSet>
      <dgm:spPr/>
      <dgm:t>
        <a:bodyPr/>
        <a:lstStyle/>
        <a:p>
          <a:endParaRPr lang="en-US"/>
        </a:p>
      </dgm:t>
    </dgm:pt>
    <dgm:pt modelId="{84713EAF-EDE4-47E8-BE09-0CE5045A2330}" type="pres">
      <dgm:prSet presAssocID="{41CE07BA-D534-41B7-8577-81AB92A5BC6D}" presName="sp" presStyleCnt="0"/>
      <dgm:spPr/>
    </dgm:pt>
    <dgm:pt modelId="{84BAFAFA-9DDA-469A-85E6-675EBE2D976A}" type="pres">
      <dgm:prSet presAssocID="{D56C1C10-A03D-4793-83C0-87F3A1F0BA9E}" presName="composite" presStyleCnt="0"/>
      <dgm:spPr/>
    </dgm:pt>
    <dgm:pt modelId="{FF115B2B-8AA7-4694-8679-93B87C4D0193}" type="pres">
      <dgm:prSet presAssocID="{D56C1C10-A03D-4793-83C0-87F3A1F0BA9E}" presName="parentText" presStyleLbl="alignNode1" presStyleIdx="2" presStyleCnt="3">
        <dgm:presLayoutVars>
          <dgm:chMax val="1"/>
          <dgm:bulletEnabled val="1"/>
        </dgm:presLayoutVars>
      </dgm:prSet>
      <dgm:spPr/>
      <dgm:t>
        <a:bodyPr/>
        <a:lstStyle/>
        <a:p>
          <a:endParaRPr lang="en-US"/>
        </a:p>
      </dgm:t>
    </dgm:pt>
    <dgm:pt modelId="{27DA4CD7-1F78-4155-9840-6D6033B1EC09}" type="pres">
      <dgm:prSet presAssocID="{D56C1C10-A03D-4793-83C0-87F3A1F0BA9E}" presName="descendantText" presStyleLbl="alignAcc1" presStyleIdx="2" presStyleCnt="3">
        <dgm:presLayoutVars>
          <dgm:bulletEnabled val="1"/>
        </dgm:presLayoutVars>
      </dgm:prSet>
      <dgm:spPr/>
      <dgm:t>
        <a:bodyPr/>
        <a:lstStyle/>
        <a:p>
          <a:endParaRPr lang="en-US"/>
        </a:p>
      </dgm:t>
    </dgm:pt>
  </dgm:ptLst>
  <dgm:cxnLst>
    <dgm:cxn modelId="{A18A3FCA-1332-41BB-9251-F9917CC20B80}" type="presOf" srcId="{D56C1C10-A03D-4793-83C0-87F3A1F0BA9E}" destId="{FF115B2B-8AA7-4694-8679-93B87C4D0193}" srcOrd="0" destOrd="0" presId="urn:microsoft.com/office/officeart/2005/8/layout/chevron2"/>
    <dgm:cxn modelId="{35A87BA2-F814-4ED9-914B-049D9BE54898}" srcId="{D56C1C10-A03D-4793-83C0-87F3A1F0BA9E}" destId="{D8AB53A5-2819-4A7C-8A1E-0A9C36C2D14E}" srcOrd="0" destOrd="0" parTransId="{DF087300-1B59-47C9-807C-0C706BD67228}" sibTransId="{EBB7BA66-3AF9-4CFE-A11C-A96041E1087F}"/>
    <dgm:cxn modelId="{8C1B648F-AD16-4F50-90BE-5190D3701DB2}" type="presOf" srcId="{CFD16236-0520-4476-A84E-3F61DDC8ED9D}" destId="{43FCBBBE-8826-4DE0-AD53-067032440317}" srcOrd="0" destOrd="0" presId="urn:microsoft.com/office/officeart/2005/8/layout/chevron2"/>
    <dgm:cxn modelId="{6D337DFD-DD66-4082-B50D-5621C109F7FE}" srcId="{E4E2D885-F8CB-464F-BB44-D92DD2B16738}" destId="{B8C6F78F-A16B-496E-91A5-076DDB87278D}" srcOrd="0" destOrd="0" parTransId="{D4A4460B-0B9F-4548-AABA-180B9D04B753}" sibTransId="{CF6EAAE4-7A2A-4432-9447-7F4FE385CF61}"/>
    <dgm:cxn modelId="{A566805B-2CE5-4420-94F5-EFDA2A3515E4}" type="presOf" srcId="{D8AB53A5-2819-4A7C-8A1E-0A9C36C2D14E}" destId="{27DA4CD7-1F78-4155-9840-6D6033B1EC09}" srcOrd="0" destOrd="0" presId="urn:microsoft.com/office/officeart/2005/8/layout/chevron2"/>
    <dgm:cxn modelId="{0FEBFF7D-C8C4-45B7-8679-F3304133C426}" type="presOf" srcId="{F3935BD3-8D13-4A82-9CD4-551B32457100}" destId="{A9FE3679-22F3-4387-AB49-4D090DF24F2D}" srcOrd="0" destOrd="0" presId="urn:microsoft.com/office/officeart/2005/8/layout/chevron2"/>
    <dgm:cxn modelId="{55110F71-F982-425E-A4CD-6908ADDAB9E5}" srcId="{F3935BD3-8D13-4A82-9CD4-551B32457100}" destId="{E4E2D885-F8CB-464F-BB44-D92DD2B16738}" srcOrd="0" destOrd="0" parTransId="{1468D0ED-958B-4882-B363-DEE869B3CC57}" sibTransId="{54153283-3B99-4E9C-A902-14986AA257B0}"/>
    <dgm:cxn modelId="{1FBC3C80-A67C-41DC-A3AE-96E22D823A01}" srcId="{F3935BD3-8D13-4A82-9CD4-551B32457100}" destId="{D56C1C10-A03D-4793-83C0-87F3A1F0BA9E}" srcOrd="2" destOrd="0" parTransId="{73D15FA2-0345-4F2C-B641-CB128ACF5ADB}" sibTransId="{07B0F39C-5A3A-49A4-BB76-E7E358261FD7}"/>
    <dgm:cxn modelId="{F67F3AC6-7C91-4E12-82B2-DDAD1CC2192D}" type="presOf" srcId="{BF93D59B-0BB7-49C4-8E37-023C59A895E3}" destId="{4C4706D6-80EB-4F71-BD17-1542810124A7}" srcOrd="0" destOrd="0" presId="urn:microsoft.com/office/officeart/2005/8/layout/chevron2"/>
    <dgm:cxn modelId="{AB09A501-BBB7-4FC8-92F7-07BB358386AE}" type="presOf" srcId="{E4E2D885-F8CB-464F-BB44-D92DD2B16738}" destId="{E8B92CEC-71B8-41BA-86CD-9CC45E17CA7B}" srcOrd="0" destOrd="0" presId="urn:microsoft.com/office/officeart/2005/8/layout/chevron2"/>
    <dgm:cxn modelId="{9EF9434A-F03D-4BF3-9FF6-52EB48D86560}" srcId="{BF93D59B-0BB7-49C4-8E37-023C59A895E3}" destId="{CFD16236-0520-4476-A84E-3F61DDC8ED9D}" srcOrd="0" destOrd="0" parTransId="{CF512DF5-1147-4073-BBC6-3730AD94D118}" sibTransId="{615CEA8D-5A88-41C4-BA16-ABFC65A641D6}"/>
    <dgm:cxn modelId="{01F01364-6245-4186-9ADA-E2EAF798E0E2}" srcId="{F3935BD3-8D13-4A82-9CD4-551B32457100}" destId="{BF93D59B-0BB7-49C4-8E37-023C59A895E3}" srcOrd="1" destOrd="0" parTransId="{88C2DA20-3DEF-4932-BE69-5A9F5F36DDE4}" sibTransId="{41CE07BA-D534-41B7-8577-81AB92A5BC6D}"/>
    <dgm:cxn modelId="{8FB6701D-AD89-4A56-9C9E-6A365709894E}" type="presOf" srcId="{B8C6F78F-A16B-496E-91A5-076DDB87278D}" destId="{B400C988-55A6-4015-909C-4ACCB96F4874}" srcOrd="0" destOrd="0" presId="urn:microsoft.com/office/officeart/2005/8/layout/chevron2"/>
    <dgm:cxn modelId="{131FFFD9-498B-418E-B68F-7B1D76B3CC17}" type="presParOf" srcId="{A9FE3679-22F3-4387-AB49-4D090DF24F2D}" destId="{FEC082EE-B3E3-440F-BEE1-BCD6004FCFEE}" srcOrd="0" destOrd="0" presId="urn:microsoft.com/office/officeart/2005/8/layout/chevron2"/>
    <dgm:cxn modelId="{BCDC273A-BC43-4320-A682-4DFDCF68D9F8}" type="presParOf" srcId="{FEC082EE-B3E3-440F-BEE1-BCD6004FCFEE}" destId="{E8B92CEC-71B8-41BA-86CD-9CC45E17CA7B}" srcOrd="0" destOrd="0" presId="urn:microsoft.com/office/officeart/2005/8/layout/chevron2"/>
    <dgm:cxn modelId="{28FAF8AA-0637-40D3-A7F5-1C450F0F197F}" type="presParOf" srcId="{FEC082EE-B3E3-440F-BEE1-BCD6004FCFEE}" destId="{B400C988-55A6-4015-909C-4ACCB96F4874}" srcOrd="1" destOrd="0" presId="urn:microsoft.com/office/officeart/2005/8/layout/chevron2"/>
    <dgm:cxn modelId="{312A4015-BC91-46AA-8FA2-D5332B198D08}" type="presParOf" srcId="{A9FE3679-22F3-4387-AB49-4D090DF24F2D}" destId="{D3C2E246-286B-4EBE-838D-8E8CCA204F9A}" srcOrd="1" destOrd="0" presId="urn:microsoft.com/office/officeart/2005/8/layout/chevron2"/>
    <dgm:cxn modelId="{61C25891-2386-45C7-B38D-03D8530CD6A9}" type="presParOf" srcId="{A9FE3679-22F3-4387-AB49-4D090DF24F2D}" destId="{E37B4752-91A0-48DE-ABB6-BE6044D450EE}" srcOrd="2" destOrd="0" presId="urn:microsoft.com/office/officeart/2005/8/layout/chevron2"/>
    <dgm:cxn modelId="{39B19DEA-95B0-48EE-8123-9BF9DA7E13CF}" type="presParOf" srcId="{E37B4752-91A0-48DE-ABB6-BE6044D450EE}" destId="{4C4706D6-80EB-4F71-BD17-1542810124A7}" srcOrd="0" destOrd="0" presId="urn:microsoft.com/office/officeart/2005/8/layout/chevron2"/>
    <dgm:cxn modelId="{8B32BCB4-734A-445D-A59B-3073C1C5B470}" type="presParOf" srcId="{E37B4752-91A0-48DE-ABB6-BE6044D450EE}" destId="{43FCBBBE-8826-4DE0-AD53-067032440317}" srcOrd="1" destOrd="0" presId="urn:microsoft.com/office/officeart/2005/8/layout/chevron2"/>
    <dgm:cxn modelId="{7D56D797-2DC1-4974-846E-A64231981634}" type="presParOf" srcId="{A9FE3679-22F3-4387-AB49-4D090DF24F2D}" destId="{84713EAF-EDE4-47E8-BE09-0CE5045A2330}" srcOrd="3" destOrd="0" presId="urn:microsoft.com/office/officeart/2005/8/layout/chevron2"/>
    <dgm:cxn modelId="{9390E041-30F5-472F-9F7D-70EE56A95D66}" type="presParOf" srcId="{A9FE3679-22F3-4387-AB49-4D090DF24F2D}" destId="{84BAFAFA-9DDA-469A-85E6-675EBE2D976A}" srcOrd="4" destOrd="0" presId="urn:microsoft.com/office/officeart/2005/8/layout/chevron2"/>
    <dgm:cxn modelId="{9E1AD76E-7098-451C-8D3E-6A74522D379E}" type="presParOf" srcId="{84BAFAFA-9DDA-469A-85E6-675EBE2D976A}" destId="{FF115B2B-8AA7-4694-8679-93B87C4D0193}" srcOrd="0" destOrd="0" presId="urn:microsoft.com/office/officeart/2005/8/layout/chevron2"/>
    <dgm:cxn modelId="{7AD98F28-696A-45B5-AD61-48006BE468A4}" type="presParOf" srcId="{84BAFAFA-9DDA-469A-85E6-675EBE2D976A}" destId="{27DA4CD7-1F78-4155-9840-6D6033B1EC0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6B40A2-3EC1-4BC1-97ED-F5D5AFED4E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53146D-FB62-4483-8EF5-710AF3ED935B}">
      <dgm:prSet phldrT="[Text]"/>
      <dgm:spPr>
        <a:solidFill>
          <a:srgbClr val="5C661E"/>
        </a:solidFill>
      </dgm:spPr>
      <dgm:t>
        <a:bodyPr/>
        <a:lstStyle/>
        <a:p>
          <a:pPr algn="ctr"/>
          <a:r>
            <a:rPr lang="en-US" dirty="0" smtClean="0"/>
            <a:t>The Safety Competencies</a:t>
          </a:r>
          <a:endParaRPr lang="en-US" dirty="0"/>
        </a:p>
      </dgm:t>
    </dgm:pt>
    <dgm:pt modelId="{F310A02D-D821-4B63-B6A0-1D268780DEC0}" type="parTrans" cxnId="{116674C9-F5FC-43C6-8C63-8F34B2AEB7EE}">
      <dgm:prSet/>
      <dgm:spPr/>
      <dgm:t>
        <a:bodyPr/>
        <a:lstStyle/>
        <a:p>
          <a:endParaRPr lang="en-US"/>
        </a:p>
      </dgm:t>
    </dgm:pt>
    <dgm:pt modelId="{35AA46DF-032D-4A4E-9264-2C946C60527F}" type="sibTrans" cxnId="{116674C9-F5FC-43C6-8C63-8F34B2AEB7EE}">
      <dgm:prSet/>
      <dgm:spPr/>
      <dgm:t>
        <a:bodyPr/>
        <a:lstStyle/>
        <a:p>
          <a:endParaRPr lang="en-US"/>
        </a:p>
      </dgm:t>
    </dgm:pt>
    <dgm:pt modelId="{4541BF93-F05A-42E5-9CDA-5523B820965B}">
      <dgm:prSet phldrT="[Text]"/>
      <dgm:spPr>
        <a:solidFill>
          <a:srgbClr val="5C661E">
            <a:alpha val="75000"/>
          </a:srgbClr>
        </a:solidFill>
      </dgm:spPr>
      <dgm:t>
        <a:bodyPr/>
        <a:lstStyle/>
        <a:p>
          <a:pPr algn="ctr"/>
          <a:r>
            <a:rPr lang="en-US" i="1" dirty="0" smtClean="0"/>
            <a:t>Delivering Patient Safety</a:t>
          </a:r>
          <a:r>
            <a:rPr lang="en-US" dirty="0" smtClean="0"/>
            <a:t> DVD Series </a:t>
          </a:r>
          <a:endParaRPr lang="en-US" dirty="0"/>
        </a:p>
      </dgm:t>
    </dgm:pt>
    <dgm:pt modelId="{CC1843A4-C9A5-4318-A882-49810B21C84F}" type="parTrans" cxnId="{D8CE39CD-DE14-490A-834E-33DE73638C71}">
      <dgm:prSet/>
      <dgm:spPr/>
      <dgm:t>
        <a:bodyPr/>
        <a:lstStyle/>
        <a:p>
          <a:endParaRPr lang="en-US"/>
        </a:p>
      </dgm:t>
    </dgm:pt>
    <dgm:pt modelId="{716C2B6F-5D64-4DE7-94CC-24650D97A988}" type="sibTrans" cxnId="{D8CE39CD-DE14-490A-834E-33DE73638C71}">
      <dgm:prSet/>
      <dgm:spPr/>
      <dgm:t>
        <a:bodyPr/>
        <a:lstStyle/>
        <a:p>
          <a:endParaRPr lang="en-US"/>
        </a:p>
      </dgm:t>
    </dgm:pt>
    <dgm:pt modelId="{B092B7B7-41C3-4B19-BF10-536E875358A6}">
      <dgm:prSet phldrT="[Text]"/>
      <dgm:spPr>
        <a:solidFill>
          <a:srgbClr val="5C661E">
            <a:alpha val="75000"/>
          </a:srgbClr>
        </a:solidFill>
      </dgm:spPr>
      <dgm:t>
        <a:bodyPr/>
        <a:lstStyle/>
        <a:p>
          <a:pPr algn="ctr"/>
          <a:r>
            <a:rPr lang="en-US" dirty="0" smtClean="0"/>
            <a:t>Simulation</a:t>
          </a:r>
          <a:endParaRPr lang="en-US" dirty="0"/>
        </a:p>
      </dgm:t>
    </dgm:pt>
    <dgm:pt modelId="{E205F27F-DF93-4692-9268-3634D0343AA6}" type="parTrans" cxnId="{A8D1DA76-CCB4-477B-9B0F-DE76EFA34845}">
      <dgm:prSet/>
      <dgm:spPr/>
      <dgm:t>
        <a:bodyPr/>
        <a:lstStyle/>
        <a:p>
          <a:endParaRPr lang="en-US"/>
        </a:p>
      </dgm:t>
    </dgm:pt>
    <dgm:pt modelId="{0E50C793-05B5-4F55-9C32-576F3C70498B}" type="sibTrans" cxnId="{A8D1DA76-CCB4-477B-9B0F-DE76EFA34845}">
      <dgm:prSet/>
      <dgm:spPr/>
      <dgm:t>
        <a:bodyPr/>
        <a:lstStyle/>
        <a:p>
          <a:endParaRPr lang="en-US"/>
        </a:p>
      </dgm:t>
    </dgm:pt>
    <dgm:pt modelId="{B32C75CD-8C8F-4BDA-AEDD-7D2D85D440C5}" type="pres">
      <dgm:prSet presAssocID="{766B40A2-3EC1-4BC1-97ED-F5D5AFED4E3E}" presName="linear" presStyleCnt="0">
        <dgm:presLayoutVars>
          <dgm:animLvl val="lvl"/>
          <dgm:resizeHandles val="exact"/>
        </dgm:presLayoutVars>
      </dgm:prSet>
      <dgm:spPr/>
      <dgm:t>
        <a:bodyPr/>
        <a:lstStyle/>
        <a:p>
          <a:endParaRPr lang="en-US"/>
        </a:p>
      </dgm:t>
    </dgm:pt>
    <dgm:pt modelId="{AD0F928A-C555-4814-8CA2-E5BCC26EB18C}" type="pres">
      <dgm:prSet presAssocID="{F753146D-FB62-4483-8EF5-710AF3ED935B}" presName="parentText" presStyleLbl="node1" presStyleIdx="0" presStyleCnt="3">
        <dgm:presLayoutVars>
          <dgm:chMax val="0"/>
          <dgm:bulletEnabled val="1"/>
        </dgm:presLayoutVars>
      </dgm:prSet>
      <dgm:spPr/>
      <dgm:t>
        <a:bodyPr/>
        <a:lstStyle/>
        <a:p>
          <a:endParaRPr lang="en-US"/>
        </a:p>
      </dgm:t>
    </dgm:pt>
    <dgm:pt modelId="{7CC2DF24-D9D6-4898-BBF7-1300327348D1}" type="pres">
      <dgm:prSet presAssocID="{35AA46DF-032D-4A4E-9264-2C946C60527F}" presName="spacer" presStyleCnt="0"/>
      <dgm:spPr/>
    </dgm:pt>
    <dgm:pt modelId="{48932225-EBEF-443B-847A-A1B792D1FC55}" type="pres">
      <dgm:prSet presAssocID="{4541BF93-F05A-42E5-9CDA-5523B820965B}" presName="parentText" presStyleLbl="node1" presStyleIdx="1" presStyleCnt="3">
        <dgm:presLayoutVars>
          <dgm:chMax val="0"/>
          <dgm:bulletEnabled val="1"/>
        </dgm:presLayoutVars>
      </dgm:prSet>
      <dgm:spPr/>
      <dgm:t>
        <a:bodyPr/>
        <a:lstStyle/>
        <a:p>
          <a:endParaRPr lang="en-US"/>
        </a:p>
      </dgm:t>
    </dgm:pt>
    <dgm:pt modelId="{BF3761DB-8FC7-49CE-BBB9-E2989B245056}" type="pres">
      <dgm:prSet presAssocID="{716C2B6F-5D64-4DE7-94CC-24650D97A988}" presName="spacer" presStyleCnt="0"/>
      <dgm:spPr/>
    </dgm:pt>
    <dgm:pt modelId="{98932881-EA57-42C4-BEB4-5A047FFA5F0C}" type="pres">
      <dgm:prSet presAssocID="{B092B7B7-41C3-4B19-BF10-536E875358A6}" presName="parentText" presStyleLbl="node1" presStyleIdx="2" presStyleCnt="3">
        <dgm:presLayoutVars>
          <dgm:chMax val="0"/>
          <dgm:bulletEnabled val="1"/>
        </dgm:presLayoutVars>
      </dgm:prSet>
      <dgm:spPr/>
      <dgm:t>
        <a:bodyPr/>
        <a:lstStyle/>
        <a:p>
          <a:endParaRPr lang="en-US"/>
        </a:p>
      </dgm:t>
    </dgm:pt>
  </dgm:ptLst>
  <dgm:cxnLst>
    <dgm:cxn modelId="{3807A6EB-C246-4923-AEB0-BC6C828748B0}" type="presOf" srcId="{F753146D-FB62-4483-8EF5-710AF3ED935B}" destId="{AD0F928A-C555-4814-8CA2-E5BCC26EB18C}" srcOrd="0" destOrd="0" presId="urn:microsoft.com/office/officeart/2005/8/layout/vList2"/>
    <dgm:cxn modelId="{A0867F3B-A523-40FE-97D2-51843CE659C9}" type="presOf" srcId="{766B40A2-3EC1-4BC1-97ED-F5D5AFED4E3E}" destId="{B32C75CD-8C8F-4BDA-AEDD-7D2D85D440C5}" srcOrd="0" destOrd="0" presId="urn:microsoft.com/office/officeart/2005/8/layout/vList2"/>
    <dgm:cxn modelId="{940B3552-AE1A-4B23-B63F-E5616D5A274F}" type="presOf" srcId="{4541BF93-F05A-42E5-9CDA-5523B820965B}" destId="{48932225-EBEF-443B-847A-A1B792D1FC55}" srcOrd="0" destOrd="0" presId="urn:microsoft.com/office/officeart/2005/8/layout/vList2"/>
    <dgm:cxn modelId="{D8CE39CD-DE14-490A-834E-33DE73638C71}" srcId="{766B40A2-3EC1-4BC1-97ED-F5D5AFED4E3E}" destId="{4541BF93-F05A-42E5-9CDA-5523B820965B}" srcOrd="1" destOrd="0" parTransId="{CC1843A4-C9A5-4318-A882-49810B21C84F}" sibTransId="{716C2B6F-5D64-4DE7-94CC-24650D97A988}"/>
    <dgm:cxn modelId="{A8D1DA76-CCB4-477B-9B0F-DE76EFA34845}" srcId="{766B40A2-3EC1-4BC1-97ED-F5D5AFED4E3E}" destId="{B092B7B7-41C3-4B19-BF10-536E875358A6}" srcOrd="2" destOrd="0" parTransId="{E205F27F-DF93-4692-9268-3634D0343AA6}" sibTransId="{0E50C793-05B5-4F55-9C32-576F3C70498B}"/>
    <dgm:cxn modelId="{116674C9-F5FC-43C6-8C63-8F34B2AEB7EE}" srcId="{766B40A2-3EC1-4BC1-97ED-F5D5AFED4E3E}" destId="{F753146D-FB62-4483-8EF5-710AF3ED935B}" srcOrd="0" destOrd="0" parTransId="{F310A02D-D821-4B63-B6A0-1D268780DEC0}" sibTransId="{35AA46DF-032D-4A4E-9264-2C946C60527F}"/>
    <dgm:cxn modelId="{8E0D6965-493B-47A2-BAD2-0362BD97BA38}" type="presOf" srcId="{B092B7B7-41C3-4B19-BF10-536E875358A6}" destId="{98932881-EA57-42C4-BEB4-5A047FFA5F0C}" srcOrd="0" destOrd="0" presId="urn:microsoft.com/office/officeart/2005/8/layout/vList2"/>
    <dgm:cxn modelId="{EFF54D1B-2D27-436D-A966-D20013F6E2B4}" type="presParOf" srcId="{B32C75CD-8C8F-4BDA-AEDD-7D2D85D440C5}" destId="{AD0F928A-C555-4814-8CA2-E5BCC26EB18C}" srcOrd="0" destOrd="0" presId="urn:microsoft.com/office/officeart/2005/8/layout/vList2"/>
    <dgm:cxn modelId="{DCB2A513-349C-4156-A2DD-443E03C1FC3E}" type="presParOf" srcId="{B32C75CD-8C8F-4BDA-AEDD-7D2D85D440C5}" destId="{7CC2DF24-D9D6-4898-BBF7-1300327348D1}" srcOrd="1" destOrd="0" presId="urn:microsoft.com/office/officeart/2005/8/layout/vList2"/>
    <dgm:cxn modelId="{BE88D45F-3C33-4E26-9B92-46B495E2AB9D}" type="presParOf" srcId="{B32C75CD-8C8F-4BDA-AEDD-7D2D85D440C5}" destId="{48932225-EBEF-443B-847A-A1B792D1FC55}" srcOrd="2" destOrd="0" presId="urn:microsoft.com/office/officeart/2005/8/layout/vList2"/>
    <dgm:cxn modelId="{6E3B4686-11AC-4E64-A311-70CDDED15DD2}" type="presParOf" srcId="{B32C75CD-8C8F-4BDA-AEDD-7D2D85D440C5}" destId="{BF3761DB-8FC7-49CE-BBB9-E2989B245056}" srcOrd="3" destOrd="0" presId="urn:microsoft.com/office/officeart/2005/8/layout/vList2"/>
    <dgm:cxn modelId="{6F657753-AF71-4FFE-90D3-AD4367B3A843}" type="presParOf" srcId="{B32C75CD-8C8F-4BDA-AEDD-7D2D85D440C5}" destId="{98932881-EA57-42C4-BEB4-5A047FFA5F0C}" srcOrd="4"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97BA63-1BEF-48A3-995C-8D9E3BB22A7E}" type="doc">
      <dgm:prSet loTypeId="urn:microsoft.com/office/officeart/2005/8/layout/cycle6" loCatId="relationship" qsTypeId="urn:microsoft.com/office/officeart/2005/8/quickstyle/simple3" qsCatId="simple" csTypeId="urn:microsoft.com/office/officeart/2005/8/colors/accent0_3" csCatId="mainScheme" phldr="1"/>
      <dgm:spPr/>
      <dgm:t>
        <a:bodyPr/>
        <a:lstStyle/>
        <a:p>
          <a:endParaRPr lang="en-CA"/>
        </a:p>
      </dgm:t>
    </dgm:pt>
    <dgm:pt modelId="{A00C285F-A8E7-44E5-8715-ED0247F3C580}">
      <dgm:prSet phldrT="[Text]"/>
      <dgm:spPr/>
      <dgm:t>
        <a:bodyPr/>
        <a:lstStyle/>
        <a:p>
          <a:r>
            <a:rPr lang="en-US" dirty="0" smtClean="0"/>
            <a:t>Contribute to a Culture of Patient Safety</a:t>
          </a:r>
          <a:endParaRPr lang="en-CA" dirty="0"/>
        </a:p>
      </dgm:t>
    </dgm:pt>
    <dgm:pt modelId="{883D0923-C07B-4AB2-AE0B-EF52E8D048E8}" type="parTrans" cxnId="{F9BC71BA-3B08-4A33-A406-DEA4DAED92FD}">
      <dgm:prSet/>
      <dgm:spPr/>
      <dgm:t>
        <a:bodyPr/>
        <a:lstStyle/>
        <a:p>
          <a:endParaRPr lang="en-CA"/>
        </a:p>
      </dgm:t>
    </dgm:pt>
    <dgm:pt modelId="{3779EB98-B245-46EA-A283-19C6494D575C}" type="sibTrans" cxnId="{F9BC71BA-3B08-4A33-A406-DEA4DAED92FD}">
      <dgm:prSet/>
      <dgm:spPr/>
      <dgm:t>
        <a:bodyPr/>
        <a:lstStyle/>
        <a:p>
          <a:endParaRPr lang="en-CA" dirty="0"/>
        </a:p>
      </dgm:t>
    </dgm:pt>
    <dgm:pt modelId="{411B7742-CB27-4A87-BE78-5C6715BD03F7}">
      <dgm:prSet phldrT="[Text]"/>
      <dgm:spPr/>
      <dgm:t>
        <a:bodyPr/>
        <a:lstStyle/>
        <a:p>
          <a:r>
            <a:rPr lang="en-US" dirty="0" smtClean="0"/>
            <a:t>Work in Teams for Patient Safety</a:t>
          </a:r>
          <a:endParaRPr lang="en-CA" dirty="0"/>
        </a:p>
      </dgm:t>
    </dgm:pt>
    <dgm:pt modelId="{811C66D4-DA79-4B2C-9D27-E4CFA75058FD}" type="parTrans" cxnId="{29C3F9F3-CCDE-4C48-91C1-6FE549066B44}">
      <dgm:prSet/>
      <dgm:spPr/>
      <dgm:t>
        <a:bodyPr/>
        <a:lstStyle/>
        <a:p>
          <a:endParaRPr lang="en-CA"/>
        </a:p>
      </dgm:t>
    </dgm:pt>
    <dgm:pt modelId="{778DF1BA-C574-4EB2-B020-4DDE192089BA}" type="sibTrans" cxnId="{29C3F9F3-CCDE-4C48-91C1-6FE549066B44}">
      <dgm:prSet/>
      <dgm:spPr/>
      <dgm:t>
        <a:bodyPr/>
        <a:lstStyle/>
        <a:p>
          <a:endParaRPr lang="en-CA" dirty="0"/>
        </a:p>
      </dgm:t>
    </dgm:pt>
    <dgm:pt modelId="{3D49E9B5-30AD-4AF5-91E7-C35D88092B5C}">
      <dgm:prSet phldrT="[Text]"/>
      <dgm:spPr/>
      <dgm:t>
        <a:bodyPr/>
        <a:lstStyle/>
        <a:p>
          <a:r>
            <a:rPr lang="en-US" dirty="0" smtClean="0"/>
            <a:t>Communicate Effectively for Patient Safety</a:t>
          </a:r>
          <a:endParaRPr lang="en-CA" dirty="0"/>
        </a:p>
      </dgm:t>
    </dgm:pt>
    <dgm:pt modelId="{A24DFD32-D82F-4D44-8295-E3BE2C46AF48}" type="parTrans" cxnId="{E88FEB80-D06B-4C3A-BCF6-91F687DB9F0D}">
      <dgm:prSet/>
      <dgm:spPr/>
      <dgm:t>
        <a:bodyPr/>
        <a:lstStyle/>
        <a:p>
          <a:endParaRPr lang="en-CA"/>
        </a:p>
      </dgm:t>
    </dgm:pt>
    <dgm:pt modelId="{827257F2-713E-4633-85A0-8DFA31C267D7}" type="sibTrans" cxnId="{E88FEB80-D06B-4C3A-BCF6-91F687DB9F0D}">
      <dgm:prSet/>
      <dgm:spPr/>
      <dgm:t>
        <a:bodyPr/>
        <a:lstStyle/>
        <a:p>
          <a:endParaRPr lang="en-CA" dirty="0"/>
        </a:p>
      </dgm:t>
    </dgm:pt>
    <dgm:pt modelId="{204E1D3D-443B-4DFF-A760-AFC0D6B61FC0}">
      <dgm:prSet phldrT="[Text]"/>
      <dgm:spPr/>
      <dgm:t>
        <a:bodyPr/>
        <a:lstStyle/>
        <a:p>
          <a:r>
            <a:rPr lang="en-US" dirty="0" smtClean="0"/>
            <a:t>Manage Safety Risks</a:t>
          </a:r>
          <a:endParaRPr lang="en-CA" dirty="0"/>
        </a:p>
      </dgm:t>
    </dgm:pt>
    <dgm:pt modelId="{B30BA41C-7135-4B6A-81B0-E9B9B2644139}" type="parTrans" cxnId="{0C5956B4-DB86-4ED3-8673-D3B7BE6E70E9}">
      <dgm:prSet/>
      <dgm:spPr/>
      <dgm:t>
        <a:bodyPr/>
        <a:lstStyle/>
        <a:p>
          <a:endParaRPr lang="en-CA"/>
        </a:p>
      </dgm:t>
    </dgm:pt>
    <dgm:pt modelId="{593E3221-6471-49D1-BB71-3BADA9A3026F}" type="sibTrans" cxnId="{0C5956B4-DB86-4ED3-8673-D3B7BE6E70E9}">
      <dgm:prSet/>
      <dgm:spPr/>
      <dgm:t>
        <a:bodyPr/>
        <a:lstStyle/>
        <a:p>
          <a:endParaRPr lang="en-CA" dirty="0"/>
        </a:p>
      </dgm:t>
    </dgm:pt>
    <dgm:pt modelId="{0C938FDF-80FC-4FF7-BFB8-DA2685A893EF}">
      <dgm:prSet phldrT="[Text]"/>
      <dgm:spPr/>
      <dgm:t>
        <a:bodyPr/>
        <a:lstStyle/>
        <a:p>
          <a:r>
            <a:rPr lang="en-US" dirty="0" smtClean="0"/>
            <a:t>Optimize Human and Environmental Factors</a:t>
          </a:r>
          <a:endParaRPr lang="en-CA" dirty="0"/>
        </a:p>
      </dgm:t>
    </dgm:pt>
    <dgm:pt modelId="{2EE2653E-241F-4A43-8E1C-3E89F6835CD4}" type="parTrans" cxnId="{68997502-D8E5-44C6-8226-CE9B9FBA98FE}">
      <dgm:prSet/>
      <dgm:spPr/>
      <dgm:t>
        <a:bodyPr/>
        <a:lstStyle/>
        <a:p>
          <a:endParaRPr lang="en-CA"/>
        </a:p>
      </dgm:t>
    </dgm:pt>
    <dgm:pt modelId="{E5DF5177-B139-4C29-A4DD-E8CE5C9C4EC7}" type="sibTrans" cxnId="{68997502-D8E5-44C6-8226-CE9B9FBA98FE}">
      <dgm:prSet/>
      <dgm:spPr/>
      <dgm:t>
        <a:bodyPr/>
        <a:lstStyle/>
        <a:p>
          <a:endParaRPr lang="en-CA" dirty="0"/>
        </a:p>
      </dgm:t>
    </dgm:pt>
    <dgm:pt modelId="{F37FEC58-EBC5-4771-842B-7782BAE0BBE7}">
      <dgm:prSet/>
      <dgm:spPr/>
      <dgm:t>
        <a:bodyPr/>
        <a:lstStyle/>
        <a:p>
          <a:r>
            <a:rPr lang="en-US" dirty="0" smtClean="0"/>
            <a:t>Recognize, Respond to and Disclose Adverse Events</a:t>
          </a:r>
          <a:endParaRPr lang="en-CA" dirty="0"/>
        </a:p>
      </dgm:t>
    </dgm:pt>
    <dgm:pt modelId="{A64B956D-63B1-4F87-9C21-2F2F0A328E60}" type="parTrans" cxnId="{92DA69FC-0778-4CBD-A04C-0B094C588484}">
      <dgm:prSet/>
      <dgm:spPr/>
      <dgm:t>
        <a:bodyPr/>
        <a:lstStyle/>
        <a:p>
          <a:endParaRPr lang="en-CA"/>
        </a:p>
      </dgm:t>
    </dgm:pt>
    <dgm:pt modelId="{24CD9F0B-CCE0-49E9-BD07-989853AB519C}" type="sibTrans" cxnId="{92DA69FC-0778-4CBD-A04C-0B094C588484}">
      <dgm:prSet/>
      <dgm:spPr/>
      <dgm:t>
        <a:bodyPr/>
        <a:lstStyle/>
        <a:p>
          <a:endParaRPr lang="en-CA" dirty="0"/>
        </a:p>
      </dgm:t>
    </dgm:pt>
    <dgm:pt modelId="{2B56E7FC-E8DF-47A0-96C2-6097B88C1CD0}" type="pres">
      <dgm:prSet presAssocID="{0D97BA63-1BEF-48A3-995C-8D9E3BB22A7E}" presName="cycle" presStyleCnt="0">
        <dgm:presLayoutVars>
          <dgm:dir/>
          <dgm:resizeHandles val="exact"/>
        </dgm:presLayoutVars>
      </dgm:prSet>
      <dgm:spPr/>
      <dgm:t>
        <a:bodyPr/>
        <a:lstStyle/>
        <a:p>
          <a:endParaRPr lang="en-CA"/>
        </a:p>
      </dgm:t>
    </dgm:pt>
    <dgm:pt modelId="{94CAF90E-7BDD-4BA0-BAF1-08FEDC417FDD}" type="pres">
      <dgm:prSet presAssocID="{A00C285F-A8E7-44E5-8715-ED0247F3C580}" presName="node" presStyleLbl="node1" presStyleIdx="0" presStyleCnt="6" custScaleX="160282">
        <dgm:presLayoutVars>
          <dgm:bulletEnabled val="1"/>
        </dgm:presLayoutVars>
      </dgm:prSet>
      <dgm:spPr/>
      <dgm:t>
        <a:bodyPr/>
        <a:lstStyle/>
        <a:p>
          <a:endParaRPr lang="en-CA"/>
        </a:p>
      </dgm:t>
    </dgm:pt>
    <dgm:pt modelId="{54D2773E-43C7-4F6E-8225-85B848721A85}" type="pres">
      <dgm:prSet presAssocID="{A00C285F-A8E7-44E5-8715-ED0247F3C580}" presName="spNode" presStyleCnt="0"/>
      <dgm:spPr/>
    </dgm:pt>
    <dgm:pt modelId="{7C26C4F6-0834-419F-98F6-635785C93FAC}" type="pres">
      <dgm:prSet presAssocID="{3779EB98-B245-46EA-A283-19C6494D575C}" presName="sibTrans" presStyleLbl="sibTrans1D1" presStyleIdx="0" presStyleCnt="6"/>
      <dgm:spPr/>
      <dgm:t>
        <a:bodyPr/>
        <a:lstStyle/>
        <a:p>
          <a:endParaRPr lang="en-CA"/>
        </a:p>
      </dgm:t>
    </dgm:pt>
    <dgm:pt modelId="{7BCDFA5B-8A83-432C-8BEE-EA37C06BFFA7}" type="pres">
      <dgm:prSet presAssocID="{411B7742-CB27-4A87-BE78-5C6715BD03F7}" presName="node" presStyleLbl="node1" presStyleIdx="1" presStyleCnt="6" custScaleX="160282">
        <dgm:presLayoutVars>
          <dgm:bulletEnabled val="1"/>
        </dgm:presLayoutVars>
      </dgm:prSet>
      <dgm:spPr/>
      <dgm:t>
        <a:bodyPr/>
        <a:lstStyle/>
        <a:p>
          <a:endParaRPr lang="en-CA"/>
        </a:p>
      </dgm:t>
    </dgm:pt>
    <dgm:pt modelId="{520A442C-8644-4710-898E-2972111073AA}" type="pres">
      <dgm:prSet presAssocID="{411B7742-CB27-4A87-BE78-5C6715BD03F7}" presName="spNode" presStyleCnt="0"/>
      <dgm:spPr/>
    </dgm:pt>
    <dgm:pt modelId="{290E8224-D61E-4B1E-8BEF-1ACB912189FA}" type="pres">
      <dgm:prSet presAssocID="{778DF1BA-C574-4EB2-B020-4DDE192089BA}" presName="sibTrans" presStyleLbl="sibTrans1D1" presStyleIdx="1" presStyleCnt="6"/>
      <dgm:spPr/>
      <dgm:t>
        <a:bodyPr/>
        <a:lstStyle/>
        <a:p>
          <a:endParaRPr lang="en-CA"/>
        </a:p>
      </dgm:t>
    </dgm:pt>
    <dgm:pt modelId="{62561DB3-868E-4906-8971-0E19189F124C}" type="pres">
      <dgm:prSet presAssocID="{3D49E9B5-30AD-4AF5-91E7-C35D88092B5C}" presName="node" presStyleLbl="node1" presStyleIdx="2" presStyleCnt="6" custScaleX="160282">
        <dgm:presLayoutVars>
          <dgm:bulletEnabled val="1"/>
        </dgm:presLayoutVars>
      </dgm:prSet>
      <dgm:spPr/>
      <dgm:t>
        <a:bodyPr/>
        <a:lstStyle/>
        <a:p>
          <a:endParaRPr lang="en-CA"/>
        </a:p>
      </dgm:t>
    </dgm:pt>
    <dgm:pt modelId="{288A6B3A-EC7E-42CF-8747-FB8E5608B0DF}" type="pres">
      <dgm:prSet presAssocID="{3D49E9B5-30AD-4AF5-91E7-C35D88092B5C}" presName="spNode" presStyleCnt="0"/>
      <dgm:spPr/>
    </dgm:pt>
    <dgm:pt modelId="{54E2720B-94FA-4475-A008-F34905137B61}" type="pres">
      <dgm:prSet presAssocID="{827257F2-713E-4633-85A0-8DFA31C267D7}" presName="sibTrans" presStyleLbl="sibTrans1D1" presStyleIdx="2" presStyleCnt="6"/>
      <dgm:spPr/>
      <dgm:t>
        <a:bodyPr/>
        <a:lstStyle/>
        <a:p>
          <a:endParaRPr lang="en-CA"/>
        </a:p>
      </dgm:t>
    </dgm:pt>
    <dgm:pt modelId="{1AEFF7E7-1CD2-4D1C-91BA-C5D62D624710}" type="pres">
      <dgm:prSet presAssocID="{204E1D3D-443B-4DFF-A760-AFC0D6B61FC0}" presName="node" presStyleLbl="node1" presStyleIdx="3" presStyleCnt="6" custScaleX="160282">
        <dgm:presLayoutVars>
          <dgm:bulletEnabled val="1"/>
        </dgm:presLayoutVars>
      </dgm:prSet>
      <dgm:spPr/>
      <dgm:t>
        <a:bodyPr/>
        <a:lstStyle/>
        <a:p>
          <a:endParaRPr lang="en-CA"/>
        </a:p>
      </dgm:t>
    </dgm:pt>
    <dgm:pt modelId="{2D18F9F2-B5AE-42BA-ADAB-2B90FB4EAD34}" type="pres">
      <dgm:prSet presAssocID="{204E1D3D-443B-4DFF-A760-AFC0D6B61FC0}" presName="spNode" presStyleCnt="0"/>
      <dgm:spPr/>
    </dgm:pt>
    <dgm:pt modelId="{5BA0E816-BE22-4BBA-A5E8-6D0A726B41CA}" type="pres">
      <dgm:prSet presAssocID="{593E3221-6471-49D1-BB71-3BADA9A3026F}" presName="sibTrans" presStyleLbl="sibTrans1D1" presStyleIdx="3" presStyleCnt="6"/>
      <dgm:spPr/>
      <dgm:t>
        <a:bodyPr/>
        <a:lstStyle/>
        <a:p>
          <a:endParaRPr lang="en-CA"/>
        </a:p>
      </dgm:t>
    </dgm:pt>
    <dgm:pt modelId="{1A42C0C2-CEA4-4C8B-B4D8-B61603047224}" type="pres">
      <dgm:prSet presAssocID="{0C938FDF-80FC-4FF7-BFB8-DA2685A893EF}" presName="node" presStyleLbl="node1" presStyleIdx="4" presStyleCnt="6" custScaleX="160282">
        <dgm:presLayoutVars>
          <dgm:bulletEnabled val="1"/>
        </dgm:presLayoutVars>
      </dgm:prSet>
      <dgm:spPr/>
      <dgm:t>
        <a:bodyPr/>
        <a:lstStyle/>
        <a:p>
          <a:endParaRPr lang="en-CA"/>
        </a:p>
      </dgm:t>
    </dgm:pt>
    <dgm:pt modelId="{38B3AFC0-EF4B-4551-87B2-0BF347CBF714}" type="pres">
      <dgm:prSet presAssocID="{0C938FDF-80FC-4FF7-BFB8-DA2685A893EF}" presName="spNode" presStyleCnt="0"/>
      <dgm:spPr/>
    </dgm:pt>
    <dgm:pt modelId="{A40734E4-B822-4965-944B-45ED9B3545D3}" type="pres">
      <dgm:prSet presAssocID="{E5DF5177-B139-4C29-A4DD-E8CE5C9C4EC7}" presName="sibTrans" presStyleLbl="sibTrans1D1" presStyleIdx="4" presStyleCnt="6"/>
      <dgm:spPr/>
      <dgm:t>
        <a:bodyPr/>
        <a:lstStyle/>
        <a:p>
          <a:endParaRPr lang="en-CA"/>
        </a:p>
      </dgm:t>
    </dgm:pt>
    <dgm:pt modelId="{2812C267-16FB-4FA4-B996-BDDA1D5DF6A6}" type="pres">
      <dgm:prSet presAssocID="{F37FEC58-EBC5-4771-842B-7782BAE0BBE7}" presName="node" presStyleLbl="node1" presStyleIdx="5" presStyleCnt="6" custScaleX="160282">
        <dgm:presLayoutVars>
          <dgm:bulletEnabled val="1"/>
        </dgm:presLayoutVars>
      </dgm:prSet>
      <dgm:spPr/>
      <dgm:t>
        <a:bodyPr/>
        <a:lstStyle/>
        <a:p>
          <a:endParaRPr lang="en-CA"/>
        </a:p>
      </dgm:t>
    </dgm:pt>
    <dgm:pt modelId="{851A32B8-D989-4133-B147-F31FA40460DC}" type="pres">
      <dgm:prSet presAssocID="{F37FEC58-EBC5-4771-842B-7782BAE0BBE7}" presName="spNode" presStyleCnt="0"/>
      <dgm:spPr/>
    </dgm:pt>
    <dgm:pt modelId="{39EEBC4F-5760-4DAD-8BC7-F20FF9B27EA8}" type="pres">
      <dgm:prSet presAssocID="{24CD9F0B-CCE0-49E9-BD07-989853AB519C}" presName="sibTrans" presStyleLbl="sibTrans1D1" presStyleIdx="5" presStyleCnt="6"/>
      <dgm:spPr/>
      <dgm:t>
        <a:bodyPr/>
        <a:lstStyle/>
        <a:p>
          <a:endParaRPr lang="en-CA"/>
        </a:p>
      </dgm:t>
    </dgm:pt>
  </dgm:ptLst>
  <dgm:cxnLst>
    <dgm:cxn modelId="{674F7C77-A224-4969-9B45-74954C73FA17}" type="presOf" srcId="{0D97BA63-1BEF-48A3-995C-8D9E3BB22A7E}" destId="{2B56E7FC-E8DF-47A0-96C2-6097B88C1CD0}" srcOrd="0" destOrd="0" presId="urn:microsoft.com/office/officeart/2005/8/layout/cycle6"/>
    <dgm:cxn modelId="{EFA5DF79-9F12-4CE3-9141-DAE10DD25968}" type="presOf" srcId="{593E3221-6471-49D1-BB71-3BADA9A3026F}" destId="{5BA0E816-BE22-4BBA-A5E8-6D0A726B41CA}" srcOrd="0" destOrd="0" presId="urn:microsoft.com/office/officeart/2005/8/layout/cycle6"/>
    <dgm:cxn modelId="{0C5956B4-DB86-4ED3-8673-D3B7BE6E70E9}" srcId="{0D97BA63-1BEF-48A3-995C-8D9E3BB22A7E}" destId="{204E1D3D-443B-4DFF-A760-AFC0D6B61FC0}" srcOrd="3" destOrd="0" parTransId="{B30BA41C-7135-4B6A-81B0-E9B9B2644139}" sibTransId="{593E3221-6471-49D1-BB71-3BADA9A3026F}"/>
    <dgm:cxn modelId="{C2558597-3FD6-4E24-AF9B-5D352DADB95F}" type="presOf" srcId="{0C938FDF-80FC-4FF7-BFB8-DA2685A893EF}" destId="{1A42C0C2-CEA4-4C8B-B4D8-B61603047224}" srcOrd="0" destOrd="0" presId="urn:microsoft.com/office/officeart/2005/8/layout/cycle6"/>
    <dgm:cxn modelId="{29C3F9F3-CCDE-4C48-91C1-6FE549066B44}" srcId="{0D97BA63-1BEF-48A3-995C-8D9E3BB22A7E}" destId="{411B7742-CB27-4A87-BE78-5C6715BD03F7}" srcOrd="1" destOrd="0" parTransId="{811C66D4-DA79-4B2C-9D27-E4CFA75058FD}" sibTransId="{778DF1BA-C574-4EB2-B020-4DDE192089BA}"/>
    <dgm:cxn modelId="{242927EA-9BB7-451B-AA0C-5FE12D6C0F69}" type="presOf" srcId="{778DF1BA-C574-4EB2-B020-4DDE192089BA}" destId="{290E8224-D61E-4B1E-8BEF-1ACB912189FA}" srcOrd="0" destOrd="0" presId="urn:microsoft.com/office/officeart/2005/8/layout/cycle6"/>
    <dgm:cxn modelId="{C80916F3-93EF-4D88-93B7-82BE51DCE089}" type="presOf" srcId="{E5DF5177-B139-4C29-A4DD-E8CE5C9C4EC7}" destId="{A40734E4-B822-4965-944B-45ED9B3545D3}" srcOrd="0" destOrd="0" presId="urn:microsoft.com/office/officeart/2005/8/layout/cycle6"/>
    <dgm:cxn modelId="{AFC49E3B-E939-437E-8860-1400D58527E2}" type="presOf" srcId="{411B7742-CB27-4A87-BE78-5C6715BD03F7}" destId="{7BCDFA5B-8A83-432C-8BEE-EA37C06BFFA7}" srcOrd="0" destOrd="0" presId="urn:microsoft.com/office/officeart/2005/8/layout/cycle6"/>
    <dgm:cxn modelId="{7B344A3B-3210-45F9-8B4A-ACC89EE0D1A6}" type="presOf" srcId="{3779EB98-B245-46EA-A283-19C6494D575C}" destId="{7C26C4F6-0834-419F-98F6-635785C93FAC}" srcOrd="0" destOrd="0" presId="urn:microsoft.com/office/officeart/2005/8/layout/cycle6"/>
    <dgm:cxn modelId="{68997502-D8E5-44C6-8226-CE9B9FBA98FE}" srcId="{0D97BA63-1BEF-48A3-995C-8D9E3BB22A7E}" destId="{0C938FDF-80FC-4FF7-BFB8-DA2685A893EF}" srcOrd="4" destOrd="0" parTransId="{2EE2653E-241F-4A43-8E1C-3E89F6835CD4}" sibTransId="{E5DF5177-B139-4C29-A4DD-E8CE5C9C4EC7}"/>
    <dgm:cxn modelId="{686EE995-43FF-4D64-BD0F-AFAF957FB253}" type="presOf" srcId="{24CD9F0B-CCE0-49E9-BD07-989853AB519C}" destId="{39EEBC4F-5760-4DAD-8BC7-F20FF9B27EA8}" srcOrd="0" destOrd="0" presId="urn:microsoft.com/office/officeart/2005/8/layout/cycle6"/>
    <dgm:cxn modelId="{0F3AD410-840E-41BC-99C5-E3A467D65002}" type="presOf" srcId="{827257F2-713E-4633-85A0-8DFA31C267D7}" destId="{54E2720B-94FA-4475-A008-F34905137B61}" srcOrd="0" destOrd="0" presId="urn:microsoft.com/office/officeart/2005/8/layout/cycle6"/>
    <dgm:cxn modelId="{92DA69FC-0778-4CBD-A04C-0B094C588484}" srcId="{0D97BA63-1BEF-48A3-995C-8D9E3BB22A7E}" destId="{F37FEC58-EBC5-4771-842B-7782BAE0BBE7}" srcOrd="5" destOrd="0" parTransId="{A64B956D-63B1-4F87-9C21-2F2F0A328E60}" sibTransId="{24CD9F0B-CCE0-49E9-BD07-989853AB519C}"/>
    <dgm:cxn modelId="{EC004EB3-9CCB-4BE9-BA9A-94BB9943F625}" type="presOf" srcId="{A00C285F-A8E7-44E5-8715-ED0247F3C580}" destId="{94CAF90E-7BDD-4BA0-BAF1-08FEDC417FDD}" srcOrd="0" destOrd="0" presId="urn:microsoft.com/office/officeart/2005/8/layout/cycle6"/>
    <dgm:cxn modelId="{F2863988-82BB-4264-AC34-A82D0EF228ED}" type="presOf" srcId="{3D49E9B5-30AD-4AF5-91E7-C35D88092B5C}" destId="{62561DB3-868E-4906-8971-0E19189F124C}" srcOrd="0" destOrd="0" presId="urn:microsoft.com/office/officeart/2005/8/layout/cycle6"/>
    <dgm:cxn modelId="{1FE2383E-41E0-4D98-A2FF-9EB4024C7C99}" type="presOf" srcId="{204E1D3D-443B-4DFF-A760-AFC0D6B61FC0}" destId="{1AEFF7E7-1CD2-4D1C-91BA-C5D62D624710}" srcOrd="0" destOrd="0" presId="urn:microsoft.com/office/officeart/2005/8/layout/cycle6"/>
    <dgm:cxn modelId="{E88FEB80-D06B-4C3A-BCF6-91F687DB9F0D}" srcId="{0D97BA63-1BEF-48A3-995C-8D9E3BB22A7E}" destId="{3D49E9B5-30AD-4AF5-91E7-C35D88092B5C}" srcOrd="2" destOrd="0" parTransId="{A24DFD32-D82F-4D44-8295-E3BE2C46AF48}" sibTransId="{827257F2-713E-4633-85A0-8DFA31C267D7}"/>
    <dgm:cxn modelId="{63B8B36E-8701-45E7-A8BE-FCC49DF345DA}" type="presOf" srcId="{F37FEC58-EBC5-4771-842B-7782BAE0BBE7}" destId="{2812C267-16FB-4FA4-B996-BDDA1D5DF6A6}" srcOrd="0" destOrd="0" presId="urn:microsoft.com/office/officeart/2005/8/layout/cycle6"/>
    <dgm:cxn modelId="{F9BC71BA-3B08-4A33-A406-DEA4DAED92FD}" srcId="{0D97BA63-1BEF-48A3-995C-8D9E3BB22A7E}" destId="{A00C285F-A8E7-44E5-8715-ED0247F3C580}" srcOrd="0" destOrd="0" parTransId="{883D0923-C07B-4AB2-AE0B-EF52E8D048E8}" sibTransId="{3779EB98-B245-46EA-A283-19C6494D575C}"/>
    <dgm:cxn modelId="{CE24C219-2E0D-4C14-9247-64328A4D8A10}" type="presParOf" srcId="{2B56E7FC-E8DF-47A0-96C2-6097B88C1CD0}" destId="{94CAF90E-7BDD-4BA0-BAF1-08FEDC417FDD}" srcOrd="0" destOrd="0" presId="urn:microsoft.com/office/officeart/2005/8/layout/cycle6"/>
    <dgm:cxn modelId="{530AF2B8-2CC4-41AE-9E28-0ADD76C80ECD}" type="presParOf" srcId="{2B56E7FC-E8DF-47A0-96C2-6097B88C1CD0}" destId="{54D2773E-43C7-4F6E-8225-85B848721A85}" srcOrd="1" destOrd="0" presId="urn:microsoft.com/office/officeart/2005/8/layout/cycle6"/>
    <dgm:cxn modelId="{0BAA6D55-69CB-4586-A56A-81F5ACFA561B}" type="presParOf" srcId="{2B56E7FC-E8DF-47A0-96C2-6097B88C1CD0}" destId="{7C26C4F6-0834-419F-98F6-635785C93FAC}" srcOrd="2" destOrd="0" presId="urn:microsoft.com/office/officeart/2005/8/layout/cycle6"/>
    <dgm:cxn modelId="{838B7D40-0847-421C-928C-D107C91D1253}" type="presParOf" srcId="{2B56E7FC-E8DF-47A0-96C2-6097B88C1CD0}" destId="{7BCDFA5B-8A83-432C-8BEE-EA37C06BFFA7}" srcOrd="3" destOrd="0" presId="urn:microsoft.com/office/officeart/2005/8/layout/cycle6"/>
    <dgm:cxn modelId="{3ECFB4AC-A174-4999-B117-8C9581E8ADD7}" type="presParOf" srcId="{2B56E7FC-E8DF-47A0-96C2-6097B88C1CD0}" destId="{520A442C-8644-4710-898E-2972111073AA}" srcOrd="4" destOrd="0" presId="urn:microsoft.com/office/officeart/2005/8/layout/cycle6"/>
    <dgm:cxn modelId="{2A980BA1-D620-44E4-89C0-DA9611761897}" type="presParOf" srcId="{2B56E7FC-E8DF-47A0-96C2-6097B88C1CD0}" destId="{290E8224-D61E-4B1E-8BEF-1ACB912189FA}" srcOrd="5" destOrd="0" presId="urn:microsoft.com/office/officeart/2005/8/layout/cycle6"/>
    <dgm:cxn modelId="{70496A5C-30A2-4A6C-B383-C41391D1C4F0}" type="presParOf" srcId="{2B56E7FC-E8DF-47A0-96C2-6097B88C1CD0}" destId="{62561DB3-868E-4906-8971-0E19189F124C}" srcOrd="6" destOrd="0" presId="urn:microsoft.com/office/officeart/2005/8/layout/cycle6"/>
    <dgm:cxn modelId="{ED4EB89B-BF8A-4265-8309-94FF3A8E2FBA}" type="presParOf" srcId="{2B56E7FC-E8DF-47A0-96C2-6097B88C1CD0}" destId="{288A6B3A-EC7E-42CF-8747-FB8E5608B0DF}" srcOrd="7" destOrd="0" presId="urn:microsoft.com/office/officeart/2005/8/layout/cycle6"/>
    <dgm:cxn modelId="{C8E4483D-6F3D-4DD6-A8FB-AD63A76BBAD8}" type="presParOf" srcId="{2B56E7FC-E8DF-47A0-96C2-6097B88C1CD0}" destId="{54E2720B-94FA-4475-A008-F34905137B61}" srcOrd="8" destOrd="0" presId="urn:microsoft.com/office/officeart/2005/8/layout/cycle6"/>
    <dgm:cxn modelId="{32B2F415-DDA2-4931-815D-D4933DDDD7AF}" type="presParOf" srcId="{2B56E7FC-E8DF-47A0-96C2-6097B88C1CD0}" destId="{1AEFF7E7-1CD2-4D1C-91BA-C5D62D624710}" srcOrd="9" destOrd="0" presId="urn:microsoft.com/office/officeart/2005/8/layout/cycle6"/>
    <dgm:cxn modelId="{E52EB2E0-D5EB-4C59-B9D6-376A6230B804}" type="presParOf" srcId="{2B56E7FC-E8DF-47A0-96C2-6097B88C1CD0}" destId="{2D18F9F2-B5AE-42BA-ADAB-2B90FB4EAD34}" srcOrd="10" destOrd="0" presId="urn:microsoft.com/office/officeart/2005/8/layout/cycle6"/>
    <dgm:cxn modelId="{4C9BE773-03FF-4FBE-A7B4-D07D25C79365}" type="presParOf" srcId="{2B56E7FC-E8DF-47A0-96C2-6097B88C1CD0}" destId="{5BA0E816-BE22-4BBA-A5E8-6D0A726B41CA}" srcOrd="11" destOrd="0" presId="urn:microsoft.com/office/officeart/2005/8/layout/cycle6"/>
    <dgm:cxn modelId="{BF8DD120-2F87-489A-B4C4-B98E1443FE26}" type="presParOf" srcId="{2B56E7FC-E8DF-47A0-96C2-6097B88C1CD0}" destId="{1A42C0C2-CEA4-4C8B-B4D8-B61603047224}" srcOrd="12" destOrd="0" presId="urn:microsoft.com/office/officeart/2005/8/layout/cycle6"/>
    <dgm:cxn modelId="{213DAA47-6914-4E5F-B005-DF7AE7F86AFF}" type="presParOf" srcId="{2B56E7FC-E8DF-47A0-96C2-6097B88C1CD0}" destId="{38B3AFC0-EF4B-4551-87B2-0BF347CBF714}" srcOrd="13" destOrd="0" presId="urn:microsoft.com/office/officeart/2005/8/layout/cycle6"/>
    <dgm:cxn modelId="{84416EE4-0B33-4349-9861-D10A64EB68A0}" type="presParOf" srcId="{2B56E7FC-E8DF-47A0-96C2-6097B88C1CD0}" destId="{A40734E4-B822-4965-944B-45ED9B3545D3}" srcOrd="14" destOrd="0" presId="urn:microsoft.com/office/officeart/2005/8/layout/cycle6"/>
    <dgm:cxn modelId="{BAD9C9A8-F1EB-473F-A989-2DA05221AC3C}" type="presParOf" srcId="{2B56E7FC-E8DF-47A0-96C2-6097B88C1CD0}" destId="{2812C267-16FB-4FA4-B996-BDDA1D5DF6A6}" srcOrd="15" destOrd="0" presId="urn:microsoft.com/office/officeart/2005/8/layout/cycle6"/>
    <dgm:cxn modelId="{E17946A9-60D0-4FFD-B236-9380C25F44FE}" type="presParOf" srcId="{2B56E7FC-E8DF-47A0-96C2-6097B88C1CD0}" destId="{851A32B8-D989-4133-B147-F31FA40460DC}" srcOrd="16" destOrd="0" presId="urn:microsoft.com/office/officeart/2005/8/layout/cycle6"/>
    <dgm:cxn modelId="{6A3F349E-AE6A-4FFC-A1AB-94B9C3254FCD}" type="presParOf" srcId="{2B56E7FC-E8DF-47A0-96C2-6097B88C1CD0}" destId="{39EEBC4F-5760-4DAD-8BC7-F20FF9B27EA8}" srcOrd="1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F1F2AA-F481-463E-8747-5A8C8FEAA9DF}"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n-US"/>
        </a:p>
      </dgm:t>
    </dgm:pt>
    <dgm:pt modelId="{B0534ECD-45A2-45F8-A215-D8FDF683B46B}">
      <dgm:prSet phldrT="[Text]"/>
      <dgm:spPr/>
      <dgm:t>
        <a:bodyPr/>
        <a:lstStyle/>
        <a:p>
          <a:r>
            <a:rPr lang="en-US" b="1" dirty="0" smtClean="0"/>
            <a:t>CNSH Steering Committee</a:t>
          </a:r>
          <a:endParaRPr lang="en-US" b="1" dirty="0"/>
        </a:p>
      </dgm:t>
    </dgm:pt>
    <dgm:pt modelId="{F19964AD-7D33-4912-A330-D20DE84DE9BF}" type="parTrans" cxnId="{9D60FF65-E2FB-4104-82F7-ECB67D1B357B}">
      <dgm:prSet/>
      <dgm:spPr/>
      <dgm:t>
        <a:bodyPr/>
        <a:lstStyle/>
        <a:p>
          <a:endParaRPr lang="en-US"/>
        </a:p>
      </dgm:t>
    </dgm:pt>
    <dgm:pt modelId="{E62CF157-1FE2-4E34-A5A7-532C0C70C68B}" type="sibTrans" cxnId="{9D60FF65-E2FB-4104-82F7-ECB67D1B357B}">
      <dgm:prSet/>
      <dgm:spPr/>
      <dgm:t>
        <a:bodyPr/>
        <a:lstStyle/>
        <a:p>
          <a:endParaRPr lang="en-US"/>
        </a:p>
      </dgm:t>
    </dgm:pt>
    <dgm:pt modelId="{E5B46D63-3F87-433D-8A4E-F5D3FD4EB892}" type="asst">
      <dgm:prSet phldrT="[Text]"/>
      <dgm:spPr/>
      <dgm:t>
        <a:bodyPr/>
        <a:lstStyle/>
        <a:p>
          <a:r>
            <a:rPr lang="en-US" b="1" dirty="0" smtClean="0"/>
            <a:t>CPSI Support</a:t>
          </a:r>
          <a:endParaRPr lang="en-US" b="1" dirty="0"/>
        </a:p>
      </dgm:t>
    </dgm:pt>
    <dgm:pt modelId="{95A303C4-36F5-4A85-8647-4FE47FBAC647}" type="parTrans" cxnId="{4C4D64E3-D862-4D4E-AA8D-92F779ECA51D}">
      <dgm:prSet/>
      <dgm:spPr/>
      <dgm:t>
        <a:bodyPr/>
        <a:lstStyle/>
        <a:p>
          <a:endParaRPr lang="en-US"/>
        </a:p>
      </dgm:t>
    </dgm:pt>
    <dgm:pt modelId="{C2D2F983-D057-465E-95C8-8AC5C0CFF3D0}" type="sibTrans" cxnId="{4C4D64E3-D862-4D4E-AA8D-92F779ECA51D}">
      <dgm:prSet/>
      <dgm:spPr/>
      <dgm:t>
        <a:bodyPr/>
        <a:lstStyle/>
        <a:p>
          <a:endParaRPr lang="en-US"/>
        </a:p>
      </dgm:t>
    </dgm:pt>
    <dgm:pt modelId="{148F1CEB-450A-40B0-AFC5-DC30966EA4B9}">
      <dgm:prSet phldrT="[Text]"/>
      <dgm:spPr/>
      <dgm:t>
        <a:bodyPr/>
        <a:lstStyle/>
        <a:p>
          <a:r>
            <a:rPr lang="en-US" b="1" dirty="0" smtClean="0"/>
            <a:t>Build the Network Working Group</a:t>
          </a:r>
          <a:endParaRPr lang="en-US" b="1" dirty="0"/>
        </a:p>
      </dgm:t>
    </dgm:pt>
    <dgm:pt modelId="{6DD5051A-1FFE-47FA-B864-F3179484BE99}" type="parTrans" cxnId="{32C576DE-E0ED-4BF1-95DD-D7F038CAFAAA}">
      <dgm:prSet/>
      <dgm:spPr/>
      <dgm:t>
        <a:bodyPr/>
        <a:lstStyle/>
        <a:p>
          <a:endParaRPr lang="en-US"/>
        </a:p>
      </dgm:t>
    </dgm:pt>
    <dgm:pt modelId="{85C2E21D-F762-4598-860D-D619565D5B37}" type="sibTrans" cxnId="{32C576DE-E0ED-4BF1-95DD-D7F038CAFAAA}">
      <dgm:prSet/>
      <dgm:spPr/>
      <dgm:t>
        <a:bodyPr/>
        <a:lstStyle/>
        <a:p>
          <a:endParaRPr lang="en-US"/>
        </a:p>
      </dgm:t>
    </dgm:pt>
    <dgm:pt modelId="{77CC6B47-0303-4FCE-9AEF-78F69D6BAE73}">
      <dgm:prSet phldrT="[Text]"/>
      <dgm:spPr/>
      <dgm:t>
        <a:bodyPr/>
        <a:lstStyle/>
        <a:p>
          <a:r>
            <a:rPr lang="en-US" b="1" dirty="0" smtClean="0"/>
            <a:t>Programs for Non-Technical Skills Working Group</a:t>
          </a:r>
          <a:endParaRPr lang="en-US" b="1" dirty="0"/>
        </a:p>
      </dgm:t>
    </dgm:pt>
    <dgm:pt modelId="{F7F27FA8-591E-4C2A-9084-B59A5C5C9C93}" type="parTrans" cxnId="{FF071310-8FED-4306-B30F-06174BC1E765}">
      <dgm:prSet/>
      <dgm:spPr/>
      <dgm:t>
        <a:bodyPr/>
        <a:lstStyle/>
        <a:p>
          <a:endParaRPr lang="en-US"/>
        </a:p>
      </dgm:t>
    </dgm:pt>
    <dgm:pt modelId="{78187C21-D155-428A-9A91-A323FB720EB4}" type="sibTrans" cxnId="{FF071310-8FED-4306-B30F-06174BC1E765}">
      <dgm:prSet/>
      <dgm:spPr/>
      <dgm:t>
        <a:bodyPr/>
        <a:lstStyle/>
        <a:p>
          <a:endParaRPr lang="en-US"/>
        </a:p>
      </dgm:t>
    </dgm:pt>
    <dgm:pt modelId="{C9D58C85-6244-4F9E-82B2-22B3C3C14C83}">
      <dgm:prSet phldrT="[Text]"/>
      <dgm:spPr/>
      <dgm:t>
        <a:bodyPr/>
        <a:lstStyle/>
        <a:p>
          <a:r>
            <a:rPr lang="en-US" b="1" dirty="0" smtClean="0"/>
            <a:t>Programs for Educational Development Working Group</a:t>
          </a:r>
          <a:endParaRPr lang="en-US" b="1" dirty="0"/>
        </a:p>
      </dgm:t>
    </dgm:pt>
    <dgm:pt modelId="{C1BAB54A-FE43-45B3-8F1D-4C58CB4BC83C}" type="parTrans" cxnId="{E6CEA204-9D16-4FB9-808F-B45B67B6A701}">
      <dgm:prSet/>
      <dgm:spPr/>
      <dgm:t>
        <a:bodyPr/>
        <a:lstStyle/>
        <a:p>
          <a:endParaRPr lang="en-US"/>
        </a:p>
      </dgm:t>
    </dgm:pt>
    <dgm:pt modelId="{B07FEAF1-0AE1-494B-836E-39123B0601B6}" type="sibTrans" cxnId="{E6CEA204-9D16-4FB9-808F-B45B67B6A701}">
      <dgm:prSet/>
      <dgm:spPr/>
      <dgm:t>
        <a:bodyPr/>
        <a:lstStyle/>
        <a:p>
          <a:endParaRPr lang="en-US"/>
        </a:p>
      </dgm:t>
    </dgm:pt>
    <dgm:pt modelId="{66005800-B4E1-416D-BC99-11BFFE8B2ED9}">
      <dgm:prSet/>
      <dgm:spPr/>
      <dgm:t>
        <a:bodyPr/>
        <a:lstStyle/>
        <a:p>
          <a:r>
            <a:rPr lang="en-US" b="1" dirty="0" smtClean="0"/>
            <a:t>Developing and Promoting Guidelines Working Group</a:t>
          </a:r>
          <a:endParaRPr lang="en-US" b="1" dirty="0"/>
        </a:p>
      </dgm:t>
    </dgm:pt>
    <dgm:pt modelId="{1DCC0F31-E5FE-4C40-B258-5ABFAE9BEF29}" type="parTrans" cxnId="{C0E9D37F-6E50-4E14-9E2F-B849AAA34805}">
      <dgm:prSet/>
      <dgm:spPr/>
      <dgm:t>
        <a:bodyPr/>
        <a:lstStyle/>
        <a:p>
          <a:endParaRPr lang="en-US"/>
        </a:p>
      </dgm:t>
    </dgm:pt>
    <dgm:pt modelId="{66BF5CDE-ABC4-433A-B8E4-CDBC78C44548}" type="sibTrans" cxnId="{C0E9D37F-6E50-4E14-9E2F-B849AAA34805}">
      <dgm:prSet/>
      <dgm:spPr/>
      <dgm:t>
        <a:bodyPr/>
        <a:lstStyle/>
        <a:p>
          <a:endParaRPr lang="en-US"/>
        </a:p>
      </dgm:t>
    </dgm:pt>
    <dgm:pt modelId="{EF31CBC9-5B39-4BCC-BD9E-02E9678C6089}">
      <dgm:prSet phldrT="[Text]" custT="1"/>
      <dgm:spPr/>
      <dgm:t>
        <a:bodyPr/>
        <a:lstStyle/>
        <a:p>
          <a:r>
            <a:rPr lang="en-US" sz="1000" b="1" dirty="0" smtClean="0"/>
            <a:t>Canada’s Simulation Community</a:t>
          </a:r>
          <a:endParaRPr lang="en-US" sz="1000" b="1" dirty="0"/>
        </a:p>
      </dgm:t>
    </dgm:pt>
    <dgm:pt modelId="{E26F841C-DE8D-48A3-AFE1-B3448D035C7F}" type="parTrans" cxnId="{FF47C19A-617E-4BBE-BAF7-16B7094F2B36}">
      <dgm:prSet/>
      <dgm:spPr/>
      <dgm:t>
        <a:bodyPr/>
        <a:lstStyle/>
        <a:p>
          <a:endParaRPr lang="en-US"/>
        </a:p>
      </dgm:t>
    </dgm:pt>
    <dgm:pt modelId="{3DFE74DA-59EB-49F4-90F1-E2218631CC77}" type="sibTrans" cxnId="{FF47C19A-617E-4BBE-BAF7-16B7094F2B36}">
      <dgm:prSet/>
      <dgm:spPr/>
      <dgm:t>
        <a:bodyPr/>
        <a:lstStyle/>
        <a:p>
          <a:endParaRPr lang="en-US"/>
        </a:p>
      </dgm:t>
    </dgm:pt>
    <dgm:pt modelId="{0166D358-36AE-45DB-A9EC-794CAA7A6A5E}" type="pres">
      <dgm:prSet presAssocID="{0CF1F2AA-F481-463E-8747-5A8C8FEAA9DF}" presName="hierChild1" presStyleCnt="0">
        <dgm:presLayoutVars>
          <dgm:orgChart val="1"/>
          <dgm:chPref val="1"/>
          <dgm:dir/>
          <dgm:animOne val="branch"/>
          <dgm:animLvl val="lvl"/>
          <dgm:resizeHandles/>
        </dgm:presLayoutVars>
      </dgm:prSet>
      <dgm:spPr/>
      <dgm:t>
        <a:bodyPr/>
        <a:lstStyle/>
        <a:p>
          <a:endParaRPr lang="en-US"/>
        </a:p>
      </dgm:t>
    </dgm:pt>
    <dgm:pt modelId="{6120DD06-2091-45AB-990B-3F361456BD39}" type="pres">
      <dgm:prSet presAssocID="{B0534ECD-45A2-45F8-A215-D8FDF683B46B}" presName="hierRoot1" presStyleCnt="0">
        <dgm:presLayoutVars>
          <dgm:hierBranch val="init"/>
        </dgm:presLayoutVars>
      </dgm:prSet>
      <dgm:spPr/>
    </dgm:pt>
    <dgm:pt modelId="{E86AEE08-4157-441C-AD12-0AE4E4B44171}" type="pres">
      <dgm:prSet presAssocID="{B0534ECD-45A2-45F8-A215-D8FDF683B46B}" presName="rootComposite1" presStyleCnt="0"/>
      <dgm:spPr/>
    </dgm:pt>
    <dgm:pt modelId="{A817DBAB-0071-4661-96BF-F14BD453976F}" type="pres">
      <dgm:prSet presAssocID="{B0534ECD-45A2-45F8-A215-D8FDF683B46B}" presName="rootText1" presStyleLbl="node0" presStyleIdx="0" presStyleCnt="2">
        <dgm:presLayoutVars>
          <dgm:chPref val="3"/>
        </dgm:presLayoutVars>
      </dgm:prSet>
      <dgm:spPr/>
      <dgm:t>
        <a:bodyPr/>
        <a:lstStyle/>
        <a:p>
          <a:endParaRPr lang="en-US"/>
        </a:p>
      </dgm:t>
    </dgm:pt>
    <dgm:pt modelId="{76774AE1-620E-4087-8342-7578A4DDD8E1}" type="pres">
      <dgm:prSet presAssocID="{B0534ECD-45A2-45F8-A215-D8FDF683B46B}" presName="rootConnector1" presStyleLbl="node1" presStyleIdx="0" presStyleCnt="0"/>
      <dgm:spPr/>
      <dgm:t>
        <a:bodyPr/>
        <a:lstStyle/>
        <a:p>
          <a:endParaRPr lang="en-US"/>
        </a:p>
      </dgm:t>
    </dgm:pt>
    <dgm:pt modelId="{3F8CAD53-04F6-4641-9AF0-FA7098863651}" type="pres">
      <dgm:prSet presAssocID="{B0534ECD-45A2-45F8-A215-D8FDF683B46B}" presName="hierChild2" presStyleCnt="0"/>
      <dgm:spPr/>
    </dgm:pt>
    <dgm:pt modelId="{86EC2B83-4BCC-46B3-BC0D-0AD604CA31C4}" type="pres">
      <dgm:prSet presAssocID="{6DD5051A-1FFE-47FA-B864-F3179484BE99}" presName="Name37" presStyleLbl="parChTrans1D2" presStyleIdx="0" presStyleCnt="5"/>
      <dgm:spPr/>
      <dgm:t>
        <a:bodyPr/>
        <a:lstStyle/>
        <a:p>
          <a:endParaRPr lang="en-US"/>
        </a:p>
      </dgm:t>
    </dgm:pt>
    <dgm:pt modelId="{9F26B70D-2483-4AAD-99C7-066B2E8B76FB}" type="pres">
      <dgm:prSet presAssocID="{148F1CEB-450A-40B0-AFC5-DC30966EA4B9}" presName="hierRoot2" presStyleCnt="0">
        <dgm:presLayoutVars>
          <dgm:hierBranch val="init"/>
        </dgm:presLayoutVars>
      </dgm:prSet>
      <dgm:spPr/>
    </dgm:pt>
    <dgm:pt modelId="{0BF52D24-9E56-4E9B-8D1B-033DC90B64A3}" type="pres">
      <dgm:prSet presAssocID="{148F1CEB-450A-40B0-AFC5-DC30966EA4B9}" presName="rootComposite" presStyleCnt="0"/>
      <dgm:spPr/>
    </dgm:pt>
    <dgm:pt modelId="{693C11ED-A6D2-4FBE-99B3-A34900320406}" type="pres">
      <dgm:prSet presAssocID="{148F1CEB-450A-40B0-AFC5-DC30966EA4B9}" presName="rootText" presStyleLbl="node2" presStyleIdx="0" presStyleCnt="4">
        <dgm:presLayoutVars>
          <dgm:chPref val="3"/>
        </dgm:presLayoutVars>
      </dgm:prSet>
      <dgm:spPr/>
      <dgm:t>
        <a:bodyPr/>
        <a:lstStyle/>
        <a:p>
          <a:endParaRPr lang="en-US"/>
        </a:p>
      </dgm:t>
    </dgm:pt>
    <dgm:pt modelId="{3C36F1AB-DB94-40A9-A9C0-C008FC1CCD70}" type="pres">
      <dgm:prSet presAssocID="{148F1CEB-450A-40B0-AFC5-DC30966EA4B9}" presName="rootConnector" presStyleLbl="node2" presStyleIdx="0" presStyleCnt="4"/>
      <dgm:spPr/>
      <dgm:t>
        <a:bodyPr/>
        <a:lstStyle/>
        <a:p>
          <a:endParaRPr lang="en-US"/>
        </a:p>
      </dgm:t>
    </dgm:pt>
    <dgm:pt modelId="{F4BD014B-F122-43D2-9D31-9A3671F0E0A6}" type="pres">
      <dgm:prSet presAssocID="{148F1CEB-450A-40B0-AFC5-DC30966EA4B9}" presName="hierChild4" presStyleCnt="0"/>
      <dgm:spPr/>
    </dgm:pt>
    <dgm:pt modelId="{EE3AFFA8-49C3-43E1-987B-357484506494}" type="pres">
      <dgm:prSet presAssocID="{148F1CEB-450A-40B0-AFC5-DC30966EA4B9}" presName="hierChild5" presStyleCnt="0"/>
      <dgm:spPr/>
    </dgm:pt>
    <dgm:pt modelId="{D4720E72-26A2-4172-9F59-D1489E6D4973}" type="pres">
      <dgm:prSet presAssocID="{F7F27FA8-591E-4C2A-9084-B59A5C5C9C93}" presName="Name37" presStyleLbl="parChTrans1D2" presStyleIdx="1" presStyleCnt="5"/>
      <dgm:spPr/>
      <dgm:t>
        <a:bodyPr/>
        <a:lstStyle/>
        <a:p>
          <a:endParaRPr lang="en-US"/>
        </a:p>
      </dgm:t>
    </dgm:pt>
    <dgm:pt modelId="{9B6E81C9-DAE8-44DD-9FAE-84B05FC595C3}" type="pres">
      <dgm:prSet presAssocID="{77CC6B47-0303-4FCE-9AEF-78F69D6BAE73}" presName="hierRoot2" presStyleCnt="0">
        <dgm:presLayoutVars>
          <dgm:hierBranch val="init"/>
        </dgm:presLayoutVars>
      </dgm:prSet>
      <dgm:spPr/>
    </dgm:pt>
    <dgm:pt modelId="{74932B41-2372-465F-8B96-4463334D00ED}" type="pres">
      <dgm:prSet presAssocID="{77CC6B47-0303-4FCE-9AEF-78F69D6BAE73}" presName="rootComposite" presStyleCnt="0"/>
      <dgm:spPr/>
    </dgm:pt>
    <dgm:pt modelId="{4A822D13-B29E-4D1F-841D-6954C8F875B3}" type="pres">
      <dgm:prSet presAssocID="{77CC6B47-0303-4FCE-9AEF-78F69D6BAE73}" presName="rootText" presStyleLbl="node2" presStyleIdx="1" presStyleCnt="4">
        <dgm:presLayoutVars>
          <dgm:chPref val="3"/>
        </dgm:presLayoutVars>
      </dgm:prSet>
      <dgm:spPr/>
      <dgm:t>
        <a:bodyPr/>
        <a:lstStyle/>
        <a:p>
          <a:endParaRPr lang="en-US"/>
        </a:p>
      </dgm:t>
    </dgm:pt>
    <dgm:pt modelId="{F1DA0B58-E48A-440A-B006-F4DE71D0A615}" type="pres">
      <dgm:prSet presAssocID="{77CC6B47-0303-4FCE-9AEF-78F69D6BAE73}" presName="rootConnector" presStyleLbl="node2" presStyleIdx="1" presStyleCnt="4"/>
      <dgm:spPr/>
      <dgm:t>
        <a:bodyPr/>
        <a:lstStyle/>
        <a:p>
          <a:endParaRPr lang="en-US"/>
        </a:p>
      </dgm:t>
    </dgm:pt>
    <dgm:pt modelId="{CF3344B8-8A80-4233-A15A-98E3171B1675}" type="pres">
      <dgm:prSet presAssocID="{77CC6B47-0303-4FCE-9AEF-78F69D6BAE73}" presName="hierChild4" presStyleCnt="0"/>
      <dgm:spPr/>
    </dgm:pt>
    <dgm:pt modelId="{B858728D-D8D8-4CEF-AEB7-9255C2D91EC6}" type="pres">
      <dgm:prSet presAssocID="{77CC6B47-0303-4FCE-9AEF-78F69D6BAE73}" presName="hierChild5" presStyleCnt="0"/>
      <dgm:spPr/>
    </dgm:pt>
    <dgm:pt modelId="{039D72E9-DC4B-486C-8D86-1694BAA61A97}" type="pres">
      <dgm:prSet presAssocID="{C1BAB54A-FE43-45B3-8F1D-4C58CB4BC83C}" presName="Name37" presStyleLbl="parChTrans1D2" presStyleIdx="2" presStyleCnt="5"/>
      <dgm:spPr/>
      <dgm:t>
        <a:bodyPr/>
        <a:lstStyle/>
        <a:p>
          <a:endParaRPr lang="en-US"/>
        </a:p>
      </dgm:t>
    </dgm:pt>
    <dgm:pt modelId="{0C5D841E-F298-4598-91FB-8708FA89749D}" type="pres">
      <dgm:prSet presAssocID="{C9D58C85-6244-4F9E-82B2-22B3C3C14C83}" presName="hierRoot2" presStyleCnt="0">
        <dgm:presLayoutVars>
          <dgm:hierBranch val="init"/>
        </dgm:presLayoutVars>
      </dgm:prSet>
      <dgm:spPr/>
    </dgm:pt>
    <dgm:pt modelId="{C58D6FE6-6A83-4DC2-8786-022A742B85FE}" type="pres">
      <dgm:prSet presAssocID="{C9D58C85-6244-4F9E-82B2-22B3C3C14C83}" presName="rootComposite" presStyleCnt="0"/>
      <dgm:spPr/>
    </dgm:pt>
    <dgm:pt modelId="{9BB5D8D8-6B2E-440C-BDC1-4C0D6375B8F7}" type="pres">
      <dgm:prSet presAssocID="{C9D58C85-6244-4F9E-82B2-22B3C3C14C83}" presName="rootText" presStyleLbl="node2" presStyleIdx="2" presStyleCnt="4">
        <dgm:presLayoutVars>
          <dgm:chPref val="3"/>
        </dgm:presLayoutVars>
      </dgm:prSet>
      <dgm:spPr/>
      <dgm:t>
        <a:bodyPr/>
        <a:lstStyle/>
        <a:p>
          <a:endParaRPr lang="en-US"/>
        </a:p>
      </dgm:t>
    </dgm:pt>
    <dgm:pt modelId="{5048DC78-3236-4D5A-A98A-31851E31E10A}" type="pres">
      <dgm:prSet presAssocID="{C9D58C85-6244-4F9E-82B2-22B3C3C14C83}" presName="rootConnector" presStyleLbl="node2" presStyleIdx="2" presStyleCnt="4"/>
      <dgm:spPr/>
      <dgm:t>
        <a:bodyPr/>
        <a:lstStyle/>
        <a:p>
          <a:endParaRPr lang="en-US"/>
        </a:p>
      </dgm:t>
    </dgm:pt>
    <dgm:pt modelId="{31C4E9CB-9BC5-4E31-B161-9F25A9A19B3B}" type="pres">
      <dgm:prSet presAssocID="{C9D58C85-6244-4F9E-82B2-22B3C3C14C83}" presName="hierChild4" presStyleCnt="0"/>
      <dgm:spPr/>
    </dgm:pt>
    <dgm:pt modelId="{12153CF3-9A00-435E-B90E-028B81F44F0E}" type="pres">
      <dgm:prSet presAssocID="{C9D58C85-6244-4F9E-82B2-22B3C3C14C83}" presName="hierChild5" presStyleCnt="0"/>
      <dgm:spPr/>
    </dgm:pt>
    <dgm:pt modelId="{ECD66500-DD6F-4850-82CC-015C896DA0B9}" type="pres">
      <dgm:prSet presAssocID="{1DCC0F31-E5FE-4C40-B258-5ABFAE9BEF29}" presName="Name37" presStyleLbl="parChTrans1D2" presStyleIdx="3" presStyleCnt="5"/>
      <dgm:spPr/>
      <dgm:t>
        <a:bodyPr/>
        <a:lstStyle/>
        <a:p>
          <a:endParaRPr lang="en-US"/>
        </a:p>
      </dgm:t>
    </dgm:pt>
    <dgm:pt modelId="{4AF25412-E88B-40AD-AF70-0265BB986B70}" type="pres">
      <dgm:prSet presAssocID="{66005800-B4E1-416D-BC99-11BFFE8B2ED9}" presName="hierRoot2" presStyleCnt="0">
        <dgm:presLayoutVars>
          <dgm:hierBranch val="init"/>
        </dgm:presLayoutVars>
      </dgm:prSet>
      <dgm:spPr/>
    </dgm:pt>
    <dgm:pt modelId="{B4097FE2-CF91-4E6D-A5DE-9490AB2DF378}" type="pres">
      <dgm:prSet presAssocID="{66005800-B4E1-416D-BC99-11BFFE8B2ED9}" presName="rootComposite" presStyleCnt="0"/>
      <dgm:spPr/>
    </dgm:pt>
    <dgm:pt modelId="{8A0BB5F2-44DC-48EB-AC2C-2F9D56F392C4}" type="pres">
      <dgm:prSet presAssocID="{66005800-B4E1-416D-BC99-11BFFE8B2ED9}" presName="rootText" presStyleLbl="node2" presStyleIdx="3" presStyleCnt="4">
        <dgm:presLayoutVars>
          <dgm:chPref val="3"/>
        </dgm:presLayoutVars>
      </dgm:prSet>
      <dgm:spPr/>
      <dgm:t>
        <a:bodyPr/>
        <a:lstStyle/>
        <a:p>
          <a:endParaRPr lang="en-US"/>
        </a:p>
      </dgm:t>
    </dgm:pt>
    <dgm:pt modelId="{0D1E4C21-A737-42D4-B1EB-B8F276772388}" type="pres">
      <dgm:prSet presAssocID="{66005800-B4E1-416D-BC99-11BFFE8B2ED9}" presName="rootConnector" presStyleLbl="node2" presStyleIdx="3" presStyleCnt="4"/>
      <dgm:spPr/>
      <dgm:t>
        <a:bodyPr/>
        <a:lstStyle/>
        <a:p>
          <a:endParaRPr lang="en-US"/>
        </a:p>
      </dgm:t>
    </dgm:pt>
    <dgm:pt modelId="{4894B7E2-F31A-4557-9016-E3D060278ACA}" type="pres">
      <dgm:prSet presAssocID="{66005800-B4E1-416D-BC99-11BFFE8B2ED9}" presName="hierChild4" presStyleCnt="0"/>
      <dgm:spPr/>
    </dgm:pt>
    <dgm:pt modelId="{30062143-CD9B-4923-853C-6B14B7D54373}" type="pres">
      <dgm:prSet presAssocID="{66005800-B4E1-416D-BC99-11BFFE8B2ED9}" presName="hierChild5" presStyleCnt="0"/>
      <dgm:spPr/>
    </dgm:pt>
    <dgm:pt modelId="{F855661D-0C22-4227-A877-5D3FCFCBA446}" type="pres">
      <dgm:prSet presAssocID="{B0534ECD-45A2-45F8-A215-D8FDF683B46B}" presName="hierChild3" presStyleCnt="0"/>
      <dgm:spPr/>
    </dgm:pt>
    <dgm:pt modelId="{4AEDE154-B972-416C-9D5C-CD5AF7DF01C0}" type="pres">
      <dgm:prSet presAssocID="{95A303C4-36F5-4A85-8647-4FE47FBAC647}" presName="Name111" presStyleLbl="parChTrans1D2" presStyleIdx="4" presStyleCnt="5"/>
      <dgm:spPr/>
      <dgm:t>
        <a:bodyPr/>
        <a:lstStyle/>
        <a:p>
          <a:endParaRPr lang="en-US"/>
        </a:p>
      </dgm:t>
    </dgm:pt>
    <dgm:pt modelId="{85A0DF82-6E5C-4763-87E0-23670A048720}" type="pres">
      <dgm:prSet presAssocID="{E5B46D63-3F87-433D-8A4E-F5D3FD4EB892}" presName="hierRoot3" presStyleCnt="0">
        <dgm:presLayoutVars>
          <dgm:hierBranch val="init"/>
        </dgm:presLayoutVars>
      </dgm:prSet>
      <dgm:spPr/>
    </dgm:pt>
    <dgm:pt modelId="{42C41C8F-8DF9-4827-9DAF-4BFFF159F0F5}" type="pres">
      <dgm:prSet presAssocID="{E5B46D63-3F87-433D-8A4E-F5D3FD4EB892}" presName="rootComposite3" presStyleCnt="0"/>
      <dgm:spPr/>
    </dgm:pt>
    <dgm:pt modelId="{AC283E96-E18E-40BC-8C97-2AAC7B9E6D7F}" type="pres">
      <dgm:prSet presAssocID="{E5B46D63-3F87-433D-8A4E-F5D3FD4EB892}" presName="rootText3" presStyleLbl="asst1" presStyleIdx="0" presStyleCnt="1">
        <dgm:presLayoutVars>
          <dgm:chPref val="3"/>
        </dgm:presLayoutVars>
      </dgm:prSet>
      <dgm:spPr/>
      <dgm:t>
        <a:bodyPr/>
        <a:lstStyle/>
        <a:p>
          <a:endParaRPr lang="en-US"/>
        </a:p>
      </dgm:t>
    </dgm:pt>
    <dgm:pt modelId="{99AAD9CF-E1D2-4734-9D32-93D49C47F252}" type="pres">
      <dgm:prSet presAssocID="{E5B46D63-3F87-433D-8A4E-F5D3FD4EB892}" presName="rootConnector3" presStyleLbl="asst1" presStyleIdx="0" presStyleCnt="1"/>
      <dgm:spPr/>
      <dgm:t>
        <a:bodyPr/>
        <a:lstStyle/>
        <a:p>
          <a:endParaRPr lang="en-US"/>
        </a:p>
      </dgm:t>
    </dgm:pt>
    <dgm:pt modelId="{31193C37-478E-4AD1-B510-D339B03FFE4C}" type="pres">
      <dgm:prSet presAssocID="{E5B46D63-3F87-433D-8A4E-F5D3FD4EB892}" presName="hierChild6" presStyleCnt="0"/>
      <dgm:spPr/>
    </dgm:pt>
    <dgm:pt modelId="{1EE09899-B169-41ED-B34C-8832A8CD9910}" type="pres">
      <dgm:prSet presAssocID="{E5B46D63-3F87-433D-8A4E-F5D3FD4EB892}" presName="hierChild7" presStyleCnt="0"/>
      <dgm:spPr/>
    </dgm:pt>
    <dgm:pt modelId="{83387321-E80F-4D04-BC87-CBEC7943D87F}" type="pres">
      <dgm:prSet presAssocID="{EF31CBC9-5B39-4BCC-BD9E-02E9678C6089}" presName="hierRoot1" presStyleCnt="0">
        <dgm:presLayoutVars>
          <dgm:hierBranch val="init"/>
        </dgm:presLayoutVars>
      </dgm:prSet>
      <dgm:spPr/>
    </dgm:pt>
    <dgm:pt modelId="{21736921-11D7-47B0-95C4-F56D4594E164}" type="pres">
      <dgm:prSet presAssocID="{EF31CBC9-5B39-4BCC-BD9E-02E9678C6089}" presName="rootComposite1" presStyleCnt="0"/>
      <dgm:spPr/>
    </dgm:pt>
    <dgm:pt modelId="{EA3DAAE9-5630-4EC9-80B8-2071F802F3DD}" type="pres">
      <dgm:prSet presAssocID="{EF31CBC9-5B39-4BCC-BD9E-02E9678C6089}" presName="rootText1" presStyleLbl="node0" presStyleIdx="1" presStyleCnt="2" custLinFactX="-21265" custLinFactY="-25118" custLinFactNeighborX="-100000" custLinFactNeighborY="-100000">
        <dgm:presLayoutVars>
          <dgm:chPref val="3"/>
        </dgm:presLayoutVars>
      </dgm:prSet>
      <dgm:spPr/>
      <dgm:t>
        <a:bodyPr/>
        <a:lstStyle/>
        <a:p>
          <a:endParaRPr lang="en-US"/>
        </a:p>
      </dgm:t>
    </dgm:pt>
    <dgm:pt modelId="{56652C97-A28C-48A4-B386-E82CBE195105}" type="pres">
      <dgm:prSet presAssocID="{EF31CBC9-5B39-4BCC-BD9E-02E9678C6089}" presName="rootConnector1" presStyleLbl="node1" presStyleIdx="0" presStyleCnt="0"/>
      <dgm:spPr/>
      <dgm:t>
        <a:bodyPr/>
        <a:lstStyle/>
        <a:p>
          <a:endParaRPr lang="en-US"/>
        </a:p>
      </dgm:t>
    </dgm:pt>
    <dgm:pt modelId="{AD884EC8-366F-448D-B093-469255BE6952}" type="pres">
      <dgm:prSet presAssocID="{EF31CBC9-5B39-4BCC-BD9E-02E9678C6089}" presName="hierChild2" presStyleCnt="0"/>
      <dgm:spPr/>
    </dgm:pt>
    <dgm:pt modelId="{F9AC0B42-096C-4CA1-9202-15BD17F3E2CC}" type="pres">
      <dgm:prSet presAssocID="{EF31CBC9-5B39-4BCC-BD9E-02E9678C6089}" presName="hierChild3" presStyleCnt="0"/>
      <dgm:spPr/>
    </dgm:pt>
  </dgm:ptLst>
  <dgm:cxnLst>
    <dgm:cxn modelId="{5E93F6DB-8F9C-4A78-ACD0-5852F68B2114}" type="presOf" srcId="{F7F27FA8-591E-4C2A-9084-B59A5C5C9C93}" destId="{D4720E72-26A2-4172-9F59-D1489E6D4973}" srcOrd="0" destOrd="0" presId="urn:microsoft.com/office/officeart/2005/8/layout/orgChart1"/>
    <dgm:cxn modelId="{C0E9D37F-6E50-4E14-9E2F-B849AAA34805}" srcId="{B0534ECD-45A2-45F8-A215-D8FDF683B46B}" destId="{66005800-B4E1-416D-BC99-11BFFE8B2ED9}" srcOrd="4" destOrd="0" parTransId="{1DCC0F31-E5FE-4C40-B258-5ABFAE9BEF29}" sibTransId="{66BF5CDE-ABC4-433A-B8E4-CDBC78C44548}"/>
    <dgm:cxn modelId="{AFB183D9-9327-401F-805C-8A1A4CDBD8DF}" type="presOf" srcId="{1DCC0F31-E5FE-4C40-B258-5ABFAE9BEF29}" destId="{ECD66500-DD6F-4850-82CC-015C896DA0B9}" srcOrd="0" destOrd="0" presId="urn:microsoft.com/office/officeart/2005/8/layout/orgChart1"/>
    <dgm:cxn modelId="{2DDA2ADE-66B4-434B-9D21-58B621CADF41}" type="presOf" srcId="{B0534ECD-45A2-45F8-A215-D8FDF683B46B}" destId="{76774AE1-620E-4087-8342-7578A4DDD8E1}" srcOrd="1" destOrd="0" presId="urn:microsoft.com/office/officeart/2005/8/layout/orgChart1"/>
    <dgm:cxn modelId="{87BD7A53-3A11-48EE-8378-5578EAA8E206}" type="presOf" srcId="{66005800-B4E1-416D-BC99-11BFFE8B2ED9}" destId="{0D1E4C21-A737-42D4-B1EB-B8F276772388}" srcOrd="1" destOrd="0" presId="urn:microsoft.com/office/officeart/2005/8/layout/orgChart1"/>
    <dgm:cxn modelId="{15CC66F9-75A4-438D-9C84-FB062AE2B16C}" type="presOf" srcId="{E5B46D63-3F87-433D-8A4E-F5D3FD4EB892}" destId="{AC283E96-E18E-40BC-8C97-2AAC7B9E6D7F}" srcOrd="0" destOrd="0" presId="urn:microsoft.com/office/officeart/2005/8/layout/orgChart1"/>
    <dgm:cxn modelId="{92C6CCFE-1D8A-4BD9-A6FF-ADF68A3FBF1F}" type="presOf" srcId="{B0534ECD-45A2-45F8-A215-D8FDF683B46B}" destId="{A817DBAB-0071-4661-96BF-F14BD453976F}" srcOrd="0" destOrd="0" presId="urn:microsoft.com/office/officeart/2005/8/layout/orgChart1"/>
    <dgm:cxn modelId="{F8B38F93-1177-4C86-B17C-3109E42B0120}" type="presOf" srcId="{C9D58C85-6244-4F9E-82B2-22B3C3C14C83}" destId="{9BB5D8D8-6B2E-440C-BDC1-4C0D6375B8F7}" srcOrd="0" destOrd="0" presId="urn:microsoft.com/office/officeart/2005/8/layout/orgChart1"/>
    <dgm:cxn modelId="{4C4D64E3-D862-4D4E-AA8D-92F779ECA51D}" srcId="{B0534ECD-45A2-45F8-A215-D8FDF683B46B}" destId="{E5B46D63-3F87-433D-8A4E-F5D3FD4EB892}" srcOrd="0" destOrd="0" parTransId="{95A303C4-36F5-4A85-8647-4FE47FBAC647}" sibTransId="{C2D2F983-D057-465E-95C8-8AC5C0CFF3D0}"/>
    <dgm:cxn modelId="{398443FD-994F-42BD-AF20-392427E0465B}" type="presOf" srcId="{0CF1F2AA-F481-463E-8747-5A8C8FEAA9DF}" destId="{0166D358-36AE-45DB-A9EC-794CAA7A6A5E}" srcOrd="0" destOrd="0" presId="urn:microsoft.com/office/officeart/2005/8/layout/orgChart1"/>
    <dgm:cxn modelId="{3F11F953-473F-4491-BEC1-2C75FAEEC94D}" type="presOf" srcId="{148F1CEB-450A-40B0-AFC5-DC30966EA4B9}" destId="{693C11ED-A6D2-4FBE-99B3-A34900320406}" srcOrd="0" destOrd="0" presId="urn:microsoft.com/office/officeart/2005/8/layout/orgChart1"/>
    <dgm:cxn modelId="{9D60FF65-E2FB-4104-82F7-ECB67D1B357B}" srcId="{0CF1F2AA-F481-463E-8747-5A8C8FEAA9DF}" destId="{B0534ECD-45A2-45F8-A215-D8FDF683B46B}" srcOrd="0" destOrd="0" parTransId="{F19964AD-7D33-4912-A330-D20DE84DE9BF}" sibTransId="{E62CF157-1FE2-4E34-A5A7-532C0C70C68B}"/>
    <dgm:cxn modelId="{4124C1F3-E923-4112-9220-18E3ADF5A1EB}" type="presOf" srcId="{C1BAB54A-FE43-45B3-8F1D-4C58CB4BC83C}" destId="{039D72E9-DC4B-486C-8D86-1694BAA61A97}" srcOrd="0" destOrd="0" presId="urn:microsoft.com/office/officeart/2005/8/layout/orgChart1"/>
    <dgm:cxn modelId="{75B07C0F-4DF5-44BC-9EDD-33D16BEB5864}" type="presOf" srcId="{EF31CBC9-5B39-4BCC-BD9E-02E9678C6089}" destId="{56652C97-A28C-48A4-B386-E82CBE195105}" srcOrd="1" destOrd="0" presId="urn:microsoft.com/office/officeart/2005/8/layout/orgChart1"/>
    <dgm:cxn modelId="{32C576DE-E0ED-4BF1-95DD-D7F038CAFAAA}" srcId="{B0534ECD-45A2-45F8-A215-D8FDF683B46B}" destId="{148F1CEB-450A-40B0-AFC5-DC30966EA4B9}" srcOrd="1" destOrd="0" parTransId="{6DD5051A-1FFE-47FA-B864-F3179484BE99}" sibTransId="{85C2E21D-F762-4598-860D-D619565D5B37}"/>
    <dgm:cxn modelId="{FF071310-8FED-4306-B30F-06174BC1E765}" srcId="{B0534ECD-45A2-45F8-A215-D8FDF683B46B}" destId="{77CC6B47-0303-4FCE-9AEF-78F69D6BAE73}" srcOrd="2" destOrd="0" parTransId="{F7F27FA8-591E-4C2A-9084-B59A5C5C9C93}" sibTransId="{78187C21-D155-428A-9A91-A323FB720EB4}"/>
    <dgm:cxn modelId="{5D6F3C6F-0802-417A-BB44-5198C07F40C8}" type="presOf" srcId="{77CC6B47-0303-4FCE-9AEF-78F69D6BAE73}" destId="{4A822D13-B29E-4D1F-841D-6954C8F875B3}" srcOrd="0" destOrd="0" presId="urn:microsoft.com/office/officeart/2005/8/layout/orgChart1"/>
    <dgm:cxn modelId="{E6CEA204-9D16-4FB9-808F-B45B67B6A701}" srcId="{B0534ECD-45A2-45F8-A215-D8FDF683B46B}" destId="{C9D58C85-6244-4F9E-82B2-22B3C3C14C83}" srcOrd="3" destOrd="0" parTransId="{C1BAB54A-FE43-45B3-8F1D-4C58CB4BC83C}" sibTransId="{B07FEAF1-0AE1-494B-836E-39123B0601B6}"/>
    <dgm:cxn modelId="{5E362492-B2F4-44C9-ADC8-40FA86BBAC49}" type="presOf" srcId="{95A303C4-36F5-4A85-8647-4FE47FBAC647}" destId="{4AEDE154-B972-416C-9D5C-CD5AF7DF01C0}" srcOrd="0" destOrd="0" presId="urn:microsoft.com/office/officeart/2005/8/layout/orgChart1"/>
    <dgm:cxn modelId="{FF47C19A-617E-4BBE-BAF7-16B7094F2B36}" srcId="{0CF1F2AA-F481-463E-8747-5A8C8FEAA9DF}" destId="{EF31CBC9-5B39-4BCC-BD9E-02E9678C6089}" srcOrd="1" destOrd="0" parTransId="{E26F841C-DE8D-48A3-AFE1-B3448D035C7F}" sibTransId="{3DFE74DA-59EB-49F4-90F1-E2218631CC77}"/>
    <dgm:cxn modelId="{FA134F08-5992-47DE-9E0D-69DFE7966623}" type="presOf" srcId="{EF31CBC9-5B39-4BCC-BD9E-02E9678C6089}" destId="{EA3DAAE9-5630-4EC9-80B8-2071F802F3DD}" srcOrd="0" destOrd="0" presId="urn:microsoft.com/office/officeart/2005/8/layout/orgChart1"/>
    <dgm:cxn modelId="{FCCA69FB-0B81-409B-89F0-431FCD54A78B}" type="presOf" srcId="{148F1CEB-450A-40B0-AFC5-DC30966EA4B9}" destId="{3C36F1AB-DB94-40A9-A9C0-C008FC1CCD70}" srcOrd="1" destOrd="0" presId="urn:microsoft.com/office/officeart/2005/8/layout/orgChart1"/>
    <dgm:cxn modelId="{3D18AB94-4907-403A-A3C8-BFC740B7CC8C}" type="presOf" srcId="{E5B46D63-3F87-433D-8A4E-F5D3FD4EB892}" destId="{99AAD9CF-E1D2-4734-9D32-93D49C47F252}" srcOrd="1" destOrd="0" presId="urn:microsoft.com/office/officeart/2005/8/layout/orgChart1"/>
    <dgm:cxn modelId="{7889C539-BC00-4B13-A893-5B1BDA4D583D}" type="presOf" srcId="{66005800-B4E1-416D-BC99-11BFFE8B2ED9}" destId="{8A0BB5F2-44DC-48EB-AC2C-2F9D56F392C4}" srcOrd="0" destOrd="0" presId="urn:microsoft.com/office/officeart/2005/8/layout/orgChart1"/>
    <dgm:cxn modelId="{14820334-3FCF-48AE-854B-3F0B7D9D8FEF}" type="presOf" srcId="{C9D58C85-6244-4F9E-82B2-22B3C3C14C83}" destId="{5048DC78-3236-4D5A-A98A-31851E31E10A}" srcOrd="1" destOrd="0" presId="urn:microsoft.com/office/officeart/2005/8/layout/orgChart1"/>
    <dgm:cxn modelId="{F03606FE-371F-4804-BFCC-F1BBC14668AB}" type="presOf" srcId="{6DD5051A-1FFE-47FA-B864-F3179484BE99}" destId="{86EC2B83-4BCC-46B3-BC0D-0AD604CA31C4}" srcOrd="0" destOrd="0" presId="urn:microsoft.com/office/officeart/2005/8/layout/orgChart1"/>
    <dgm:cxn modelId="{C3FDB544-F3FD-4F72-B863-3C907809E2D6}" type="presOf" srcId="{77CC6B47-0303-4FCE-9AEF-78F69D6BAE73}" destId="{F1DA0B58-E48A-440A-B006-F4DE71D0A615}" srcOrd="1" destOrd="0" presId="urn:microsoft.com/office/officeart/2005/8/layout/orgChart1"/>
    <dgm:cxn modelId="{5D36B098-CEC0-474D-8456-098C2DB2E7C7}" type="presParOf" srcId="{0166D358-36AE-45DB-A9EC-794CAA7A6A5E}" destId="{6120DD06-2091-45AB-990B-3F361456BD39}" srcOrd="0" destOrd="0" presId="urn:microsoft.com/office/officeart/2005/8/layout/orgChart1"/>
    <dgm:cxn modelId="{7204B669-7830-4FEB-80A0-15E1896AF607}" type="presParOf" srcId="{6120DD06-2091-45AB-990B-3F361456BD39}" destId="{E86AEE08-4157-441C-AD12-0AE4E4B44171}" srcOrd="0" destOrd="0" presId="urn:microsoft.com/office/officeart/2005/8/layout/orgChart1"/>
    <dgm:cxn modelId="{3CAE00A2-71A5-497D-88A3-9735A1377BD4}" type="presParOf" srcId="{E86AEE08-4157-441C-AD12-0AE4E4B44171}" destId="{A817DBAB-0071-4661-96BF-F14BD453976F}" srcOrd="0" destOrd="0" presId="urn:microsoft.com/office/officeart/2005/8/layout/orgChart1"/>
    <dgm:cxn modelId="{D6145B9C-BE8A-4F79-9675-D4600BA5CEA1}" type="presParOf" srcId="{E86AEE08-4157-441C-AD12-0AE4E4B44171}" destId="{76774AE1-620E-4087-8342-7578A4DDD8E1}" srcOrd="1" destOrd="0" presId="urn:microsoft.com/office/officeart/2005/8/layout/orgChart1"/>
    <dgm:cxn modelId="{3112D6D7-5A1D-4472-BCD4-DC4210AE2B17}" type="presParOf" srcId="{6120DD06-2091-45AB-990B-3F361456BD39}" destId="{3F8CAD53-04F6-4641-9AF0-FA7098863651}" srcOrd="1" destOrd="0" presId="urn:microsoft.com/office/officeart/2005/8/layout/orgChart1"/>
    <dgm:cxn modelId="{7E5AC6E6-38D4-4C50-BCD8-12C372EEA713}" type="presParOf" srcId="{3F8CAD53-04F6-4641-9AF0-FA7098863651}" destId="{86EC2B83-4BCC-46B3-BC0D-0AD604CA31C4}" srcOrd="0" destOrd="0" presId="urn:microsoft.com/office/officeart/2005/8/layout/orgChart1"/>
    <dgm:cxn modelId="{018CF61F-CDA6-4E4B-A3DE-9BDA236E6470}" type="presParOf" srcId="{3F8CAD53-04F6-4641-9AF0-FA7098863651}" destId="{9F26B70D-2483-4AAD-99C7-066B2E8B76FB}" srcOrd="1" destOrd="0" presId="urn:microsoft.com/office/officeart/2005/8/layout/orgChart1"/>
    <dgm:cxn modelId="{6F16A1CA-0789-4ABF-97BC-CE1CE9F649B9}" type="presParOf" srcId="{9F26B70D-2483-4AAD-99C7-066B2E8B76FB}" destId="{0BF52D24-9E56-4E9B-8D1B-033DC90B64A3}" srcOrd="0" destOrd="0" presId="urn:microsoft.com/office/officeart/2005/8/layout/orgChart1"/>
    <dgm:cxn modelId="{4EAA2405-C332-4951-B60D-05F943FF0E13}" type="presParOf" srcId="{0BF52D24-9E56-4E9B-8D1B-033DC90B64A3}" destId="{693C11ED-A6D2-4FBE-99B3-A34900320406}" srcOrd="0" destOrd="0" presId="urn:microsoft.com/office/officeart/2005/8/layout/orgChart1"/>
    <dgm:cxn modelId="{49A66AEC-BD59-4681-95E4-2400CDC8FCEC}" type="presParOf" srcId="{0BF52D24-9E56-4E9B-8D1B-033DC90B64A3}" destId="{3C36F1AB-DB94-40A9-A9C0-C008FC1CCD70}" srcOrd="1" destOrd="0" presId="urn:microsoft.com/office/officeart/2005/8/layout/orgChart1"/>
    <dgm:cxn modelId="{4456C3B0-6148-4A91-823F-1AF0637D0E37}" type="presParOf" srcId="{9F26B70D-2483-4AAD-99C7-066B2E8B76FB}" destId="{F4BD014B-F122-43D2-9D31-9A3671F0E0A6}" srcOrd="1" destOrd="0" presId="urn:microsoft.com/office/officeart/2005/8/layout/orgChart1"/>
    <dgm:cxn modelId="{BC790692-39F2-4E5D-97E4-6950AD085C32}" type="presParOf" srcId="{9F26B70D-2483-4AAD-99C7-066B2E8B76FB}" destId="{EE3AFFA8-49C3-43E1-987B-357484506494}" srcOrd="2" destOrd="0" presId="urn:microsoft.com/office/officeart/2005/8/layout/orgChart1"/>
    <dgm:cxn modelId="{6115E06A-613B-4F7E-9457-65687913EBFB}" type="presParOf" srcId="{3F8CAD53-04F6-4641-9AF0-FA7098863651}" destId="{D4720E72-26A2-4172-9F59-D1489E6D4973}" srcOrd="2" destOrd="0" presId="urn:microsoft.com/office/officeart/2005/8/layout/orgChart1"/>
    <dgm:cxn modelId="{21844328-3D1E-4215-91CC-BE0E80FDFA49}" type="presParOf" srcId="{3F8CAD53-04F6-4641-9AF0-FA7098863651}" destId="{9B6E81C9-DAE8-44DD-9FAE-84B05FC595C3}" srcOrd="3" destOrd="0" presId="urn:microsoft.com/office/officeart/2005/8/layout/orgChart1"/>
    <dgm:cxn modelId="{D35285D5-16BC-4A0E-B822-91DDF6B68131}" type="presParOf" srcId="{9B6E81C9-DAE8-44DD-9FAE-84B05FC595C3}" destId="{74932B41-2372-465F-8B96-4463334D00ED}" srcOrd="0" destOrd="0" presId="urn:microsoft.com/office/officeart/2005/8/layout/orgChart1"/>
    <dgm:cxn modelId="{D2EBDE6B-31D2-4C55-9C92-99D43141B0C9}" type="presParOf" srcId="{74932B41-2372-465F-8B96-4463334D00ED}" destId="{4A822D13-B29E-4D1F-841D-6954C8F875B3}" srcOrd="0" destOrd="0" presId="urn:microsoft.com/office/officeart/2005/8/layout/orgChart1"/>
    <dgm:cxn modelId="{D129CDA2-EB55-4FC9-BE1D-DC1E91ACCA98}" type="presParOf" srcId="{74932B41-2372-465F-8B96-4463334D00ED}" destId="{F1DA0B58-E48A-440A-B006-F4DE71D0A615}" srcOrd="1" destOrd="0" presId="urn:microsoft.com/office/officeart/2005/8/layout/orgChart1"/>
    <dgm:cxn modelId="{74A2AEC6-580A-4BEB-B9DC-58C18B76D332}" type="presParOf" srcId="{9B6E81C9-DAE8-44DD-9FAE-84B05FC595C3}" destId="{CF3344B8-8A80-4233-A15A-98E3171B1675}" srcOrd="1" destOrd="0" presId="urn:microsoft.com/office/officeart/2005/8/layout/orgChart1"/>
    <dgm:cxn modelId="{7F9B710C-00D5-4527-BB77-01AD30BDAE3A}" type="presParOf" srcId="{9B6E81C9-DAE8-44DD-9FAE-84B05FC595C3}" destId="{B858728D-D8D8-4CEF-AEB7-9255C2D91EC6}" srcOrd="2" destOrd="0" presId="urn:microsoft.com/office/officeart/2005/8/layout/orgChart1"/>
    <dgm:cxn modelId="{855F41F1-517B-45F6-922E-ACFACDB7B23E}" type="presParOf" srcId="{3F8CAD53-04F6-4641-9AF0-FA7098863651}" destId="{039D72E9-DC4B-486C-8D86-1694BAA61A97}" srcOrd="4" destOrd="0" presId="urn:microsoft.com/office/officeart/2005/8/layout/orgChart1"/>
    <dgm:cxn modelId="{8C342F8F-5E90-4969-A158-1B10BC4F53AB}" type="presParOf" srcId="{3F8CAD53-04F6-4641-9AF0-FA7098863651}" destId="{0C5D841E-F298-4598-91FB-8708FA89749D}" srcOrd="5" destOrd="0" presId="urn:microsoft.com/office/officeart/2005/8/layout/orgChart1"/>
    <dgm:cxn modelId="{A4389741-FD21-4BCD-A2F5-63066C4B3358}" type="presParOf" srcId="{0C5D841E-F298-4598-91FB-8708FA89749D}" destId="{C58D6FE6-6A83-4DC2-8786-022A742B85FE}" srcOrd="0" destOrd="0" presId="urn:microsoft.com/office/officeart/2005/8/layout/orgChart1"/>
    <dgm:cxn modelId="{7271A28F-AC58-4379-8C29-0A01393E6A0E}" type="presParOf" srcId="{C58D6FE6-6A83-4DC2-8786-022A742B85FE}" destId="{9BB5D8D8-6B2E-440C-BDC1-4C0D6375B8F7}" srcOrd="0" destOrd="0" presId="urn:microsoft.com/office/officeart/2005/8/layout/orgChart1"/>
    <dgm:cxn modelId="{4E486E20-50DE-439F-B4F6-096DFF765094}" type="presParOf" srcId="{C58D6FE6-6A83-4DC2-8786-022A742B85FE}" destId="{5048DC78-3236-4D5A-A98A-31851E31E10A}" srcOrd="1" destOrd="0" presId="urn:microsoft.com/office/officeart/2005/8/layout/orgChart1"/>
    <dgm:cxn modelId="{D143201E-D4DE-49F9-8876-D1322E4AAC8C}" type="presParOf" srcId="{0C5D841E-F298-4598-91FB-8708FA89749D}" destId="{31C4E9CB-9BC5-4E31-B161-9F25A9A19B3B}" srcOrd="1" destOrd="0" presId="urn:microsoft.com/office/officeart/2005/8/layout/orgChart1"/>
    <dgm:cxn modelId="{BCAB80AA-B5D6-45A1-AB90-E3A35C249B17}" type="presParOf" srcId="{0C5D841E-F298-4598-91FB-8708FA89749D}" destId="{12153CF3-9A00-435E-B90E-028B81F44F0E}" srcOrd="2" destOrd="0" presId="urn:microsoft.com/office/officeart/2005/8/layout/orgChart1"/>
    <dgm:cxn modelId="{62CC7BC6-9691-412B-B3CD-A148E84138DD}" type="presParOf" srcId="{3F8CAD53-04F6-4641-9AF0-FA7098863651}" destId="{ECD66500-DD6F-4850-82CC-015C896DA0B9}" srcOrd="6" destOrd="0" presId="urn:microsoft.com/office/officeart/2005/8/layout/orgChart1"/>
    <dgm:cxn modelId="{735A148A-F345-4A18-AA13-FAEE62D59DCA}" type="presParOf" srcId="{3F8CAD53-04F6-4641-9AF0-FA7098863651}" destId="{4AF25412-E88B-40AD-AF70-0265BB986B70}" srcOrd="7" destOrd="0" presId="urn:microsoft.com/office/officeart/2005/8/layout/orgChart1"/>
    <dgm:cxn modelId="{537CF0A6-7456-4255-B52E-BB51DD8E269D}" type="presParOf" srcId="{4AF25412-E88B-40AD-AF70-0265BB986B70}" destId="{B4097FE2-CF91-4E6D-A5DE-9490AB2DF378}" srcOrd="0" destOrd="0" presId="urn:microsoft.com/office/officeart/2005/8/layout/orgChart1"/>
    <dgm:cxn modelId="{E598AA24-0436-4CB3-BA65-DE7D71271607}" type="presParOf" srcId="{B4097FE2-CF91-4E6D-A5DE-9490AB2DF378}" destId="{8A0BB5F2-44DC-48EB-AC2C-2F9D56F392C4}" srcOrd="0" destOrd="0" presId="urn:microsoft.com/office/officeart/2005/8/layout/orgChart1"/>
    <dgm:cxn modelId="{09BC4B1A-B0C7-4DE7-8C91-B8B91F7B34EB}" type="presParOf" srcId="{B4097FE2-CF91-4E6D-A5DE-9490AB2DF378}" destId="{0D1E4C21-A737-42D4-B1EB-B8F276772388}" srcOrd="1" destOrd="0" presId="urn:microsoft.com/office/officeart/2005/8/layout/orgChart1"/>
    <dgm:cxn modelId="{2B8673B5-80DB-4E78-8E4E-3BACB4AA09C5}" type="presParOf" srcId="{4AF25412-E88B-40AD-AF70-0265BB986B70}" destId="{4894B7E2-F31A-4557-9016-E3D060278ACA}" srcOrd="1" destOrd="0" presId="urn:microsoft.com/office/officeart/2005/8/layout/orgChart1"/>
    <dgm:cxn modelId="{D4EF3766-7E16-45E1-910C-A45C0CC9ECD2}" type="presParOf" srcId="{4AF25412-E88B-40AD-AF70-0265BB986B70}" destId="{30062143-CD9B-4923-853C-6B14B7D54373}" srcOrd="2" destOrd="0" presId="urn:microsoft.com/office/officeart/2005/8/layout/orgChart1"/>
    <dgm:cxn modelId="{D7310853-6136-475A-9E05-004C19A377FD}" type="presParOf" srcId="{6120DD06-2091-45AB-990B-3F361456BD39}" destId="{F855661D-0C22-4227-A877-5D3FCFCBA446}" srcOrd="2" destOrd="0" presId="urn:microsoft.com/office/officeart/2005/8/layout/orgChart1"/>
    <dgm:cxn modelId="{0653A9C1-0490-4DEA-8424-06100DC83303}" type="presParOf" srcId="{F855661D-0C22-4227-A877-5D3FCFCBA446}" destId="{4AEDE154-B972-416C-9D5C-CD5AF7DF01C0}" srcOrd="0" destOrd="0" presId="urn:microsoft.com/office/officeart/2005/8/layout/orgChart1"/>
    <dgm:cxn modelId="{7B86A23B-B373-469D-8C94-410F7C3DA77F}" type="presParOf" srcId="{F855661D-0C22-4227-A877-5D3FCFCBA446}" destId="{85A0DF82-6E5C-4763-87E0-23670A048720}" srcOrd="1" destOrd="0" presId="urn:microsoft.com/office/officeart/2005/8/layout/orgChart1"/>
    <dgm:cxn modelId="{CA3D102D-03B1-4AD1-8640-C066530B688D}" type="presParOf" srcId="{85A0DF82-6E5C-4763-87E0-23670A048720}" destId="{42C41C8F-8DF9-4827-9DAF-4BFFF159F0F5}" srcOrd="0" destOrd="0" presId="urn:microsoft.com/office/officeart/2005/8/layout/orgChart1"/>
    <dgm:cxn modelId="{1BD80290-E0A8-4799-8859-A0129EE15766}" type="presParOf" srcId="{42C41C8F-8DF9-4827-9DAF-4BFFF159F0F5}" destId="{AC283E96-E18E-40BC-8C97-2AAC7B9E6D7F}" srcOrd="0" destOrd="0" presId="urn:microsoft.com/office/officeart/2005/8/layout/orgChart1"/>
    <dgm:cxn modelId="{CB1AC019-3B9D-4517-8482-3E4A26F00A5C}" type="presParOf" srcId="{42C41C8F-8DF9-4827-9DAF-4BFFF159F0F5}" destId="{99AAD9CF-E1D2-4734-9D32-93D49C47F252}" srcOrd="1" destOrd="0" presId="urn:microsoft.com/office/officeart/2005/8/layout/orgChart1"/>
    <dgm:cxn modelId="{B45F8C89-2423-4AD6-9585-373F03B4DE42}" type="presParOf" srcId="{85A0DF82-6E5C-4763-87E0-23670A048720}" destId="{31193C37-478E-4AD1-B510-D339B03FFE4C}" srcOrd="1" destOrd="0" presId="urn:microsoft.com/office/officeart/2005/8/layout/orgChart1"/>
    <dgm:cxn modelId="{C74E16FE-7D63-4431-B48D-2F217D4CCA72}" type="presParOf" srcId="{85A0DF82-6E5C-4763-87E0-23670A048720}" destId="{1EE09899-B169-41ED-B34C-8832A8CD9910}" srcOrd="2" destOrd="0" presId="urn:microsoft.com/office/officeart/2005/8/layout/orgChart1"/>
    <dgm:cxn modelId="{7B22DC49-0549-4638-B205-221CF952459A}" type="presParOf" srcId="{0166D358-36AE-45DB-A9EC-794CAA7A6A5E}" destId="{83387321-E80F-4D04-BC87-CBEC7943D87F}" srcOrd="1" destOrd="0" presId="urn:microsoft.com/office/officeart/2005/8/layout/orgChart1"/>
    <dgm:cxn modelId="{9A4F9A46-B562-43FF-8859-06BC068D2BD3}" type="presParOf" srcId="{83387321-E80F-4D04-BC87-CBEC7943D87F}" destId="{21736921-11D7-47B0-95C4-F56D4594E164}" srcOrd="0" destOrd="0" presId="urn:microsoft.com/office/officeart/2005/8/layout/orgChart1"/>
    <dgm:cxn modelId="{6FC1DD68-DD03-4911-81B8-F2E6197C61FA}" type="presParOf" srcId="{21736921-11D7-47B0-95C4-F56D4594E164}" destId="{EA3DAAE9-5630-4EC9-80B8-2071F802F3DD}" srcOrd="0" destOrd="0" presId="urn:microsoft.com/office/officeart/2005/8/layout/orgChart1"/>
    <dgm:cxn modelId="{88364619-A6B5-4344-881E-A6F19B8E1345}" type="presParOf" srcId="{21736921-11D7-47B0-95C4-F56D4594E164}" destId="{56652C97-A28C-48A4-B386-E82CBE195105}" srcOrd="1" destOrd="0" presId="urn:microsoft.com/office/officeart/2005/8/layout/orgChart1"/>
    <dgm:cxn modelId="{F1AEAFE2-FE19-4610-B7F5-466AA64894D0}" type="presParOf" srcId="{83387321-E80F-4D04-BC87-CBEC7943D87F}" destId="{AD884EC8-366F-448D-B093-469255BE6952}" srcOrd="1" destOrd="0" presId="urn:microsoft.com/office/officeart/2005/8/layout/orgChart1"/>
    <dgm:cxn modelId="{2CD356A4-B945-4B4E-885C-B66695FA1B38}" type="presParOf" srcId="{83387321-E80F-4D04-BC87-CBEC7943D87F}" destId="{F9AC0B42-096C-4CA1-9202-15BD17F3E2CC}"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5FA39F-A2AA-46C9-88DF-5B18A7ED083E}" type="doc">
      <dgm:prSet loTypeId="urn:microsoft.com/office/officeart/2005/8/layout/venn3" loCatId="relationship" qsTypeId="urn:microsoft.com/office/officeart/2005/8/quickstyle/3d2" qsCatId="3D" csTypeId="urn:microsoft.com/office/officeart/2005/8/colors/accent0_1" csCatId="mainScheme" phldr="1"/>
      <dgm:spPr/>
      <dgm:t>
        <a:bodyPr/>
        <a:lstStyle/>
        <a:p>
          <a:endParaRPr lang="en-CA"/>
        </a:p>
      </dgm:t>
    </dgm:pt>
    <dgm:pt modelId="{488D36B6-8AC8-4C4E-AFBF-4841DC79C8EB}">
      <dgm:prSet phldrT="[Text]"/>
      <dgm:spPr/>
      <dgm:t>
        <a:bodyPr/>
        <a:lstStyle/>
        <a:p>
          <a:r>
            <a:rPr lang="en-US" dirty="0" smtClean="0"/>
            <a:t>Mental Health</a:t>
          </a:r>
          <a:endParaRPr lang="en-CA" dirty="0"/>
        </a:p>
      </dgm:t>
    </dgm:pt>
    <dgm:pt modelId="{9D0CC623-E7F1-44F3-9F26-6B0CB3D21709}" type="parTrans" cxnId="{1655CFAB-B077-436C-BB9B-CFAE4A4641FC}">
      <dgm:prSet/>
      <dgm:spPr/>
      <dgm:t>
        <a:bodyPr/>
        <a:lstStyle/>
        <a:p>
          <a:endParaRPr lang="en-CA"/>
        </a:p>
      </dgm:t>
    </dgm:pt>
    <dgm:pt modelId="{167E3475-5696-43D5-B5A9-A3AF5C4F432B}" type="sibTrans" cxnId="{1655CFAB-B077-436C-BB9B-CFAE4A4641FC}">
      <dgm:prSet/>
      <dgm:spPr/>
      <dgm:t>
        <a:bodyPr/>
        <a:lstStyle/>
        <a:p>
          <a:endParaRPr lang="en-CA"/>
        </a:p>
      </dgm:t>
    </dgm:pt>
    <dgm:pt modelId="{8BC533A2-E33B-4EC2-BC4A-017EB67D6D9A}">
      <dgm:prSet phldrT="[Text]"/>
      <dgm:spPr/>
      <dgm:t>
        <a:bodyPr/>
        <a:lstStyle/>
        <a:p>
          <a:r>
            <a:rPr lang="en-US" dirty="0" smtClean="0"/>
            <a:t>Emergency Medical Services</a:t>
          </a:r>
          <a:endParaRPr lang="en-CA" dirty="0"/>
        </a:p>
      </dgm:t>
    </dgm:pt>
    <dgm:pt modelId="{159885D1-85CC-449D-8871-3B2CE25465DE}" type="parTrans" cxnId="{EB7D5D4C-0D12-41BF-957D-A396B78DD79D}">
      <dgm:prSet/>
      <dgm:spPr/>
      <dgm:t>
        <a:bodyPr/>
        <a:lstStyle/>
        <a:p>
          <a:endParaRPr lang="en-CA"/>
        </a:p>
      </dgm:t>
    </dgm:pt>
    <dgm:pt modelId="{036BEC2D-D9F5-46DA-9418-BC2DFAB98ED9}" type="sibTrans" cxnId="{EB7D5D4C-0D12-41BF-957D-A396B78DD79D}">
      <dgm:prSet/>
      <dgm:spPr/>
      <dgm:t>
        <a:bodyPr/>
        <a:lstStyle/>
        <a:p>
          <a:endParaRPr lang="en-CA"/>
        </a:p>
      </dgm:t>
    </dgm:pt>
    <dgm:pt modelId="{D5B657EF-8815-40DC-A47E-4D0E49293F61}">
      <dgm:prSet phldrT="[Text]"/>
      <dgm:spPr/>
      <dgm:t>
        <a:bodyPr/>
        <a:lstStyle/>
        <a:p>
          <a:r>
            <a:rPr lang="en-US" dirty="0" smtClean="0"/>
            <a:t>Primary Health Care</a:t>
          </a:r>
          <a:endParaRPr lang="en-CA" dirty="0"/>
        </a:p>
      </dgm:t>
    </dgm:pt>
    <dgm:pt modelId="{E9195C3E-B267-4544-A9DD-D1D06C195147}" type="parTrans" cxnId="{6D78997E-E61D-4033-9D82-0D1C063D324D}">
      <dgm:prSet/>
      <dgm:spPr/>
      <dgm:t>
        <a:bodyPr/>
        <a:lstStyle/>
        <a:p>
          <a:endParaRPr lang="en-CA"/>
        </a:p>
      </dgm:t>
    </dgm:pt>
    <dgm:pt modelId="{06C22B6D-0B64-41AC-AE87-01824F1C9601}" type="sibTrans" cxnId="{6D78997E-E61D-4033-9D82-0D1C063D324D}">
      <dgm:prSet/>
      <dgm:spPr/>
      <dgm:t>
        <a:bodyPr/>
        <a:lstStyle/>
        <a:p>
          <a:endParaRPr lang="en-CA"/>
        </a:p>
      </dgm:t>
    </dgm:pt>
    <dgm:pt modelId="{4D790888-E14A-4B11-9ACE-EC577F59CFA6}">
      <dgm:prSet phldrT="[Text]"/>
      <dgm:spPr/>
      <dgm:t>
        <a:bodyPr/>
        <a:lstStyle/>
        <a:p>
          <a:r>
            <a:rPr lang="en-US" dirty="0" smtClean="0"/>
            <a:t>Home Care</a:t>
          </a:r>
          <a:endParaRPr lang="en-CA" dirty="0"/>
        </a:p>
      </dgm:t>
    </dgm:pt>
    <dgm:pt modelId="{1C9BFF4D-A36F-4C7F-84E1-C651901F144C}" type="parTrans" cxnId="{40A33BEF-F584-4931-AE07-72F152CF4230}">
      <dgm:prSet/>
      <dgm:spPr/>
      <dgm:t>
        <a:bodyPr/>
        <a:lstStyle/>
        <a:p>
          <a:endParaRPr lang="en-CA"/>
        </a:p>
      </dgm:t>
    </dgm:pt>
    <dgm:pt modelId="{89A77880-98D4-4A80-84DC-A1E20651795D}" type="sibTrans" cxnId="{40A33BEF-F584-4931-AE07-72F152CF4230}">
      <dgm:prSet/>
      <dgm:spPr/>
      <dgm:t>
        <a:bodyPr/>
        <a:lstStyle/>
        <a:p>
          <a:endParaRPr lang="en-CA"/>
        </a:p>
      </dgm:t>
    </dgm:pt>
    <dgm:pt modelId="{A9F46035-2563-444C-8603-1EB9AA947A83}">
      <dgm:prSet/>
      <dgm:spPr/>
      <dgm:t>
        <a:bodyPr/>
        <a:lstStyle/>
        <a:p>
          <a:r>
            <a:rPr lang="en-US" dirty="0" smtClean="0"/>
            <a:t>Long Term Care</a:t>
          </a:r>
          <a:endParaRPr lang="en-CA" dirty="0"/>
        </a:p>
      </dgm:t>
    </dgm:pt>
    <dgm:pt modelId="{DB01504A-A284-4F44-A698-44A7F5017187}" type="parTrans" cxnId="{45B502FA-9C0A-44ED-9920-E902F1DAB3E6}">
      <dgm:prSet/>
      <dgm:spPr/>
      <dgm:t>
        <a:bodyPr/>
        <a:lstStyle/>
        <a:p>
          <a:endParaRPr lang="en-CA"/>
        </a:p>
      </dgm:t>
    </dgm:pt>
    <dgm:pt modelId="{18778CB9-DE8B-45D1-AACF-6CB474ADB855}" type="sibTrans" cxnId="{45B502FA-9C0A-44ED-9920-E902F1DAB3E6}">
      <dgm:prSet/>
      <dgm:spPr/>
      <dgm:t>
        <a:bodyPr/>
        <a:lstStyle/>
        <a:p>
          <a:endParaRPr lang="en-CA"/>
        </a:p>
      </dgm:t>
    </dgm:pt>
    <dgm:pt modelId="{F77BB5DB-1AF9-42F0-BC11-ADB5BDCA9A49}" type="pres">
      <dgm:prSet presAssocID="{4F5FA39F-A2AA-46C9-88DF-5B18A7ED083E}" presName="Name0" presStyleCnt="0">
        <dgm:presLayoutVars>
          <dgm:dir/>
          <dgm:resizeHandles val="exact"/>
        </dgm:presLayoutVars>
      </dgm:prSet>
      <dgm:spPr/>
      <dgm:t>
        <a:bodyPr/>
        <a:lstStyle/>
        <a:p>
          <a:endParaRPr lang="en-CA"/>
        </a:p>
      </dgm:t>
    </dgm:pt>
    <dgm:pt modelId="{2E98D2DD-BDE4-442C-B8F8-4ACBD69BDEC0}" type="pres">
      <dgm:prSet presAssocID="{488D36B6-8AC8-4C4E-AFBF-4841DC79C8EB}" presName="Name5" presStyleLbl="vennNode1" presStyleIdx="0" presStyleCnt="5">
        <dgm:presLayoutVars>
          <dgm:bulletEnabled val="1"/>
        </dgm:presLayoutVars>
      </dgm:prSet>
      <dgm:spPr/>
      <dgm:t>
        <a:bodyPr/>
        <a:lstStyle/>
        <a:p>
          <a:endParaRPr lang="en-CA"/>
        </a:p>
      </dgm:t>
    </dgm:pt>
    <dgm:pt modelId="{13BF8107-0FA6-4A8A-8C3F-E97E1A5BAEB5}" type="pres">
      <dgm:prSet presAssocID="{167E3475-5696-43D5-B5A9-A3AF5C4F432B}" presName="space" presStyleCnt="0"/>
      <dgm:spPr/>
      <dgm:t>
        <a:bodyPr/>
        <a:lstStyle/>
        <a:p>
          <a:endParaRPr lang="en-CA"/>
        </a:p>
      </dgm:t>
    </dgm:pt>
    <dgm:pt modelId="{0E51FD54-A8A6-40BE-B30A-3554FFEBF940}" type="pres">
      <dgm:prSet presAssocID="{8BC533A2-E33B-4EC2-BC4A-017EB67D6D9A}" presName="Name5" presStyleLbl="vennNode1" presStyleIdx="1" presStyleCnt="5">
        <dgm:presLayoutVars>
          <dgm:bulletEnabled val="1"/>
        </dgm:presLayoutVars>
      </dgm:prSet>
      <dgm:spPr/>
      <dgm:t>
        <a:bodyPr/>
        <a:lstStyle/>
        <a:p>
          <a:endParaRPr lang="en-CA"/>
        </a:p>
      </dgm:t>
    </dgm:pt>
    <dgm:pt modelId="{B01DA76A-1132-4F03-AD9B-8C7972CA2AB4}" type="pres">
      <dgm:prSet presAssocID="{036BEC2D-D9F5-46DA-9418-BC2DFAB98ED9}" presName="space" presStyleCnt="0"/>
      <dgm:spPr/>
      <dgm:t>
        <a:bodyPr/>
        <a:lstStyle/>
        <a:p>
          <a:endParaRPr lang="en-CA"/>
        </a:p>
      </dgm:t>
    </dgm:pt>
    <dgm:pt modelId="{A40EC98E-0F0D-48E9-9A97-66E15DA5B0C2}" type="pres">
      <dgm:prSet presAssocID="{D5B657EF-8815-40DC-A47E-4D0E49293F61}" presName="Name5" presStyleLbl="vennNode1" presStyleIdx="2" presStyleCnt="5">
        <dgm:presLayoutVars>
          <dgm:bulletEnabled val="1"/>
        </dgm:presLayoutVars>
      </dgm:prSet>
      <dgm:spPr/>
      <dgm:t>
        <a:bodyPr/>
        <a:lstStyle/>
        <a:p>
          <a:endParaRPr lang="en-CA"/>
        </a:p>
      </dgm:t>
    </dgm:pt>
    <dgm:pt modelId="{DFF1279A-3018-4DE3-B0A8-2D178B9E7177}" type="pres">
      <dgm:prSet presAssocID="{06C22B6D-0B64-41AC-AE87-01824F1C9601}" presName="space" presStyleCnt="0"/>
      <dgm:spPr/>
      <dgm:t>
        <a:bodyPr/>
        <a:lstStyle/>
        <a:p>
          <a:endParaRPr lang="en-CA"/>
        </a:p>
      </dgm:t>
    </dgm:pt>
    <dgm:pt modelId="{C9BC1342-3C88-4FD8-8B5E-910222185573}" type="pres">
      <dgm:prSet presAssocID="{4D790888-E14A-4B11-9ACE-EC577F59CFA6}" presName="Name5" presStyleLbl="vennNode1" presStyleIdx="3" presStyleCnt="5">
        <dgm:presLayoutVars>
          <dgm:bulletEnabled val="1"/>
        </dgm:presLayoutVars>
      </dgm:prSet>
      <dgm:spPr/>
      <dgm:t>
        <a:bodyPr/>
        <a:lstStyle/>
        <a:p>
          <a:endParaRPr lang="en-CA"/>
        </a:p>
      </dgm:t>
    </dgm:pt>
    <dgm:pt modelId="{ACDFA3C7-681E-496B-ACBD-3B189BAA3972}" type="pres">
      <dgm:prSet presAssocID="{89A77880-98D4-4A80-84DC-A1E20651795D}" presName="space" presStyleCnt="0"/>
      <dgm:spPr/>
      <dgm:t>
        <a:bodyPr/>
        <a:lstStyle/>
        <a:p>
          <a:endParaRPr lang="en-CA"/>
        </a:p>
      </dgm:t>
    </dgm:pt>
    <dgm:pt modelId="{3E2BF3E8-56EF-4BA5-9288-1245CE1A3B85}" type="pres">
      <dgm:prSet presAssocID="{A9F46035-2563-444C-8603-1EB9AA947A83}" presName="Name5" presStyleLbl="vennNode1" presStyleIdx="4" presStyleCnt="5">
        <dgm:presLayoutVars>
          <dgm:bulletEnabled val="1"/>
        </dgm:presLayoutVars>
      </dgm:prSet>
      <dgm:spPr/>
      <dgm:t>
        <a:bodyPr/>
        <a:lstStyle/>
        <a:p>
          <a:endParaRPr lang="en-CA"/>
        </a:p>
      </dgm:t>
    </dgm:pt>
  </dgm:ptLst>
  <dgm:cxnLst>
    <dgm:cxn modelId="{40A33BEF-F584-4931-AE07-72F152CF4230}" srcId="{4F5FA39F-A2AA-46C9-88DF-5B18A7ED083E}" destId="{4D790888-E14A-4B11-9ACE-EC577F59CFA6}" srcOrd="3" destOrd="0" parTransId="{1C9BFF4D-A36F-4C7F-84E1-C651901F144C}" sibTransId="{89A77880-98D4-4A80-84DC-A1E20651795D}"/>
    <dgm:cxn modelId="{CB0CE0E3-759E-4FE2-A40C-9CFE293BDC41}" type="presOf" srcId="{4F5FA39F-A2AA-46C9-88DF-5B18A7ED083E}" destId="{F77BB5DB-1AF9-42F0-BC11-ADB5BDCA9A49}" srcOrd="0" destOrd="0" presId="urn:microsoft.com/office/officeart/2005/8/layout/venn3"/>
    <dgm:cxn modelId="{EB7D5D4C-0D12-41BF-957D-A396B78DD79D}" srcId="{4F5FA39F-A2AA-46C9-88DF-5B18A7ED083E}" destId="{8BC533A2-E33B-4EC2-BC4A-017EB67D6D9A}" srcOrd="1" destOrd="0" parTransId="{159885D1-85CC-449D-8871-3B2CE25465DE}" sibTransId="{036BEC2D-D9F5-46DA-9418-BC2DFAB98ED9}"/>
    <dgm:cxn modelId="{13DC597A-C376-44CC-8B93-47821996A808}" type="presOf" srcId="{D5B657EF-8815-40DC-A47E-4D0E49293F61}" destId="{A40EC98E-0F0D-48E9-9A97-66E15DA5B0C2}" srcOrd="0" destOrd="0" presId="urn:microsoft.com/office/officeart/2005/8/layout/venn3"/>
    <dgm:cxn modelId="{6D78997E-E61D-4033-9D82-0D1C063D324D}" srcId="{4F5FA39F-A2AA-46C9-88DF-5B18A7ED083E}" destId="{D5B657EF-8815-40DC-A47E-4D0E49293F61}" srcOrd="2" destOrd="0" parTransId="{E9195C3E-B267-4544-A9DD-D1D06C195147}" sibTransId="{06C22B6D-0B64-41AC-AE87-01824F1C9601}"/>
    <dgm:cxn modelId="{5B8B5DA2-CFCE-4BDB-907F-B6424E19E5C4}" type="presOf" srcId="{4D790888-E14A-4B11-9ACE-EC577F59CFA6}" destId="{C9BC1342-3C88-4FD8-8B5E-910222185573}" srcOrd="0" destOrd="0" presId="urn:microsoft.com/office/officeart/2005/8/layout/venn3"/>
    <dgm:cxn modelId="{1655CFAB-B077-436C-BB9B-CFAE4A4641FC}" srcId="{4F5FA39F-A2AA-46C9-88DF-5B18A7ED083E}" destId="{488D36B6-8AC8-4C4E-AFBF-4841DC79C8EB}" srcOrd="0" destOrd="0" parTransId="{9D0CC623-E7F1-44F3-9F26-6B0CB3D21709}" sibTransId="{167E3475-5696-43D5-B5A9-A3AF5C4F432B}"/>
    <dgm:cxn modelId="{9D4CBCD2-7199-4ED9-86D4-CD9A650B077D}" type="presOf" srcId="{488D36B6-8AC8-4C4E-AFBF-4841DC79C8EB}" destId="{2E98D2DD-BDE4-442C-B8F8-4ACBD69BDEC0}" srcOrd="0" destOrd="0" presId="urn:microsoft.com/office/officeart/2005/8/layout/venn3"/>
    <dgm:cxn modelId="{62F87ED8-4343-4596-858C-9B5FFF45A387}" type="presOf" srcId="{A9F46035-2563-444C-8603-1EB9AA947A83}" destId="{3E2BF3E8-56EF-4BA5-9288-1245CE1A3B85}" srcOrd="0" destOrd="0" presId="urn:microsoft.com/office/officeart/2005/8/layout/venn3"/>
    <dgm:cxn modelId="{45B502FA-9C0A-44ED-9920-E902F1DAB3E6}" srcId="{4F5FA39F-A2AA-46C9-88DF-5B18A7ED083E}" destId="{A9F46035-2563-444C-8603-1EB9AA947A83}" srcOrd="4" destOrd="0" parTransId="{DB01504A-A284-4F44-A698-44A7F5017187}" sibTransId="{18778CB9-DE8B-45D1-AACF-6CB474ADB855}"/>
    <dgm:cxn modelId="{D7F6FC0A-B53B-4566-929A-1093A6C8FBF5}" type="presOf" srcId="{8BC533A2-E33B-4EC2-BC4A-017EB67D6D9A}" destId="{0E51FD54-A8A6-40BE-B30A-3554FFEBF940}" srcOrd="0" destOrd="0" presId="urn:microsoft.com/office/officeart/2005/8/layout/venn3"/>
    <dgm:cxn modelId="{00AB3BB1-D0CC-4752-BC88-2E8AC56EF2FC}" type="presParOf" srcId="{F77BB5DB-1AF9-42F0-BC11-ADB5BDCA9A49}" destId="{2E98D2DD-BDE4-442C-B8F8-4ACBD69BDEC0}" srcOrd="0" destOrd="0" presId="urn:microsoft.com/office/officeart/2005/8/layout/venn3"/>
    <dgm:cxn modelId="{067ACA12-3E53-40A6-906E-F8D9F76F607B}" type="presParOf" srcId="{F77BB5DB-1AF9-42F0-BC11-ADB5BDCA9A49}" destId="{13BF8107-0FA6-4A8A-8C3F-E97E1A5BAEB5}" srcOrd="1" destOrd="0" presId="urn:microsoft.com/office/officeart/2005/8/layout/venn3"/>
    <dgm:cxn modelId="{92E14FCE-A024-4614-A0B2-51CBD55CCC15}" type="presParOf" srcId="{F77BB5DB-1AF9-42F0-BC11-ADB5BDCA9A49}" destId="{0E51FD54-A8A6-40BE-B30A-3554FFEBF940}" srcOrd="2" destOrd="0" presId="urn:microsoft.com/office/officeart/2005/8/layout/venn3"/>
    <dgm:cxn modelId="{35F8A826-353A-4ED7-BADF-631688204093}" type="presParOf" srcId="{F77BB5DB-1AF9-42F0-BC11-ADB5BDCA9A49}" destId="{B01DA76A-1132-4F03-AD9B-8C7972CA2AB4}" srcOrd="3" destOrd="0" presId="urn:microsoft.com/office/officeart/2005/8/layout/venn3"/>
    <dgm:cxn modelId="{87E3F842-0F9A-456B-AD1F-D6E4C570AFAE}" type="presParOf" srcId="{F77BB5DB-1AF9-42F0-BC11-ADB5BDCA9A49}" destId="{A40EC98E-0F0D-48E9-9A97-66E15DA5B0C2}" srcOrd="4" destOrd="0" presId="urn:microsoft.com/office/officeart/2005/8/layout/venn3"/>
    <dgm:cxn modelId="{E2EED946-21D2-4145-9EEF-80D11382581D}" type="presParOf" srcId="{F77BB5DB-1AF9-42F0-BC11-ADB5BDCA9A49}" destId="{DFF1279A-3018-4DE3-B0A8-2D178B9E7177}" srcOrd="5" destOrd="0" presId="urn:microsoft.com/office/officeart/2005/8/layout/venn3"/>
    <dgm:cxn modelId="{48B53CA4-1861-46CE-B3E8-6331F2604A32}" type="presParOf" srcId="{F77BB5DB-1AF9-42F0-BC11-ADB5BDCA9A49}" destId="{C9BC1342-3C88-4FD8-8B5E-910222185573}" srcOrd="6" destOrd="0" presId="urn:microsoft.com/office/officeart/2005/8/layout/venn3"/>
    <dgm:cxn modelId="{DD8CD0EF-486C-47AE-A30C-1D391BBFA61E}" type="presParOf" srcId="{F77BB5DB-1AF9-42F0-BC11-ADB5BDCA9A49}" destId="{ACDFA3C7-681E-496B-ACBD-3B189BAA3972}" srcOrd="7" destOrd="0" presId="urn:microsoft.com/office/officeart/2005/8/layout/venn3"/>
    <dgm:cxn modelId="{B2A8DA0E-9D48-4599-951B-975A0955F83F}" type="presParOf" srcId="{F77BB5DB-1AF9-42F0-BC11-ADB5BDCA9A49}" destId="{3E2BF3E8-56EF-4BA5-9288-1245CE1A3B85}" srcOrd="8" destOrd="0" presId="urn:microsoft.com/office/officeart/2005/8/layout/venn3"/>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D58FB3-2F81-464A-9B3E-D110E80443B0}">
      <dsp:nvSpPr>
        <dsp:cNvPr id="0" name=""/>
        <dsp:cNvSpPr/>
      </dsp:nvSpPr>
      <dsp:spPr>
        <a:xfrm>
          <a:off x="768913" y="1376"/>
          <a:ext cx="3186558" cy="191193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i="1" kern="1200" dirty="0" smtClean="0">
              <a:latin typeface="Garamond" pitchFamily="18" charset="0"/>
            </a:rPr>
            <a:t>One in ten </a:t>
          </a:r>
          <a:r>
            <a:rPr lang="en-US" sz="2800" b="1" kern="1200" dirty="0" smtClean="0">
              <a:latin typeface="Garamond" pitchFamily="18" charset="0"/>
            </a:rPr>
            <a:t>adults contract infection in hospital</a:t>
          </a:r>
          <a:endParaRPr lang="en-CA" sz="2800" b="1" kern="1200" dirty="0">
            <a:latin typeface="Garamond" pitchFamily="18" charset="0"/>
          </a:endParaRPr>
        </a:p>
      </dsp:txBody>
      <dsp:txXfrm>
        <a:off x="768913" y="1376"/>
        <a:ext cx="3186558" cy="1911935"/>
      </dsp:txXfrm>
    </dsp:sp>
    <dsp:sp modelId="{1A6DDF68-749E-4491-884A-FBDF712419BC}">
      <dsp:nvSpPr>
        <dsp:cNvPr id="0" name=""/>
        <dsp:cNvSpPr/>
      </dsp:nvSpPr>
      <dsp:spPr>
        <a:xfrm>
          <a:off x="4274127" y="1376"/>
          <a:ext cx="3186558" cy="191193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i="1" kern="1200" dirty="0" smtClean="0">
              <a:latin typeface="Garamond" pitchFamily="18" charset="0"/>
            </a:rPr>
            <a:t>One in ten </a:t>
          </a:r>
          <a:r>
            <a:rPr lang="en-US" sz="2800" b="1" kern="1200" dirty="0" smtClean="0">
              <a:latin typeface="Garamond" pitchFamily="18" charset="0"/>
            </a:rPr>
            <a:t>patients receive wrong medication or wrong dose</a:t>
          </a:r>
          <a:endParaRPr lang="en-CA" sz="2800" b="1" kern="1200" dirty="0">
            <a:latin typeface="Garamond" pitchFamily="18" charset="0"/>
          </a:endParaRPr>
        </a:p>
      </dsp:txBody>
      <dsp:txXfrm>
        <a:off x="4274127" y="1376"/>
        <a:ext cx="3186558" cy="1911935"/>
      </dsp:txXfrm>
    </dsp:sp>
    <dsp:sp modelId="{BD37395E-7884-4443-A2EC-7267B041F8F6}">
      <dsp:nvSpPr>
        <dsp:cNvPr id="0" name=""/>
        <dsp:cNvSpPr/>
      </dsp:nvSpPr>
      <dsp:spPr>
        <a:xfrm>
          <a:off x="791362" y="2231967"/>
          <a:ext cx="6646875" cy="191193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i="1" kern="1200" dirty="0" smtClean="0">
              <a:latin typeface="Garamond" pitchFamily="18" charset="0"/>
            </a:rPr>
            <a:t>More deaths </a:t>
          </a:r>
          <a:r>
            <a:rPr lang="en-US" sz="2800" b="1" kern="1200" dirty="0" smtClean="0">
              <a:latin typeface="Garamond" pitchFamily="18" charset="0"/>
            </a:rPr>
            <a:t>after experiencing adverse events in hospital than deaths from breast cancer, motor vehicle and HIV combined</a:t>
          </a:r>
          <a:endParaRPr lang="en-CA" sz="2800" b="1" kern="1200" dirty="0">
            <a:latin typeface="Garamond" pitchFamily="18" charset="0"/>
          </a:endParaRPr>
        </a:p>
      </dsp:txBody>
      <dsp:txXfrm>
        <a:off x="791362" y="2231967"/>
        <a:ext cx="6646875" cy="19119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A9CF70-A8BE-47FE-A14C-6B1009038287}">
      <dsp:nvSpPr>
        <dsp:cNvPr id="0" name=""/>
        <dsp:cNvSpPr/>
      </dsp:nvSpPr>
      <dsp:spPr>
        <a:xfrm>
          <a:off x="3905622" y="276706"/>
          <a:ext cx="1332755" cy="86629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Access is more urgent in Canada</a:t>
          </a:r>
          <a:endParaRPr lang="en-CA" sz="1500" b="1" kern="1200" dirty="0"/>
        </a:p>
      </dsp:txBody>
      <dsp:txXfrm>
        <a:off x="3905622" y="276706"/>
        <a:ext cx="1332755" cy="866291"/>
      </dsp:txXfrm>
    </dsp:sp>
    <dsp:sp modelId="{5DF18DBB-2AE0-4D38-BD76-1AA57C3E7F87}">
      <dsp:nvSpPr>
        <dsp:cNvPr id="0" name=""/>
        <dsp:cNvSpPr/>
      </dsp:nvSpPr>
      <dsp:spPr>
        <a:xfrm>
          <a:off x="3029104" y="833381"/>
          <a:ext cx="4081526" cy="4081526"/>
        </a:xfrm>
        <a:custGeom>
          <a:avLst/>
          <a:gdLst/>
          <a:ahLst/>
          <a:cxnLst/>
          <a:rect l="0" t="0" r="0" b="0"/>
          <a:pathLst>
            <a:path>
              <a:moveTo>
                <a:pt x="2217358" y="7655"/>
              </a:moveTo>
              <a:arcTo wR="2040763" hR="2040763" stAng="16497855" swAng="1348794"/>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8C0D72-6980-4288-B2C2-A8D846C29A7B}">
      <dsp:nvSpPr>
        <dsp:cNvPr id="0" name=""/>
        <dsp:cNvSpPr/>
      </dsp:nvSpPr>
      <dsp:spPr>
        <a:xfrm>
          <a:off x="5672936" y="1066802"/>
          <a:ext cx="1332755" cy="86629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Shortages of clinical professionals</a:t>
          </a:r>
          <a:endParaRPr lang="en-CA" sz="1500" b="1" kern="1200" dirty="0"/>
        </a:p>
      </dsp:txBody>
      <dsp:txXfrm>
        <a:off x="5672936" y="1066802"/>
        <a:ext cx="1332755" cy="866291"/>
      </dsp:txXfrm>
    </dsp:sp>
    <dsp:sp modelId="{3366634D-D3BC-4FC0-A41A-42C84295C3BE}">
      <dsp:nvSpPr>
        <dsp:cNvPr id="0" name=""/>
        <dsp:cNvSpPr/>
      </dsp:nvSpPr>
      <dsp:spPr>
        <a:xfrm>
          <a:off x="2503883" y="417511"/>
          <a:ext cx="4081526" cy="4081526"/>
        </a:xfrm>
        <a:custGeom>
          <a:avLst/>
          <a:gdLst/>
          <a:ahLst/>
          <a:cxnLst/>
          <a:rect l="0" t="0" r="0" b="0"/>
          <a:pathLst>
            <a:path>
              <a:moveTo>
                <a:pt x="4015510" y="1525898"/>
              </a:moveTo>
              <a:arcTo wR="2040763" hR="2040763" stAng="20723214" swAng="1782227"/>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13EA98-5DDE-4034-8B8F-FAE8FDEEADEA}">
      <dsp:nvSpPr>
        <dsp:cNvPr id="0" name=""/>
        <dsp:cNvSpPr/>
      </dsp:nvSpPr>
      <dsp:spPr>
        <a:xfrm>
          <a:off x="5672959" y="2999875"/>
          <a:ext cx="1332755" cy="86629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Concern about liability</a:t>
          </a:r>
          <a:endParaRPr lang="en-CA" sz="1500" b="1" kern="1200" dirty="0"/>
        </a:p>
      </dsp:txBody>
      <dsp:txXfrm>
        <a:off x="5672959" y="2999875"/>
        <a:ext cx="1332755" cy="866291"/>
      </dsp:txXfrm>
    </dsp:sp>
    <dsp:sp modelId="{FA6FA514-E9F9-4379-9D5E-A6BD3F5C94CA}">
      <dsp:nvSpPr>
        <dsp:cNvPr id="0" name=""/>
        <dsp:cNvSpPr/>
      </dsp:nvSpPr>
      <dsp:spPr>
        <a:xfrm>
          <a:off x="2617495" y="308674"/>
          <a:ext cx="4081526" cy="4081526"/>
        </a:xfrm>
        <a:custGeom>
          <a:avLst/>
          <a:gdLst/>
          <a:ahLst/>
          <a:cxnLst/>
          <a:rect l="0" t="0" r="0" b="0"/>
          <a:pathLst>
            <a:path>
              <a:moveTo>
                <a:pt x="3399435" y="3563498"/>
              </a:moveTo>
              <a:arcTo wR="2040763" hR="2040763" stAng="2895529" swAng="149841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C2A6BC-7C12-4ED3-B367-5E8A7EF375E1}">
      <dsp:nvSpPr>
        <dsp:cNvPr id="0" name=""/>
        <dsp:cNvSpPr/>
      </dsp:nvSpPr>
      <dsp:spPr>
        <a:xfrm>
          <a:off x="3905622" y="3990446"/>
          <a:ext cx="1332755" cy="86629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Jurisdictional conflicts</a:t>
          </a:r>
          <a:endParaRPr lang="en-CA" sz="1500" b="1" kern="1200" dirty="0"/>
        </a:p>
      </dsp:txBody>
      <dsp:txXfrm>
        <a:off x="3905622" y="3990446"/>
        <a:ext cx="1332755" cy="866291"/>
      </dsp:txXfrm>
    </dsp:sp>
    <dsp:sp modelId="{236AE7BD-2050-4D65-8FA1-668A0B0C34A1}">
      <dsp:nvSpPr>
        <dsp:cNvPr id="0" name=""/>
        <dsp:cNvSpPr/>
      </dsp:nvSpPr>
      <dsp:spPr>
        <a:xfrm>
          <a:off x="2444978" y="308674"/>
          <a:ext cx="4081526" cy="4081526"/>
        </a:xfrm>
        <a:custGeom>
          <a:avLst/>
          <a:gdLst/>
          <a:ahLst/>
          <a:cxnLst/>
          <a:rect l="0" t="0" r="0" b="0"/>
          <a:pathLst>
            <a:path>
              <a:moveTo>
                <a:pt x="1452020" y="3994757"/>
              </a:moveTo>
              <a:arcTo wR="2040763" hR="2040763" stAng="6406060" swAng="149841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C28F12-1199-4E37-A539-C4F7DCA1B6C9}">
      <dsp:nvSpPr>
        <dsp:cNvPr id="0" name=""/>
        <dsp:cNvSpPr/>
      </dsp:nvSpPr>
      <dsp:spPr>
        <a:xfrm>
          <a:off x="2138284" y="2999875"/>
          <a:ext cx="1332755" cy="86629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Delays in building the EHR</a:t>
          </a:r>
          <a:endParaRPr lang="en-CA" sz="1500" b="1" kern="1200" dirty="0"/>
        </a:p>
      </dsp:txBody>
      <dsp:txXfrm>
        <a:off x="2138284" y="2999875"/>
        <a:ext cx="1332755" cy="866291"/>
      </dsp:txXfrm>
    </dsp:sp>
    <dsp:sp modelId="{B15524EB-247A-4DB5-B177-761D4E1606F2}">
      <dsp:nvSpPr>
        <dsp:cNvPr id="0" name=""/>
        <dsp:cNvSpPr/>
      </dsp:nvSpPr>
      <dsp:spPr>
        <a:xfrm>
          <a:off x="2565453" y="443092"/>
          <a:ext cx="4081526" cy="4081526"/>
        </a:xfrm>
        <a:custGeom>
          <a:avLst/>
          <a:gdLst/>
          <a:ahLst/>
          <a:cxnLst/>
          <a:rect l="0" t="0" r="0" b="0"/>
          <a:pathLst>
            <a:path>
              <a:moveTo>
                <a:pt x="63716" y="2546726"/>
              </a:moveTo>
              <a:arcTo wR="2040763" hR="2040763" stAng="9938702" swAng="1734247"/>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6ABBC7-D167-4446-AC26-5F3F620F372C}">
      <dsp:nvSpPr>
        <dsp:cNvPr id="0" name=""/>
        <dsp:cNvSpPr/>
      </dsp:nvSpPr>
      <dsp:spPr>
        <a:xfrm>
          <a:off x="2138250" y="1094855"/>
          <a:ext cx="1332755" cy="86629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Culture of patient safety is lacking</a:t>
          </a:r>
          <a:endParaRPr lang="en-CA" sz="1500" b="1" kern="1200" dirty="0"/>
        </a:p>
      </dsp:txBody>
      <dsp:txXfrm>
        <a:off x="2138250" y="1094855"/>
        <a:ext cx="1332755" cy="866291"/>
      </dsp:txXfrm>
    </dsp:sp>
    <dsp:sp modelId="{6AC1109A-8033-4815-BE68-72FDFA2ED22A}">
      <dsp:nvSpPr>
        <dsp:cNvPr id="0" name=""/>
        <dsp:cNvSpPr/>
      </dsp:nvSpPr>
      <dsp:spPr>
        <a:xfrm>
          <a:off x="2085413" y="828397"/>
          <a:ext cx="4081526" cy="4081526"/>
        </a:xfrm>
        <a:custGeom>
          <a:avLst/>
          <a:gdLst/>
          <a:ahLst/>
          <a:cxnLst/>
          <a:rect l="0" t="0" r="0" b="0"/>
          <a:pathLst>
            <a:path>
              <a:moveTo>
                <a:pt x="1039724" y="262383"/>
              </a:moveTo>
              <a:arcTo wR="2040763" hR="2040763" stAng="14437506" swAng="1376289"/>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B92CEC-71B8-41BA-86CD-9CC45E17CA7B}">
      <dsp:nvSpPr>
        <dsp:cNvPr id="0" name=""/>
        <dsp:cNvSpPr/>
      </dsp:nvSpPr>
      <dsp:spPr>
        <a:xfrm rot="5400000">
          <a:off x="-131298" y="132434"/>
          <a:ext cx="875320" cy="612724"/>
        </a:xfrm>
        <a:prstGeom prst="chevron">
          <a:avLst/>
        </a:prstGeom>
        <a:solidFill>
          <a:srgbClr val="5C661E"/>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Board and Executive</a:t>
          </a:r>
          <a:endParaRPr lang="en-US" sz="900" kern="1200" dirty="0"/>
        </a:p>
      </dsp:txBody>
      <dsp:txXfrm rot="5400000">
        <a:off x="-131298" y="132434"/>
        <a:ext cx="875320" cy="612724"/>
      </dsp:txXfrm>
    </dsp:sp>
    <dsp:sp modelId="{B400C988-55A6-4015-909C-4ACCB96F4874}">
      <dsp:nvSpPr>
        <dsp:cNvPr id="0" name=""/>
        <dsp:cNvSpPr/>
      </dsp:nvSpPr>
      <dsp:spPr>
        <a:xfrm rot="5400000">
          <a:off x="4111801" y="-3497940"/>
          <a:ext cx="568958" cy="7567112"/>
        </a:xfrm>
        <a:prstGeom prst="round2SameRect">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Governance for Quality and Patient Safety</a:t>
          </a:r>
          <a:endParaRPr lang="en-US" sz="3200" kern="1200" dirty="0"/>
        </a:p>
      </dsp:txBody>
      <dsp:txXfrm rot="5400000">
        <a:off x="4111801" y="-3497940"/>
        <a:ext cx="568958" cy="7567112"/>
      </dsp:txXfrm>
    </dsp:sp>
    <dsp:sp modelId="{4C4706D6-80EB-4F71-BD17-1542810124A7}">
      <dsp:nvSpPr>
        <dsp:cNvPr id="0" name=""/>
        <dsp:cNvSpPr/>
      </dsp:nvSpPr>
      <dsp:spPr>
        <a:xfrm rot="5400000">
          <a:off x="-131298" y="823937"/>
          <a:ext cx="875320" cy="612724"/>
        </a:xfrm>
        <a:prstGeom prst="chevron">
          <a:avLst/>
        </a:prstGeom>
        <a:solidFill>
          <a:srgbClr val="5C661E">
            <a:alpha val="75000"/>
          </a:srgb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PSO</a:t>
          </a:r>
          <a:endParaRPr lang="en-US" sz="900" kern="1200" dirty="0"/>
        </a:p>
      </dsp:txBody>
      <dsp:txXfrm rot="5400000">
        <a:off x="-131298" y="823937"/>
        <a:ext cx="875320" cy="612724"/>
      </dsp:txXfrm>
    </dsp:sp>
    <dsp:sp modelId="{43FCBBBE-8826-4DE0-AD53-067032440317}">
      <dsp:nvSpPr>
        <dsp:cNvPr id="0" name=""/>
        <dsp:cNvSpPr/>
      </dsp:nvSpPr>
      <dsp:spPr>
        <a:xfrm rot="5400000">
          <a:off x="4111801" y="-2804229"/>
          <a:ext cx="568958" cy="7567112"/>
        </a:xfrm>
        <a:prstGeom prst="round2SameRect">
          <a:avLst/>
        </a:prstGeom>
        <a:solidFill>
          <a:schemeClr val="lt1">
            <a:alpha val="90000"/>
            <a:hueOff val="0"/>
            <a:satOff val="0"/>
            <a:lumOff val="0"/>
            <a:alphaOff val="0"/>
          </a:schemeClr>
        </a:solidFill>
        <a:ln w="25400" cap="flat" cmpd="sng" algn="ctr">
          <a:solidFill>
            <a:schemeClr val="accent6">
              <a:shade val="80000"/>
              <a:hueOff val="-190846"/>
              <a:satOff val="8505"/>
              <a:lumOff val="118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Canadian Patient Safety Officer Course</a:t>
          </a:r>
          <a:endParaRPr lang="en-US" sz="3200" kern="1200" dirty="0"/>
        </a:p>
      </dsp:txBody>
      <dsp:txXfrm rot="5400000">
        <a:off x="4111801" y="-2804229"/>
        <a:ext cx="568958" cy="7567112"/>
      </dsp:txXfrm>
    </dsp:sp>
    <dsp:sp modelId="{FF115B2B-8AA7-4694-8679-93B87C4D0193}">
      <dsp:nvSpPr>
        <dsp:cNvPr id="0" name=""/>
        <dsp:cNvSpPr/>
      </dsp:nvSpPr>
      <dsp:spPr>
        <a:xfrm rot="5400000">
          <a:off x="-131298" y="1515440"/>
          <a:ext cx="875320" cy="612724"/>
        </a:xfrm>
        <a:prstGeom prst="chevron">
          <a:avLst/>
        </a:prstGeom>
        <a:solidFill>
          <a:srgbClr val="5C661E">
            <a:alpha val="50000"/>
          </a:srgb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Front-Line Staff</a:t>
          </a:r>
          <a:endParaRPr lang="en-US" sz="900" kern="1200" dirty="0"/>
        </a:p>
      </dsp:txBody>
      <dsp:txXfrm rot="5400000">
        <a:off x="-131298" y="1515440"/>
        <a:ext cx="875320" cy="612724"/>
      </dsp:txXfrm>
    </dsp:sp>
    <dsp:sp modelId="{27DA4CD7-1F78-4155-9840-6D6033B1EC09}">
      <dsp:nvSpPr>
        <dsp:cNvPr id="0" name=""/>
        <dsp:cNvSpPr/>
      </dsp:nvSpPr>
      <dsp:spPr>
        <a:xfrm rot="5400000">
          <a:off x="4111801" y="-2114934"/>
          <a:ext cx="568958" cy="7567112"/>
        </a:xfrm>
        <a:prstGeom prst="round2SameRect">
          <a:avLst/>
        </a:prstGeom>
        <a:solidFill>
          <a:schemeClr val="lt1">
            <a:alpha val="90000"/>
            <a:hueOff val="0"/>
            <a:satOff val="0"/>
            <a:lumOff val="0"/>
            <a:alphaOff val="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Patient Safety Education Project</a:t>
          </a:r>
          <a:endParaRPr lang="en-US" sz="3200" kern="1200" dirty="0"/>
        </a:p>
      </dsp:txBody>
      <dsp:txXfrm rot="5400000">
        <a:off x="4111801" y="-2114934"/>
        <a:ext cx="568958" cy="75671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0F928A-C555-4814-8CA2-E5BCC26EB18C}">
      <dsp:nvSpPr>
        <dsp:cNvPr id="0" name=""/>
        <dsp:cNvSpPr/>
      </dsp:nvSpPr>
      <dsp:spPr>
        <a:xfrm>
          <a:off x="0" y="21972"/>
          <a:ext cx="8257591" cy="551655"/>
        </a:xfrm>
        <a:prstGeom prst="roundRect">
          <a:avLst/>
        </a:prstGeom>
        <a:solidFill>
          <a:srgbClr val="5C66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The Safety Competencies</a:t>
          </a:r>
          <a:endParaRPr lang="en-US" sz="2300" kern="1200" dirty="0"/>
        </a:p>
      </dsp:txBody>
      <dsp:txXfrm>
        <a:off x="0" y="21972"/>
        <a:ext cx="8257591" cy="551655"/>
      </dsp:txXfrm>
    </dsp:sp>
    <dsp:sp modelId="{48932225-EBEF-443B-847A-A1B792D1FC55}">
      <dsp:nvSpPr>
        <dsp:cNvPr id="0" name=""/>
        <dsp:cNvSpPr/>
      </dsp:nvSpPr>
      <dsp:spPr>
        <a:xfrm>
          <a:off x="0" y="639867"/>
          <a:ext cx="8257591" cy="551655"/>
        </a:xfrm>
        <a:prstGeom prst="roundRect">
          <a:avLst/>
        </a:prstGeom>
        <a:solidFill>
          <a:srgbClr val="5C661E">
            <a:alpha val="7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i="1" kern="1200" dirty="0" smtClean="0"/>
            <a:t>Delivering Patient Safety</a:t>
          </a:r>
          <a:r>
            <a:rPr lang="en-US" sz="2300" kern="1200" dirty="0" smtClean="0"/>
            <a:t> DVD Series </a:t>
          </a:r>
          <a:endParaRPr lang="en-US" sz="2300" kern="1200" dirty="0"/>
        </a:p>
      </dsp:txBody>
      <dsp:txXfrm>
        <a:off x="0" y="639867"/>
        <a:ext cx="8257591" cy="551655"/>
      </dsp:txXfrm>
    </dsp:sp>
    <dsp:sp modelId="{98932881-EA57-42C4-BEB4-5A047FFA5F0C}">
      <dsp:nvSpPr>
        <dsp:cNvPr id="0" name=""/>
        <dsp:cNvSpPr/>
      </dsp:nvSpPr>
      <dsp:spPr>
        <a:xfrm>
          <a:off x="0" y="1257762"/>
          <a:ext cx="8257591" cy="551655"/>
        </a:xfrm>
        <a:prstGeom prst="roundRect">
          <a:avLst/>
        </a:prstGeom>
        <a:solidFill>
          <a:srgbClr val="5C661E">
            <a:alpha val="7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Simulation</a:t>
          </a:r>
          <a:endParaRPr lang="en-US" sz="2300" kern="1200" dirty="0"/>
        </a:p>
      </dsp:txBody>
      <dsp:txXfrm>
        <a:off x="0" y="1257762"/>
        <a:ext cx="8257591" cy="55165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CAF90E-7BDD-4BA0-BAF1-08FEDC417FDD}">
      <dsp:nvSpPr>
        <dsp:cNvPr id="0" name=""/>
        <dsp:cNvSpPr/>
      </dsp:nvSpPr>
      <dsp:spPr>
        <a:xfrm>
          <a:off x="1578160" y="938"/>
          <a:ext cx="1480635" cy="600449"/>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Contribute to a Culture of Patient Safety</a:t>
          </a:r>
          <a:endParaRPr lang="en-CA" sz="1000" kern="1200" dirty="0"/>
        </a:p>
      </dsp:txBody>
      <dsp:txXfrm>
        <a:off x="1578160" y="938"/>
        <a:ext cx="1480635" cy="600449"/>
      </dsp:txXfrm>
    </dsp:sp>
    <dsp:sp modelId="{7C26C4F6-0834-419F-98F6-635785C93FAC}">
      <dsp:nvSpPr>
        <dsp:cNvPr id="0" name=""/>
        <dsp:cNvSpPr/>
      </dsp:nvSpPr>
      <dsp:spPr>
        <a:xfrm>
          <a:off x="905141" y="301163"/>
          <a:ext cx="2826673" cy="2826673"/>
        </a:xfrm>
        <a:custGeom>
          <a:avLst/>
          <a:gdLst/>
          <a:ahLst/>
          <a:cxnLst/>
          <a:rect l="0" t="0" r="0" b="0"/>
          <a:pathLst>
            <a:path>
              <a:moveTo>
                <a:pt x="2156373" y="211081"/>
              </a:moveTo>
              <a:arcTo wR="1413336" hR="1413336" stAng="18103054" swAng="763232"/>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CDFA5B-8A83-432C-8BEE-EA37C06BFFA7}">
      <dsp:nvSpPr>
        <dsp:cNvPr id="0" name=""/>
        <dsp:cNvSpPr/>
      </dsp:nvSpPr>
      <dsp:spPr>
        <a:xfrm>
          <a:off x="2802146" y="707606"/>
          <a:ext cx="1480635" cy="600449"/>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Work in Teams for Patient Safety</a:t>
          </a:r>
          <a:endParaRPr lang="en-CA" sz="1000" kern="1200" dirty="0"/>
        </a:p>
      </dsp:txBody>
      <dsp:txXfrm>
        <a:off x="2802146" y="707606"/>
        <a:ext cx="1480635" cy="600449"/>
      </dsp:txXfrm>
    </dsp:sp>
    <dsp:sp modelId="{290E8224-D61E-4B1E-8BEF-1ACB912189FA}">
      <dsp:nvSpPr>
        <dsp:cNvPr id="0" name=""/>
        <dsp:cNvSpPr/>
      </dsp:nvSpPr>
      <dsp:spPr>
        <a:xfrm>
          <a:off x="905141" y="301163"/>
          <a:ext cx="2826673" cy="2826673"/>
        </a:xfrm>
        <a:custGeom>
          <a:avLst/>
          <a:gdLst/>
          <a:ahLst/>
          <a:cxnLst/>
          <a:rect l="0" t="0" r="0" b="0"/>
          <a:pathLst>
            <a:path>
              <a:moveTo>
                <a:pt x="2769285" y="1014685"/>
              </a:moveTo>
              <a:arcTo wR="1413336" hR="1413336" stAng="20616994" swAng="196601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561DB3-868E-4906-8971-0E19189F124C}">
      <dsp:nvSpPr>
        <dsp:cNvPr id="0" name=""/>
        <dsp:cNvSpPr/>
      </dsp:nvSpPr>
      <dsp:spPr>
        <a:xfrm>
          <a:off x="2802146" y="2120943"/>
          <a:ext cx="1480635" cy="600449"/>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Communicate Effectively for Patient Safety</a:t>
          </a:r>
          <a:endParaRPr lang="en-CA" sz="1000" kern="1200" dirty="0"/>
        </a:p>
      </dsp:txBody>
      <dsp:txXfrm>
        <a:off x="2802146" y="2120943"/>
        <a:ext cx="1480635" cy="600449"/>
      </dsp:txXfrm>
    </dsp:sp>
    <dsp:sp modelId="{54E2720B-94FA-4475-A008-F34905137B61}">
      <dsp:nvSpPr>
        <dsp:cNvPr id="0" name=""/>
        <dsp:cNvSpPr/>
      </dsp:nvSpPr>
      <dsp:spPr>
        <a:xfrm>
          <a:off x="905141" y="301163"/>
          <a:ext cx="2826673" cy="2826673"/>
        </a:xfrm>
        <a:custGeom>
          <a:avLst/>
          <a:gdLst/>
          <a:ahLst/>
          <a:cxnLst/>
          <a:rect l="0" t="0" r="0" b="0"/>
          <a:pathLst>
            <a:path>
              <a:moveTo>
                <a:pt x="2402867" y="2422469"/>
              </a:moveTo>
              <a:arcTo wR="1413336" hR="1413336" stAng="2733714" swAng="763232"/>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EFF7E7-1CD2-4D1C-91BA-C5D62D624710}">
      <dsp:nvSpPr>
        <dsp:cNvPr id="0" name=""/>
        <dsp:cNvSpPr/>
      </dsp:nvSpPr>
      <dsp:spPr>
        <a:xfrm>
          <a:off x="1578160" y="2827611"/>
          <a:ext cx="1480635" cy="600449"/>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Manage Safety Risks</a:t>
          </a:r>
          <a:endParaRPr lang="en-CA" sz="1000" kern="1200" dirty="0"/>
        </a:p>
      </dsp:txBody>
      <dsp:txXfrm>
        <a:off x="1578160" y="2827611"/>
        <a:ext cx="1480635" cy="600449"/>
      </dsp:txXfrm>
    </dsp:sp>
    <dsp:sp modelId="{5BA0E816-BE22-4BBA-A5E8-6D0A726B41CA}">
      <dsp:nvSpPr>
        <dsp:cNvPr id="0" name=""/>
        <dsp:cNvSpPr/>
      </dsp:nvSpPr>
      <dsp:spPr>
        <a:xfrm>
          <a:off x="905141" y="301163"/>
          <a:ext cx="2826673" cy="2826673"/>
        </a:xfrm>
        <a:custGeom>
          <a:avLst/>
          <a:gdLst/>
          <a:ahLst/>
          <a:cxnLst/>
          <a:rect l="0" t="0" r="0" b="0"/>
          <a:pathLst>
            <a:path>
              <a:moveTo>
                <a:pt x="670299" y="2615591"/>
              </a:moveTo>
              <a:arcTo wR="1413336" hR="1413336" stAng="7303054" swAng="763232"/>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42C0C2-CEA4-4C8B-B4D8-B61603047224}">
      <dsp:nvSpPr>
        <dsp:cNvPr id="0" name=""/>
        <dsp:cNvSpPr/>
      </dsp:nvSpPr>
      <dsp:spPr>
        <a:xfrm>
          <a:off x="354175" y="2120943"/>
          <a:ext cx="1480635" cy="600449"/>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Optimize Human and Environmental Factors</a:t>
          </a:r>
          <a:endParaRPr lang="en-CA" sz="1000" kern="1200" dirty="0"/>
        </a:p>
      </dsp:txBody>
      <dsp:txXfrm>
        <a:off x="354175" y="2120943"/>
        <a:ext cx="1480635" cy="600449"/>
      </dsp:txXfrm>
    </dsp:sp>
    <dsp:sp modelId="{A40734E4-B822-4965-944B-45ED9B3545D3}">
      <dsp:nvSpPr>
        <dsp:cNvPr id="0" name=""/>
        <dsp:cNvSpPr/>
      </dsp:nvSpPr>
      <dsp:spPr>
        <a:xfrm>
          <a:off x="905141" y="301163"/>
          <a:ext cx="2826673" cy="2826673"/>
        </a:xfrm>
        <a:custGeom>
          <a:avLst/>
          <a:gdLst/>
          <a:ahLst/>
          <a:cxnLst/>
          <a:rect l="0" t="0" r="0" b="0"/>
          <a:pathLst>
            <a:path>
              <a:moveTo>
                <a:pt x="57387" y="1811988"/>
              </a:moveTo>
              <a:arcTo wR="1413336" hR="1413336" stAng="9816994" swAng="196601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12C267-16FB-4FA4-B996-BDDA1D5DF6A6}">
      <dsp:nvSpPr>
        <dsp:cNvPr id="0" name=""/>
        <dsp:cNvSpPr/>
      </dsp:nvSpPr>
      <dsp:spPr>
        <a:xfrm>
          <a:off x="354175" y="707606"/>
          <a:ext cx="1480635" cy="600449"/>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Recognize, Respond to and Disclose Adverse Events</a:t>
          </a:r>
          <a:endParaRPr lang="en-CA" sz="1000" kern="1200" dirty="0"/>
        </a:p>
      </dsp:txBody>
      <dsp:txXfrm>
        <a:off x="354175" y="707606"/>
        <a:ext cx="1480635" cy="600449"/>
      </dsp:txXfrm>
    </dsp:sp>
    <dsp:sp modelId="{39EEBC4F-5760-4DAD-8BC7-F20FF9B27EA8}">
      <dsp:nvSpPr>
        <dsp:cNvPr id="0" name=""/>
        <dsp:cNvSpPr/>
      </dsp:nvSpPr>
      <dsp:spPr>
        <a:xfrm>
          <a:off x="905141" y="301163"/>
          <a:ext cx="2826673" cy="2826673"/>
        </a:xfrm>
        <a:custGeom>
          <a:avLst/>
          <a:gdLst/>
          <a:ahLst/>
          <a:cxnLst/>
          <a:rect l="0" t="0" r="0" b="0"/>
          <a:pathLst>
            <a:path>
              <a:moveTo>
                <a:pt x="423805" y="404204"/>
              </a:moveTo>
              <a:arcTo wR="1413336" hR="1413336" stAng="13533714" swAng="763232"/>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EDE154-B972-416C-9D5C-CD5AF7DF01C0}">
      <dsp:nvSpPr>
        <dsp:cNvPr id="0" name=""/>
        <dsp:cNvSpPr/>
      </dsp:nvSpPr>
      <dsp:spPr>
        <a:xfrm>
          <a:off x="2456444" y="1654488"/>
          <a:ext cx="116582" cy="510742"/>
        </a:xfrm>
        <a:custGeom>
          <a:avLst/>
          <a:gdLst/>
          <a:ahLst/>
          <a:cxnLst/>
          <a:rect l="0" t="0" r="0" b="0"/>
          <a:pathLst>
            <a:path>
              <a:moveTo>
                <a:pt x="116582" y="0"/>
              </a:moveTo>
              <a:lnTo>
                <a:pt x="116582" y="510742"/>
              </a:lnTo>
              <a:lnTo>
                <a:pt x="0" y="51074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D66500-DD6F-4850-82CC-015C896DA0B9}">
      <dsp:nvSpPr>
        <dsp:cNvPr id="0" name=""/>
        <dsp:cNvSpPr/>
      </dsp:nvSpPr>
      <dsp:spPr>
        <a:xfrm>
          <a:off x="2573027" y="1654488"/>
          <a:ext cx="2015210" cy="1021484"/>
        </a:xfrm>
        <a:custGeom>
          <a:avLst/>
          <a:gdLst/>
          <a:ahLst/>
          <a:cxnLst/>
          <a:rect l="0" t="0" r="0" b="0"/>
          <a:pathLst>
            <a:path>
              <a:moveTo>
                <a:pt x="0" y="0"/>
              </a:moveTo>
              <a:lnTo>
                <a:pt x="0" y="904901"/>
              </a:lnTo>
              <a:lnTo>
                <a:pt x="2015210" y="904901"/>
              </a:lnTo>
              <a:lnTo>
                <a:pt x="2015210" y="10214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9D72E9-DC4B-486C-8D86-1694BAA61A97}">
      <dsp:nvSpPr>
        <dsp:cNvPr id="0" name=""/>
        <dsp:cNvSpPr/>
      </dsp:nvSpPr>
      <dsp:spPr>
        <a:xfrm>
          <a:off x="2573027" y="1654488"/>
          <a:ext cx="671736" cy="1021484"/>
        </a:xfrm>
        <a:custGeom>
          <a:avLst/>
          <a:gdLst/>
          <a:ahLst/>
          <a:cxnLst/>
          <a:rect l="0" t="0" r="0" b="0"/>
          <a:pathLst>
            <a:path>
              <a:moveTo>
                <a:pt x="0" y="0"/>
              </a:moveTo>
              <a:lnTo>
                <a:pt x="0" y="904901"/>
              </a:lnTo>
              <a:lnTo>
                <a:pt x="671736" y="904901"/>
              </a:lnTo>
              <a:lnTo>
                <a:pt x="671736" y="10214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720E72-26A2-4172-9F59-D1489E6D4973}">
      <dsp:nvSpPr>
        <dsp:cNvPr id="0" name=""/>
        <dsp:cNvSpPr/>
      </dsp:nvSpPr>
      <dsp:spPr>
        <a:xfrm>
          <a:off x="1901290" y="1654488"/>
          <a:ext cx="671736" cy="1021484"/>
        </a:xfrm>
        <a:custGeom>
          <a:avLst/>
          <a:gdLst/>
          <a:ahLst/>
          <a:cxnLst/>
          <a:rect l="0" t="0" r="0" b="0"/>
          <a:pathLst>
            <a:path>
              <a:moveTo>
                <a:pt x="671736" y="0"/>
              </a:moveTo>
              <a:lnTo>
                <a:pt x="671736" y="904901"/>
              </a:lnTo>
              <a:lnTo>
                <a:pt x="0" y="904901"/>
              </a:lnTo>
              <a:lnTo>
                <a:pt x="0" y="10214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C2B83-4BCC-46B3-BC0D-0AD604CA31C4}">
      <dsp:nvSpPr>
        <dsp:cNvPr id="0" name=""/>
        <dsp:cNvSpPr/>
      </dsp:nvSpPr>
      <dsp:spPr>
        <a:xfrm>
          <a:off x="557816" y="1654488"/>
          <a:ext cx="2015210" cy="1021484"/>
        </a:xfrm>
        <a:custGeom>
          <a:avLst/>
          <a:gdLst/>
          <a:ahLst/>
          <a:cxnLst/>
          <a:rect l="0" t="0" r="0" b="0"/>
          <a:pathLst>
            <a:path>
              <a:moveTo>
                <a:pt x="2015210" y="0"/>
              </a:moveTo>
              <a:lnTo>
                <a:pt x="2015210" y="904901"/>
              </a:lnTo>
              <a:lnTo>
                <a:pt x="0" y="904901"/>
              </a:lnTo>
              <a:lnTo>
                <a:pt x="0" y="10214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17DBAB-0071-4661-96BF-F14BD453976F}">
      <dsp:nvSpPr>
        <dsp:cNvPr id="0" name=""/>
        <dsp:cNvSpPr/>
      </dsp:nvSpPr>
      <dsp:spPr>
        <a:xfrm>
          <a:off x="2017872" y="1099333"/>
          <a:ext cx="1110308" cy="5551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CNSH Steering Committee</a:t>
          </a:r>
          <a:endParaRPr lang="en-US" sz="900" b="1" kern="1200" dirty="0"/>
        </a:p>
      </dsp:txBody>
      <dsp:txXfrm>
        <a:off x="2017872" y="1099333"/>
        <a:ext cx="1110308" cy="555154"/>
      </dsp:txXfrm>
    </dsp:sp>
    <dsp:sp modelId="{693C11ED-A6D2-4FBE-99B3-A34900320406}">
      <dsp:nvSpPr>
        <dsp:cNvPr id="0" name=""/>
        <dsp:cNvSpPr/>
      </dsp:nvSpPr>
      <dsp:spPr>
        <a:xfrm>
          <a:off x="2661" y="2675972"/>
          <a:ext cx="1110308" cy="55515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Build the Network Working Group</a:t>
          </a:r>
          <a:endParaRPr lang="en-US" sz="900" b="1" kern="1200" dirty="0"/>
        </a:p>
      </dsp:txBody>
      <dsp:txXfrm>
        <a:off x="2661" y="2675972"/>
        <a:ext cx="1110308" cy="555154"/>
      </dsp:txXfrm>
    </dsp:sp>
    <dsp:sp modelId="{4A822D13-B29E-4D1F-841D-6954C8F875B3}">
      <dsp:nvSpPr>
        <dsp:cNvPr id="0" name=""/>
        <dsp:cNvSpPr/>
      </dsp:nvSpPr>
      <dsp:spPr>
        <a:xfrm>
          <a:off x="1346135" y="2675972"/>
          <a:ext cx="1110308" cy="55515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Programs for Non-Technical Skills Working Group</a:t>
          </a:r>
          <a:endParaRPr lang="en-US" sz="900" b="1" kern="1200" dirty="0"/>
        </a:p>
      </dsp:txBody>
      <dsp:txXfrm>
        <a:off x="1346135" y="2675972"/>
        <a:ext cx="1110308" cy="555154"/>
      </dsp:txXfrm>
    </dsp:sp>
    <dsp:sp modelId="{9BB5D8D8-6B2E-440C-BDC1-4C0D6375B8F7}">
      <dsp:nvSpPr>
        <dsp:cNvPr id="0" name=""/>
        <dsp:cNvSpPr/>
      </dsp:nvSpPr>
      <dsp:spPr>
        <a:xfrm>
          <a:off x="2689609" y="2675972"/>
          <a:ext cx="1110308" cy="55515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Programs for Educational Development Working Group</a:t>
          </a:r>
          <a:endParaRPr lang="en-US" sz="900" b="1" kern="1200" dirty="0"/>
        </a:p>
      </dsp:txBody>
      <dsp:txXfrm>
        <a:off x="2689609" y="2675972"/>
        <a:ext cx="1110308" cy="555154"/>
      </dsp:txXfrm>
    </dsp:sp>
    <dsp:sp modelId="{8A0BB5F2-44DC-48EB-AC2C-2F9D56F392C4}">
      <dsp:nvSpPr>
        <dsp:cNvPr id="0" name=""/>
        <dsp:cNvSpPr/>
      </dsp:nvSpPr>
      <dsp:spPr>
        <a:xfrm>
          <a:off x="4033083" y="2675972"/>
          <a:ext cx="1110308" cy="55515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Developing and Promoting Guidelines Working Group</a:t>
          </a:r>
          <a:endParaRPr lang="en-US" sz="900" b="1" kern="1200" dirty="0"/>
        </a:p>
      </dsp:txBody>
      <dsp:txXfrm>
        <a:off x="4033083" y="2675972"/>
        <a:ext cx="1110308" cy="555154"/>
      </dsp:txXfrm>
    </dsp:sp>
    <dsp:sp modelId="{AC283E96-E18E-40BC-8C97-2AAC7B9E6D7F}">
      <dsp:nvSpPr>
        <dsp:cNvPr id="0" name=""/>
        <dsp:cNvSpPr/>
      </dsp:nvSpPr>
      <dsp:spPr>
        <a:xfrm>
          <a:off x="1346135" y="1887653"/>
          <a:ext cx="1110308" cy="55515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CPSI Support</a:t>
          </a:r>
          <a:endParaRPr lang="en-US" sz="900" b="1" kern="1200" dirty="0"/>
        </a:p>
      </dsp:txBody>
      <dsp:txXfrm>
        <a:off x="1346135" y="1887653"/>
        <a:ext cx="1110308" cy="555154"/>
      </dsp:txXfrm>
    </dsp:sp>
    <dsp:sp modelId="{EA3DAAE9-5630-4EC9-80B8-2071F802F3DD}">
      <dsp:nvSpPr>
        <dsp:cNvPr id="0" name=""/>
        <dsp:cNvSpPr/>
      </dsp:nvSpPr>
      <dsp:spPr>
        <a:xfrm>
          <a:off x="2014930" y="404735"/>
          <a:ext cx="1110308" cy="5551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Canada’s Simulation Community</a:t>
          </a:r>
          <a:endParaRPr lang="en-US" sz="1000" b="1" kern="1200" dirty="0"/>
        </a:p>
      </dsp:txBody>
      <dsp:txXfrm>
        <a:off x="2014930" y="404735"/>
        <a:ext cx="1110308" cy="55515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98D2DD-BDE4-442C-B8F8-4ACBD69BDEC0}">
      <dsp:nvSpPr>
        <dsp:cNvPr id="0" name=""/>
        <dsp:cNvSpPr/>
      </dsp:nvSpPr>
      <dsp:spPr>
        <a:xfrm>
          <a:off x="967" y="314101"/>
          <a:ext cx="1886396" cy="1886396"/>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03815" tIns="24130" rIns="103815" bIns="24130" numCol="1" spcCol="1270" anchor="ctr" anchorCtr="0">
          <a:noAutofit/>
        </a:bodyPr>
        <a:lstStyle/>
        <a:p>
          <a:pPr lvl="0" algn="ctr" defTabSz="844550">
            <a:lnSpc>
              <a:spcPct val="90000"/>
            </a:lnSpc>
            <a:spcBef>
              <a:spcPct val="0"/>
            </a:spcBef>
            <a:spcAft>
              <a:spcPct val="35000"/>
            </a:spcAft>
          </a:pPr>
          <a:r>
            <a:rPr lang="en-US" sz="1900" kern="1200" dirty="0" smtClean="0"/>
            <a:t>Mental Health</a:t>
          </a:r>
          <a:endParaRPr lang="en-CA" sz="1900" kern="1200" dirty="0"/>
        </a:p>
      </dsp:txBody>
      <dsp:txXfrm>
        <a:off x="967" y="314101"/>
        <a:ext cx="1886396" cy="1886396"/>
      </dsp:txXfrm>
    </dsp:sp>
    <dsp:sp modelId="{0E51FD54-A8A6-40BE-B30A-3554FFEBF940}">
      <dsp:nvSpPr>
        <dsp:cNvPr id="0" name=""/>
        <dsp:cNvSpPr/>
      </dsp:nvSpPr>
      <dsp:spPr>
        <a:xfrm>
          <a:off x="1510084" y="314101"/>
          <a:ext cx="1886396" cy="1886396"/>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03815" tIns="24130" rIns="103815" bIns="24130" numCol="1" spcCol="1270" anchor="ctr" anchorCtr="0">
          <a:noAutofit/>
        </a:bodyPr>
        <a:lstStyle/>
        <a:p>
          <a:pPr lvl="0" algn="ctr" defTabSz="844550">
            <a:lnSpc>
              <a:spcPct val="90000"/>
            </a:lnSpc>
            <a:spcBef>
              <a:spcPct val="0"/>
            </a:spcBef>
            <a:spcAft>
              <a:spcPct val="35000"/>
            </a:spcAft>
          </a:pPr>
          <a:r>
            <a:rPr lang="en-US" sz="1900" kern="1200" dirty="0" smtClean="0"/>
            <a:t>Emergency Medical Services</a:t>
          </a:r>
          <a:endParaRPr lang="en-CA" sz="1900" kern="1200" dirty="0"/>
        </a:p>
      </dsp:txBody>
      <dsp:txXfrm>
        <a:off x="1510084" y="314101"/>
        <a:ext cx="1886396" cy="1886396"/>
      </dsp:txXfrm>
    </dsp:sp>
    <dsp:sp modelId="{A40EC98E-0F0D-48E9-9A97-66E15DA5B0C2}">
      <dsp:nvSpPr>
        <dsp:cNvPr id="0" name=""/>
        <dsp:cNvSpPr/>
      </dsp:nvSpPr>
      <dsp:spPr>
        <a:xfrm>
          <a:off x="3019201" y="314101"/>
          <a:ext cx="1886396" cy="1886396"/>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03815" tIns="24130" rIns="103815" bIns="24130" numCol="1" spcCol="1270" anchor="ctr" anchorCtr="0">
          <a:noAutofit/>
        </a:bodyPr>
        <a:lstStyle/>
        <a:p>
          <a:pPr lvl="0" algn="ctr" defTabSz="844550">
            <a:lnSpc>
              <a:spcPct val="90000"/>
            </a:lnSpc>
            <a:spcBef>
              <a:spcPct val="0"/>
            </a:spcBef>
            <a:spcAft>
              <a:spcPct val="35000"/>
            </a:spcAft>
          </a:pPr>
          <a:r>
            <a:rPr lang="en-US" sz="1900" kern="1200" dirty="0" smtClean="0"/>
            <a:t>Primary Health Care</a:t>
          </a:r>
          <a:endParaRPr lang="en-CA" sz="1900" kern="1200" dirty="0"/>
        </a:p>
      </dsp:txBody>
      <dsp:txXfrm>
        <a:off x="3019201" y="314101"/>
        <a:ext cx="1886396" cy="1886396"/>
      </dsp:txXfrm>
    </dsp:sp>
    <dsp:sp modelId="{C9BC1342-3C88-4FD8-8B5E-910222185573}">
      <dsp:nvSpPr>
        <dsp:cNvPr id="0" name=""/>
        <dsp:cNvSpPr/>
      </dsp:nvSpPr>
      <dsp:spPr>
        <a:xfrm>
          <a:off x="4528318" y="314101"/>
          <a:ext cx="1886396" cy="1886396"/>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03815" tIns="24130" rIns="103815" bIns="24130" numCol="1" spcCol="1270" anchor="ctr" anchorCtr="0">
          <a:noAutofit/>
        </a:bodyPr>
        <a:lstStyle/>
        <a:p>
          <a:pPr lvl="0" algn="ctr" defTabSz="844550">
            <a:lnSpc>
              <a:spcPct val="90000"/>
            </a:lnSpc>
            <a:spcBef>
              <a:spcPct val="0"/>
            </a:spcBef>
            <a:spcAft>
              <a:spcPct val="35000"/>
            </a:spcAft>
          </a:pPr>
          <a:r>
            <a:rPr lang="en-US" sz="1900" kern="1200" dirty="0" smtClean="0"/>
            <a:t>Home Care</a:t>
          </a:r>
          <a:endParaRPr lang="en-CA" sz="1900" kern="1200" dirty="0"/>
        </a:p>
      </dsp:txBody>
      <dsp:txXfrm>
        <a:off x="4528318" y="314101"/>
        <a:ext cx="1886396" cy="1886396"/>
      </dsp:txXfrm>
    </dsp:sp>
    <dsp:sp modelId="{3E2BF3E8-56EF-4BA5-9288-1245CE1A3B85}">
      <dsp:nvSpPr>
        <dsp:cNvPr id="0" name=""/>
        <dsp:cNvSpPr/>
      </dsp:nvSpPr>
      <dsp:spPr>
        <a:xfrm>
          <a:off x="6037436" y="314101"/>
          <a:ext cx="1886396" cy="1886396"/>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03815" tIns="24130" rIns="103815" bIns="24130" numCol="1" spcCol="1270" anchor="ctr" anchorCtr="0">
          <a:noAutofit/>
        </a:bodyPr>
        <a:lstStyle/>
        <a:p>
          <a:pPr lvl="0" algn="ctr" defTabSz="844550">
            <a:lnSpc>
              <a:spcPct val="90000"/>
            </a:lnSpc>
            <a:spcBef>
              <a:spcPct val="0"/>
            </a:spcBef>
            <a:spcAft>
              <a:spcPct val="35000"/>
            </a:spcAft>
          </a:pPr>
          <a:r>
            <a:rPr lang="en-US" sz="1900" kern="1200" dirty="0" smtClean="0"/>
            <a:t>Long Term Care</a:t>
          </a:r>
          <a:endParaRPr lang="en-CA" sz="1900" kern="1200" dirty="0"/>
        </a:p>
      </dsp:txBody>
      <dsp:txXfrm>
        <a:off x="6037436" y="314101"/>
        <a:ext cx="1886396" cy="1886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BCA03-BEC4-4361-8BBA-793F5F9D60BE}" type="datetimeFigureOut">
              <a:rPr lang="en-US" smtClean="0"/>
              <a:pPr/>
              <a:t>3/23/2010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62447-6207-433D-90F6-9C9878E0C8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25538" y="709613"/>
            <a:ext cx="4610100" cy="3457575"/>
          </a:xfrm>
          <a:ln/>
        </p:spPr>
      </p:sp>
      <p:sp>
        <p:nvSpPr>
          <p:cNvPr id="55299" name="Rectangle 3"/>
          <p:cNvSpPr>
            <a:spLocks noGrp="1" noChangeArrowheads="1"/>
          </p:cNvSpPr>
          <p:nvPr>
            <p:ph type="body" idx="1"/>
          </p:nvPr>
        </p:nvSpPr>
        <p:spPr>
          <a:xfrm>
            <a:off x="914607" y="4369286"/>
            <a:ext cx="5028787" cy="4065213"/>
          </a:xfrm>
          <a:noFill/>
          <a:ln/>
        </p:spPr>
        <p:txBody>
          <a:bodyPr/>
          <a:lstStyle/>
          <a:p>
            <a:endParaRPr lang="en-US" smtClean="0">
              <a:latin typeface="Arial" pitchFamily="34" charset="0"/>
              <a:ea typeface="ＭＳ Ｐゴシック"/>
            </a:endParaRPr>
          </a:p>
          <a:p>
            <a:endParaRPr lang="en-US" b="1" smtClean="0">
              <a:latin typeface="Arial" pitchFamily="34" charset="0"/>
              <a:ea typeface="ＭＳ Ｐゴシック"/>
            </a:endParaRPr>
          </a:p>
          <a:p>
            <a:endParaRPr lang="en-US" b="1" smtClean="0">
              <a:latin typeface="Arial" pitchFamily="34" charset="0"/>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73732" name="Slide Number Placeholder 3"/>
          <p:cNvSpPr>
            <a:spLocks noGrp="1"/>
          </p:cNvSpPr>
          <p:nvPr>
            <p:ph type="sldNum" sz="quarter" idx="5"/>
          </p:nvPr>
        </p:nvSpPr>
        <p:spPr/>
        <p:txBody>
          <a:bodyPr/>
          <a:lstStyle/>
          <a:p>
            <a:pPr>
              <a:defRPr/>
            </a:pPr>
            <a:fld id="{CC11A81F-8914-48CF-98A4-3154E52097EC}" type="slidenum">
              <a:rPr lang="en-US" smtClean="0">
                <a:ea typeface="ＭＳ Ｐゴシック" pitchFamily="34" charset="-128"/>
              </a:rPr>
              <a:pPr>
                <a:defRPr/>
              </a:pPr>
              <a:t>14</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69636" name="Slide Number Placeholder 3"/>
          <p:cNvSpPr>
            <a:spLocks noGrp="1"/>
          </p:cNvSpPr>
          <p:nvPr>
            <p:ph type="sldNum" sz="quarter" idx="5"/>
          </p:nvPr>
        </p:nvSpPr>
        <p:spPr/>
        <p:txBody>
          <a:bodyPr/>
          <a:lstStyle/>
          <a:p>
            <a:pPr>
              <a:defRPr/>
            </a:pPr>
            <a:fld id="{6BABD88B-C2D9-471A-90C7-CE6DA5D36F8E}" type="slidenum">
              <a:rPr lang="en-US" smtClean="0">
                <a:ea typeface="ＭＳ Ｐゴシック" pitchFamily="34" charset="-128"/>
              </a:rPr>
              <a:pPr>
                <a:defRPr/>
              </a:pPr>
              <a:t>15</a:t>
            </a:fld>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70660" name="Slide Number Placeholder 3"/>
          <p:cNvSpPr>
            <a:spLocks noGrp="1"/>
          </p:cNvSpPr>
          <p:nvPr>
            <p:ph type="sldNum" sz="quarter" idx="5"/>
          </p:nvPr>
        </p:nvSpPr>
        <p:spPr/>
        <p:txBody>
          <a:bodyPr/>
          <a:lstStyle/>
          <a:p>
            <a:pPr>
              <a:defRPr/>
            </a:pPr>
            <a:fld id="{1ECB267D-A2B6-4DA3-B17D-D0689C2874B6}" type="slidenum">
              <a:rPr lang="en-US" smtClean="0">
                <a:ea typeface="ＭＳ Ｐゴシック" pitchFamily="34" charset="-128"/>
              </a:rPr>
              <a:pPr>
                <a:defRPr/>
              </a:pPr>
              <a:t>16</a:t>
            </a:fld>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71684" name="Slide Number Placeholder 3"/>
          <p:cNvSpPr>
            <a:spLocks noGrp="1"/>
          </p:cNvSpPr>
          <p:nvPr>
            <p:ph type="sldNum" sz="quarter" idx="5"/>
          </p:nvPr>
        </p:nvSpPr>
        <p:spPr/>
        <p:txBody>
          <a:bodyPr/>
          <a:lstStyle/>
          <a:p>
            <a:pPr>
              <a:defRPr/>
            </a:pPr>
            <a:fld id="{50AA4E33-ED85-4F30-99F5-3CB0882B8902}" type="slidenum">
              <a:rPr lang="en-US" smtClean="0">
                <a:ea typeface="ＭＳ Ｐゴシック" pitchFamily="34" charset="-128"/>
              </a:rPr>
              <a:pPr>
                <a:defRPr/>
              </a:pPr>
              <a:t>17</a:t>
            </a:fld>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75780" name="Slide Number Placeholder 3"/>
          <p:cNvSpPr>
            <a:spLocks noGrp="1"/>
          </p:cNvSpPr>
          <p:nvPr>
            <p:ph type="sldNum" sz="quarter" idx="5"/>
          </p:nvPr>
        </p:nvSpPr>
        <p:spPr/>
        <p:txBody>
          <a:bodyPr/>
          <a:lstStyle/>
          <a:p>
            <a:pPr>
              <a:defRPr/>
            </a:pPr>
            <a:fld id="{55AF4A8E-8E47-430E-A96B-3A286E9B1178}" type="slidenum">
              <a:rPr lang="en-US" smtClean="0">
                <a:ea typeface="ＭＳ Ｐゴシック" pitchFamily="34" charset="-128"/>
              </a:rPr>
              <a:pPr>
                <a:defRPr/>
              </a:pPr>
              <a:t>18</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76804" name="Slide Number Placeholder 3"/>
          <p:cNvSpPr>
            <a:spLocks noGrp="1"/>
          </p:cNvSpPr>
          <p:nvPr>
            <p:ph type="sldNum" sz="quarter" idx="5"/>
          </p:nvPr>
        </p:nvSpPr>
        <p:spPr/>
        <p:txBody>
          <a:bodyPr/>
          <a:lstStyle/>
          <a:p>
            <a:pPr>
              <a:defRPr/>
            </a:pPr>
            <a:fld id="{008AB937-6347-44D3-9B8D-6AE1C07330AC}" type="slidenum">
              <a:rPr lang="en-US" smtClean="0">
                <a:ea typeface="ＭＳ Ｐゴシック" pitchFamily="34" charset="-128"/>
              </a:rPr>
              <a:pPr>
                <a:defRPr/>
              </a:pPr>
              <a:t>19</a:t>
            </a:fld>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77828" name="Slide Number Placeholder 3"/>
          <p:cNvSpPr>
            <a:spLocks noGrp="1"/>
          </p:cNvSpPr>
          <p:nvPr>
            <p:ph type="sldNum" sz="quarter" idx="5"/>
          </p:nvPr>
        </p:nvSpPr>
        <p:spPr/>
        <p:txBody>
          <a:bodyPr/>
          <a:lstStyle/>
          <a:p>
            <a:pPr>
              <a:defRPr/>
            </a:pPr>
            <a:fld id="{E8FFECB4-25BF-4A6E-91EE-EC67D48DB459}" type="slidenum">
              <a:rPr lang="en-US" smtClean="0">
                <a:ea typeface="ＭＳ Ｐゴシック" pitchFamily="34" charset="-128"/>
              </a:rPr>
              <a:pPr>
                <a:defRPr/>
              </a:pPr>
              <a:t>20</a:t>
            </a:fld>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3C258-F296-427D-8B6F-69197FFBB7BA}" type="slidenum">
              <a:rPr lang="en-US"/>
              <a:pPr/>
              <a:t>22</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CA" smtClean="0">
              <a:ea typeface="ＭＳ Ｐゴシック" pitchFamily="34" charset="-128"/>
            </a:endParaRPr>
          </a:p>
        </p:txBody>
      </p:sp>
      <p:sp>
        <p:nvSpPr>
          <p:cNvPr id="68612" name="Slide Number Placeholder 3"/>
          <p:cNvSpPr>
            <a:spLocks noGrp="1"/>
          </p:cNvSpPr>
          <p:nvPr>
            <p:ph type="sldNum" sz="quarter" idx="5"/>
          </p:nvPr>
        </p:nvSpPr>
        <p:spPr>
          <a:noFill/>
        </p:spPr>
        <p:txBody>
          <a:bodyPr/>
          <a:lstStyle/>
          <a:p>
            <a:pPr defTabSz="912946"/>
            <a:fld id="{23126C36-D2DE-47D1-A2E5-43656F3C673E}" type="slidenum">
              <a:rPr lang="en-US" smtClean="0">
                <a:ea typeface="ＭＳ Ｐゴシック" pitchFamily="34" charset="-128"/>
              </a:rPr>
              <a:pPr defTabSz="912946"/>
              <a:t>23</a:t>
            </a:fld>
            <a:endParaRPr lang="en-US" dirty="0"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E44A0-41B6-49EA-9FFE-B61CF28594C2}" type="slidenum">
              <a:rPr lang="en-US"/>
              <a:pPr/>
              <a:t>24</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sz="1400" dirty="0"/>
              <a:t>Our committee reviewed several existing audiovisual resources from a variety of sources. This resource, originally developed for a UK audience was critiqued and massaged in order to ensure the messaging spoke to a Pan-Canadian audience – yet underlines the importance of utilizing evidence based, standardized approaches to patient safety and quality improvement….many healthcare organizations are now utilizing this resource as part of their overall education and professional development curriculum, not only geared to front-line healthcare providers but those in both organizational and board leadership positions.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59396" name="Slide Number Placeholder 3"/>
          <p:cNvSpPr>
            <a:spLocks noGrp="1"/>
          </p:cNvSpPr>
          <p:nvPr>
            <p:ph type="sldNum" sz="quarter" idx="5"/>
          </p:nvPr>
        </p:nvSpPr>
        <p:spPr/>
        <p:txBody>
          <a:bodyPr/>
          <a:lstStyle/>
          <a:p>
            <a:pPr>
              <a:defRPr/>
            </a:pPr>
            <a:fld id="{378940AC-E648-48B7-B16D-144646ACF19E}" type="slidenum">
              <a:rPr lang="en-US" smtClean="0">
                <a:ea typeface="ＭＳ Ｐゴシック" pitchFamily="34" charset="-128"/>
              </a:rPr>
              <a:pPr>
                <a:defRPr/>
              </a:pPr>
              <a:t>4</a:t>
            </a:fld>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CA" smtClean="0">
              <a:ea typeface="ＭＳ Ｐゴシック" pitchFamily="34" charset="-128"/>
            </a:endParaRPr>
          </a:p>
        </p:txBody>
      </p:sp>
      <p:sp>
        <p:nvSpPr>
          <p:cNvPr id="68612" name="Slide Number Placeholder 3"/>
          <p:cNvSpPr>
            <a:spLocks noGrp="1"/>
          </p:cNvSpPr>
          <p:nvPr>
            <p:ph type="sldNum" sz="quarter" idx="5"/>
          </p:nvPr>
        </p:nvSpPr>
        <p:spPr>
          <a:noFill/>
        </p:spPr>
        <p:txBody>
          <a:bodyPr/>
          <a:lstStyle/>
          <a:p>
            <a:pPr defTabSz="912946"/>
            <a:fld id="{23126C36-D2DE-47D1-A2E5-43656F3C673E}" type="slidenum">
              <a:rPr lang="en-US" smtClean="0">
                <a:ea typeface="ＭＳ Ｐゴシック" pitchFamily="34" charset="-128"/>
              </a:rPr>
              <a:pPr defTabSz="912946"/>
              <a:t>25</a:t>
            </a:fld>
            <a:endParaRPr lang="en-US" dirty="0"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CA" smtClean="0">
              <a:ea typeface="ＭＳ Ｐゴシック" pitchFamily="34" charset="-128"/>
            </a:endParaRPr>
          </a:p>
        </p:txBody>
      </p:sp>
      <p:sp>
        <p:nvSpPr>
          <p:cNvPr id="68612" name="Slide Number Placeholder 3"/>
          <p:cNvSpPr>
            <a:spLocks noGrp="1"/>
          </p:cNvSpPr>
          <p:nvPr>
            <p:ph type="sldNum" sz="quarter" idx="5"/>
          </p:nvPr>
        </p:nvSpPr>
        <p:spPr>
          <a:noFill/>
        </p:spPr>
        <p:txBody>
          <a:bodyPr/>
          <a:lstStyle/>
          <a:p>
            <a:pPr defTabSz="912946"/>
            <a:fld id="{23126C36-D2DE-47D1-A2E5-43656F3C673E}" type="slidenum">
              <a:rPr lang="en-US" smtClean="0">
                <a:ea typeface="ＭＳ Ｐゴシック" pitchFamily="34" charset="-128"/>
              </a:rPr>
              <a:pPr defTabSz="912946"/>
              <a:t>26</a:t>
            </a:fld>
            <a:endParaRPr lang="en-US" dirty="0"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82948" name="Slide Number Placeholder 3"/>
          <p:cNvSpPr>
            <a:spLocks noGrp="1"/>
          </p:cNvSpPr>
          <p:nvPr>
            <p:ph type="sldNum" sz="quarter" idx="5"/>
          </p:nvPr>
        </p:nvSpPr>
        <p:spPr/>
        <p:txBody>
          <a:bodyPr/>
          <a:lstStyle/>
          <a:p>
            <a:pPr>
              <a:defRPr/>
            </a:pPr>
            <a:fld id="{2D8C36E8-CB30-4ADE-8D20-A9AE5119B44B}" type="slidenum">
              <a:rPr lang="en-US" smtClean="0">
                <a:ea typeface="ＭＳ Ｐゴシック" pitchFamily="34" charset="-128"/>
              </a:rPr>
              <a:pPr>
                <a:defRPr/>
              </a:pPr>
              <a:t>27</a:t>
            </a:fld>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88068" name="Slide Number Placeholder 3"/>
          <p:cNvSpPr>
            <a:spLocks noGrp="1"/>
          </p:cNvSpPr>
          <p:nvPr>
            <p:ph type="sldNum" sz="quarter" idx="5"/>
          </p:nvPr>
        </p:nvSpPr>
        <p:spPr/>
        <p:txBody>
          <a:bodyPr/>
          <a:lstStyle/>
          <a:p>
            <a:pPr>
              <a:defRPr/>
            </a:pPr>
            <a:fld id="{5D8BDCB1-48A6-455F-8691-3D53962C3281}" type="slidenum">
              <a:rPr lang="en-US" smtClean="0">
                <a:ea typeface="ＭＳ Ｐゴシック" pitchFamily="34" charset="-128"/>
              </a:rPr>
              <a:pPr>
                <a:defRPr/>
              </a:pPr>
              <a:t>28</a:t>
            </a:fld>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89092" name="Slide Number Placeholder 3"/>
          <p:cNvSpPr>
            <a:spLocks noGrp="1"/>
          </p:cNvSpPr>
          <p:nvPr>
            <p:ph type="sldNum" sz="quarter" idx="5"/>
          </p:nvPr>
        </p:nvSpPr>
        <p:spPr/>
        <p:txBody>
          <a:bodyPr/>
          <a:lstStyle/>
          <a:p>
            <a:pPr>
              <a:defRPr/>
            </a:pPr>
            <a:fld id="{2706F40C-6386-444D-951F-304463C4310F}" type="slidenum">
              <a:rPr lang="en-US" smtClean="0">
                <a:ea typeface="ＭＳ Ｐゴシック" pitchFamily="34" charset="-128"/>
              </a:rPr>
              <a:pPr>
                <a:defRPr/>
              </a:pPr>
              <a:t>29</a:t>
            </a:fld>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CA" dirty="0" smtClean="0">
              <a:latin typeface="Arial" pitchFamily="34" charset="0"/>
              <a:ea typeface="ＭＳ Ｐゴシック"/>
            </a:endParaRPr>
          </a:p>
        </p:txBody>
      </p:sp>
      <p:sp>
        <p:nvSpPr>
          <p:cNvPr id="90116" name="Slide Number Placeholder 3"/>
          <p:cNvSpPr>
            <a:spLocks noGrp="1"/>
          </p:cNvSpPr>
          <p:nvPr>
            <p:ph type="sldNum" sz="quarter" idx="5"/>
          </p:nvPr>
        </p:nvSpPr>
        <p:spPr/>
        <p:txBody>
          <a:bodyPr/>
          <a:lstStyle/>
          <a:p>
            <a:pPr>
              <a:defRPr/>
            </a:pPr>
            <a:fld id="{EA2A2951-4120-4094-8484-AF34C8C3470A}" type="slidenum">
              <a:rPr lang="en-US" smtClean="0">
                <a:ea typeface="ＭＳ Ｐゴシック" pitchFamily="34" charset="-128"/>
              </a:rPr>
              <a:pPr>
                <a:defRPr/>
              </a:pPr>
              <a:t>30</a:t>
            </a:fld>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91140" name="Slide Number Placeholder 3"/>
          <p:cNvSpPr>
            <a:spLocks noGrp="1"/>
          </p:cNvSpPr>
          <p:nvPr>
            <p:ph type="sldNum" sz="quarter" idx="5"/>
          </p:nvPr>
        </p:nvSpPr>
        <p:spPr/>
        <p:txBody>
          <a:bodyPr/>
          <a:lstStyle/>
          <a:p>
            <a:pPr>
              <a:defRPr/>
            </a:pPr>
            <a:fld id="{EA3CD277-9516-4C15-9734-576F1AE6111E}" type="slidenum">
              <a:rPr lang="en-US" smtClean="0">
                <a:ea typeface="ＭＳ Ｐゴシック" pitchFamily="34" charset="-128"/>
              </a:rPr>
              <a:pPr>
                <a:defRPr/>
              </a:pPr>
              <a:t>31</a:t>
            </a:fld>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84996" name="Slide Number Placeholder 3"/>
          <p:cNvSpPr>
            <a:spLocks noGrp="1"/>
          </p:cNvSpPr>
          <p:nvPr>
            <p:ph type="sldNum" sz="quarter" idx="5"/>
          </p:nvPr>
        </p:nvSpPr>
        <p:spPr/>
        <p:txBody>
          <a:bodyPr/>
          <a:lstStyle/>
          <a:p>
            <a:pPr>
              <a:defRPr/>
            </a:pPr>
            <a:fld id="{D5A1A140-79D4-4A39-B839-0D1EC7489D09}" type="slidenum">
              <a:rPr lang="en-US" smtClean="0">
                <a:ea typeface="ＭＳ Ｐゴシック" pitchFamily="34" charset="-128"/>
              </a:rPr>
              <a:pPr>
                <a:defRPr/>
              </a:pPr>
              <a:t>32</a:t>
            </a:fld>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CA" smtClean="0">
              <a:ea typeface="ＭＳ Ｐゴシック" charset="-128"/>
            </a:endParaRPr>
          </a:p>
        </p:txBody>
      </p:sp>
      <p:sp>
        <p:nvSpPr>
          <p:cNvPr id="86020" name="Slide Number Placeholder 3"/>
          <p:cNvSpPr>
            <a:spLocks noGrp="1"/>
          </p:cNvSpPr>
          <p:nvPr>
            <p:ph type="sldNum" sz="quarter" idx="5"/>
          </p:nvPr>
        </p:nvSpPr>
        <p:spPr/>
        <p:txBody>
          <a:bodyPr/>
          <a:lstStyle/>
          <a:p>
            <a:pPr>
              <a:defRPr/>
            </a:pPr>
            <a:fld id="{CC70E1A6-7E22-4F5A-B5FF-11CAEFF87EF6}" type="slidenum">
              <a:rPr lang="en-US" smtClean="0">
                <a:ea typeface="ＭＳ Ｐゴシック" pitchFamily="34" charset="-128"/>
              </a:rPr>
              <a:pPr>
                <a:defRPr/>
              </a:pPr>
              <a:t>33</a:t>
            </a:fld>
            <a:endParaRPr 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106500" name="Slide Number Placeholder 3"/>
          <p:cNvSpPr>
            <a:spLocks noGrp="1"/>
          </p:cNvSpPr>
          <p:nvPr>
            <p:ph type="sldNum" sz="quarter" idx="5"/>
          </p:nvPr>
        </p:nvSpPr>
        <p:spPr/>
        <p:txBody>
          <a:bodyPr/>
          <a:lstStyle/>
          <a:p>
            <a:pPr>
              <a:defRPr/>
            </a:pPr>
            <a:fld id="{C66DF7F4-610F-439F-812D-032FDF7DD432}" type="slidenum">
              <a:rPr lang="en-US" smtClean="0">
                <a:ea typeface="ＭＳ Ｐゴシック" pitchFamily="34" charset="-128"/>
              </a:rPr>
              <a:pPr>
                <a:defRPr/>
              </a:pPr>
              <a:t>39</a:t>
            </a:fld>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61444" name="Slide Number Placeholder 3"/>
          <p:cNvSpPr>
            <a:spLocks noGrp="1"/>
          </p:cNvSpPr>
          <p:nvPr>
            <p:ph type="sldNum" sz="quarter" idx="5"/>
          </p:nvPr>
        </p:nvSpPr>
        <p:spPr/>
        <p:txBody>
          <a:bodyPr/>
          <a:lstStyle/>
          <a:p>
            <a:pPr>
              <a:defRPr/>
            </a:pPr>
            <a:fld id="{93A34C4B-87C2-4321-9CB8-93A8517A49F7}" type="slidenum">
              <a:rPr lang="en-US" smtClean="0">
                <a:ea typeface="ＭＳ Ｐゴシック" pitchFamily="34" charset="-128"/>
              </a:rPr>
              <a:pPr>
                <a:defRPr/>
              </a:pPr>
              <a:t>6</a:t>
            </a:fld>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107524" name="Slide Number Placeholder 3"/>
          <p:cNvSpPr>
            <a:spLocks noGrp="1"/>
          </p:cNvSpPr>
          <p:nvPr>
            <p:ph type="sldNum" sz="quarter" idx="5"/>
          </p:nvPr>
        </p:nvSpPr>
        <p:spPr/>
        <p:txBody>
          <a:bodyPr/>
          <a:lstStyle/>
          <a:p>
            <a:pPr>
              <a:defRPr/>
            </a:pPr>
            <a:fld id="{73A888AF-7729-45CF-851B-E42F32D6DF9C}" type="slidenum">
              <a:rPr lang="en-US" smtClean="0">
                <a:ea typeface="ＭＳ Ｐゴシック" pitchFamily="34" charset="-128"/>
              </a:rPr>
              <a:pPr>
                <a:defRPr/>
              </a:pPr>
              <a:t>40</a:t>
            </a:fld>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390" tIns="45698" rIns="91390" bIns="45698" anchor="b"/>
          <a:lstStyle/>
          <a:p>
            <a:pPr algn="r" defTabSz="914437"/>
            <a:fld id="{36896CD6-DC04-41AD-86F3-DA38E39C2FC4}" type="slidenum">
              <a:rPr lang="en-US" sz="1200"/>
              <a:pPr algn="r" defTabSz="914437"/>
              <a:t>41</a:t>
            </a:fld>
            <a:endParaRPr lang="en-US" sz="1200" dirty="0"/>
          </a:p>
        </p:txBody>
      </p:sp>
      <p:sp>
        <p:nvSpPr>
          <p:cNvPr id="5427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62468" name="Slide Number Placeholder 3"/>
          <p:cNvSpPr>
            <a:spLocks noGrp="1"/>
          </p:cNvSpPr>
          <p:nvPr>
            <p:ph type="sldNum" sz="quarter" idx="5"/>
          </p:nvPr>
        </p:nvSpPr>
        <p:spPr/>
        <p:txBody>
          <a:bodyPr/>
          <a:lstStyle/>
          <a:p>
            <a:pPr>
              <a:defRPr/>
            </a:pPr>
            <a:fld id="{D75B4793-0BBF-4B6E-BFDC-E1B1E94A77D7}" type="slidenum">
              <a:rPr lang="en-US" smtClean="0">
                <a:ea typeface="ＭＳ Ｐゴシック" pitchFamily="34" charset="-128"/>
              </a:rPr>
              <a:pPr>
                <a:defRPr/>
              </a:pPr>
              <a:t>7</a:t>
            </a:fld>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F75D4C-B61D-4F79-8E9C-B8666DCE7AE7}"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65540" name="Slide Number Placeholder 3"/>
          <p:cNvSpPr>
            <a:spLocks noGrp="1"/>
          </p:cNvSpPr>
          <p:nvPr>
            <p:ph type="sldNum" sz="quarter" idx="5"/>
          </p:nvPr>
        </p:nvSpPr>
        <p:spPr/>
        <p:txBody>
          <a:bodyPr/>
          <a:lstStyle/>
          <a:p>
            <a:pPr>
              <a:defRPr/>
            </a:pPr>
            <a:fld id="{A2E31BA9-DAD2-409A-9659-C44719412C29}" type="slidenum">
              <a:rPr lang="en-US" smtClean="0">
                <a:ea typeface="ＭＳ Ｐゴシック" pitchFamily="34" charset="-128"/>
              </a:rPr>
              <a:pPr>
                <a:defRPr/>
              </a:pPr>
              <a:t>10</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66564" name="Slide Number Placeholder 3"/>
          <p:cNvSpPr>
            <a:spLocks noGrp="1"/>
          </p:cNvSpPr>
          <p:nvPr>
            <p:ph type="sldNum" sz="quarter" idx="5"/>
          </p:nvPr>
        </p:nvSpPr>
        <p:spPr/>
        <p:txBody>
          <a:bodyPr/>
          <a:lstStyle/>
          <a:p>
            <a:pPr>
              <a:defRPr/>
            </a:pPr>
            <a:fld id="{57C7A15F-CF17-4B11-BB2C-2FB8FE25DE4C}" type="slidenum">
              <a:rPr lang="en-US" smtClean="0">
                <a:ea typeface="ＭＳ Ｐゴシック" pitchFamily="34" charset="-128"/>
              </a:rPr>
              <a:pPr>
                <a:defRPr/>
              </a:pPr>
              <a:t>11</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67588" name="Slide Number Placeholder 3"/>
          <p:cNvSpPr>
            <a:spLocks noGrp="1"/>
          </p:cNvSpPr>
          <p:nvPr>
            <p:ph type="sldNum" sz="quarter" idx="5"/>
          </p:nvPr>
        </p:nvSpPr>
        <p:spPr/>
        <p:txBody>
          <a:bodyPr/>
          <a:lstStyle/>
          <a:p>
            <a:pPr>
              <a:defRPr/>
            </a:pPr>
            <a:fld id="{E4877248-FA5D-4B82-A6F1-09BCA52EAD60}" type="slidenum">
              <a:rPr lang="en-US" smtClean="0">
                <a:ea typeface="ＭＳ Ｐゴシック" pitchFamily="34" charset="-128"/>
              </a:rPr>
              <a:pPr>
                <a:defRPr/>
              </a:pPr>
              <a:t>12</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CA" smtClean="0">
              <a:latin typeface="Arial" pitchFamily="34" charset="0"/>
              <a:ea typeface="ＭＳ Ｐゴシック"/>
            </a:endParaRPr>
          </a:p>
        </p:txBody>
      </p:sp>
      <p:sp>
        <p:nvSpPr>
          <p:cNvPr id="68612" name="Slide Number Placeholder 3"/>
          <p:cNvSpPr>
            <a:spLocks noGrp="1"/>
          </p:cNvSpPr>
          <p:nvPr>
            <p:ph type="sldNum" sz="quarter" idx="5"/>
          </p:nvPr>
        </p:nvSpPr>
        <p:spPr/>
        <p:txBody>
          <a:bodyPr/>
          <a:lstStyle/>
          <a:p>
            <a:pPr>
              <a:defRPr/>
            </a:pPr>
            <a:fld id="{1C984EB0-ABBE-47DA-97AD-936D4C0F7685}" type="slidenum">
              <a:rPr lang="en-US" smtClean="0">
                <a:ea typeface="ＭＳ Ｐゴシック" pitchFamily="34" charset="-128"/>
              </a:rPr>
              <a:pPr>
                <a:defRPr/>
              </a:pPr>
              <a:t>13</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2" name="Title 1"/>
          <p:cNvSpPr>
            <a:spLocks noGrp="1"/>
          </p:cNvSpPr>
          <p:nvPr>
            <p:ph type="ctrTitle" hasCustomPrompt="1"/>
          </p:nvPr>
        </p:nvSpPr>
        <p:spPr>
          <a:xfrm>
            <a:off x="304800" y="609601"/>
            <a:ext cx="5943600" cy="990600"/>
          </a:xfrm>
        </p:spPr>
        <p:txBody>
          <a:bodyPr>
            <a:normAutofit/>
          </a:bodyPr>
          <a:lstStyle>
            <a:lvl1pPr algn="l">
              <a:defRPr sz="4800">
                <a:solidFill>
                  <a:srgbClr val="727A35"/>
                </a:solidFill>
                <a:latin typeface="Arial" pitchFamily="34" charset="0"/>
                <a:cs typeface="Arial" pitchFamily="34" charset="0"/>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304800" y="3200400"/>
            <a:ext cx="4648200" cy="838200"/>
          </a:xfrm>
        </p:spPr>
        <p:txBody>
          <a:bodyPr/>
          <a:lstStyle>
            <a:lvl1pPr marL="0" indent="0" algn="l">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6" name="Slide Number Placeholder 5"/>
          <p:cNvSpPr>
            <a:spLocks noGrp="1"/>
          </p:cNvSpPr>
          <p:nvPr>
            <p:ph type="sldNum" sz="quarter" idx="12"/>
          </p:nvPr>
        </p:nvSpPr>
        <p:spPr/>
        <p:txBody>
          <a:bodyPr/>
          <a:lstStyle/>
          <a:p>
            <a:fld id="{17226E86-4A2C-4361-BD88-72A492D368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7226E86-4A2C-4361-BD88-72A492D368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727A35"/>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7226E86-4A2C-4361-BD88-72A492D368C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1"/>
          <p:cNvSpPr>
            <a:spLocks noGrp="1"/>
          </p:cNvSpPr>
          <p:nvPr>
            <p:ph type="title"/>
          </p:nvPr>
        </p:nvSpPr>
        <p:spPr>
          <a:xfrm>
            <a:off x="206375" y="57150"/>
            <a:ext cx="7478713" cy="731838"/>
          </a:xfrm>
        </p:spPr>
        <p:txBody>
          <a:bodyPr/>
          <a:lstStyle>
            <a:lvl1pPr>
              <a:defRPr b="1">
                <a:latin typeface="Garamond" pitchFamily="18" charset="0"/>
              </a:defRPr>
            </a:lvl1pPr>
          </a:lstStyle>
          <a:p>
            <a:r>
              <a:rPr lang="en-US" smtClean="0"/>
              <a:t>Click to edit Master title style</a:t>
            </a:r>
            <a:endParaRPr lang="en-CA" dirty="0"/>
          </a:p>
        </p:txBody>
      </p:sp>
      <p:sp>
        <p:nvSpPr>
          <p:cNvPr id="3" name="Rectangle 8"/>
          <p:cNvSpPr>
            <a:spLocks noGrp="1" noChangeArrowheads="1"/>
          </p:cNvSpPr>
          <p:nvPr>
            <p:ph type="dt" sz="half" idx="10"/>
          </p:nvPr>
        </p:nvSpPr>
        <p:spPr>
          <a:xfrm>
            <a:off x="171450" y="6621463"/>
            <a:ext cx="1905000" cy="457200"/>
          </a:xfrm>
          <a:prstGeom prst="rect">
            <a:avLst/>
          </a:prstGeom>
          <a:ln/>
        </p:spPr>
        <p:txBody>
          <a:bodyPr/>
          <a:lstStyle>
            <a:lvl1pPr>
              <a:defRPr/>
            </a:lvl1pPr>
          </a:lstStyle>
          <a:p>
            <a:pPr>
              <a:defRPr/>
            </a:pPr>
            <a:endParaRPr lang="en-US"/>
          </a:p>
        </p:txBody>
      </p:sp>
      <p:sp>
        <p:nvSpPr>
          <p:cNvPr id="4" name="Rectangle 9"/>
          <p:cNvSpPr>
            <a:spLocks noGrp="1" noChangeArrowheads="1"/>
          </p:cNvSpPr>
          <p:nvPr>
            <p:ph type="ftr" sz="quarter" idx="11"/>
          </p:nvPr>
        </p:nvSpPr>
        <p:spPr>
          <a:xfrm>
            <a:off x="3143250" y="6621463"/>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CB0A6A5-6519-4DFB-993B-35A6D9F66591}" type="slidenum">
              <a:rPr lang="en-US"/>
              <a:pPr>
                <a:defRPr/>
              </a:pPr>
              <a:t>‹#›</a:t>
            </a:fld>
            <a:endParaRPr lang="en-US" sz="1400"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7226E86-4A2C-4361-BD88-72A492D368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57587"/>
            <a:ext cx="7772400" cy="1362075"/>
          </a:xfrm>
        </p:spPr>
        <p:txBody>
          <a:bodyPr anchor="t"/>
          <a:lstStyle>
            <a:lvl1pPr algn="l">
              <a:defRPr sz="4000" b="1" cap="all">
                <a:solidFill>
                  <a:srgbClr val="727A3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057400"/>
            <a:ext cx="7772400" cy="1500187"/>
          </a:xfrm>
        </p:spPr>
        <p:txBody>
          <a:bodyPr anchor="b"/>
          <a:lstStyle>
            <a:lvl1pPr marL="0" indent="0">
              <a:buNone/>
              <a:defRPr sz="2000">
                <a:solidFill>
                  <a:srgbClr val="D3114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7226E86-4A2C-4361-BD88-72A492D368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7226E86-4A2C-4361-BD88-72A492D368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7226E86-4A2C-4361-BD88-72A492D368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7226E86-4A2C-4361-BD88-72A492D368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226E86-4A2C-4361-BD88-72A492D368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727A3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7226E86-4A2C-4361-BD88-72A492D368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A35"/>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7226E86-4A2C-4361-BD88-72A492D368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0" y="0"/>
            <a:ext cx="9163050" cy="6877050"/>
          </a:xfrm>
          <a:prstGeom prst="rect">
            <a:avLst/>
          </a:prstGeom>
          <a:noFill/>
          <a:ln w="9525">
            <a:noFill/>
            <a:miter lim="800000"/>
            <a:headEnd/>
            <a:tailEnd/>
          </a:ln>
        </p:spPr>
      </p:pic>
      <p:sp>
        <p:nvSpPr>
          <p:cNvPr id="2" name="Title Placeholder 1"/>
          <p:cNvSpPr>
            <a:spLocks noGrp="1"/>
          </p:cNvSpPr>
          <p:nvPr>
            <p:ph type="title"/>
          </p:nvPr>
        </p:nvSpPr>
        <p:spPr>
          <a:xfrm>
            <a:off x="304800" y="152400"/>
            <a:ext cx="7924800" cy="48736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838200"/>
            <a:ext cx="8229600" cy="5105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077200" y="6356350"/>
            <a:ext cx="914400" cy="365125"/>
          </a:xfrm>
          <a:prstGeom prst="rect">
            <a:avLst/>
          </a:prstGeom>
        </p:spPr>
        <p:txBody>
          <a:bodyPr vert="horz" lIns="91440" tIns="45720" rIns="91440" bIns="45720" rtlCol="0" anchor="ctr"/>
          <a:lstStyle>
            <a:lvl1pPr algn="r">
              <a:defRPr sz="1600">
                <a:solidFill>
                  <a:schemeClr val="bg1"/>
                </a:solidFill>
                <a:latin typeface="Garamond" pitchFamily="18" charset="0"/>
              </a:defRPr>
            </a:lvl1pPr>
          </a:lstStyle>
          <a:p>
            <a:fld id="{17226E86-4A2C-4361-BD88-72A492D368C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spcBef>
          <a:spcPct val="0"/>
        </a:spcBef>
        <a:buNone/>
        <a:defRPr sz="32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727A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727A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727A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727A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727A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9.jpeg"/><Relationship Id="rId7" Type="http://schemas.openxmlformats.org/officeDocument/2006/relationships/diagramColors" Target="../diagrams/colors6.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Microsoft_Office_Excel_97-2003_Worksheet2.xls"/><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8001000" cy="1371599"/>
          </a:xfrm>
        </p:spPr>
        <p:txBody>
          <a:bodyPr>
            <a:normAutofit/>
          </a:bodyPr>
          <a:lstStyle/>
          <a:p>
            <a:r>
              <a:rPr lang="en-US" b="1" dirty="0" smtClean="0"/>
              <a:t>Patient Safety in Canada</a:t>
            </a:r>
            <a:endParaRPr lang="en-US" b="1" dirty="0"/>
          </a:p>
        </p:txBody>
      </p:sp>
      <p:sp>
        <p:nvSpPr>
          <p:cNvPr id="3" name="Subtitle 2"/>
          <p:cNvSpPr>
            <a:spLocks noGrp="1"/>
          </p:cNvSpPr>
          <p:nvPr>
            <p:ph type="subTitle" idx="1"/>
          </p:nvPr>
        </p:nvSpPr>
        <p:spPr>
          <a:xfrm>
            <a:off x="0" y="3230880"/>
            <a:ext cx="5105400" cy="1447800"/>
          </a:xfrm>
        </p:spPr>
        <p:txBody>
          <a:bodyPr>
            <a:noAutofit/>
          </a:bodyPr>
          <a:lstStyle/>
          <a:p>
            <a:r>
              <a:rPr lang="en-US" sz="2000" b="1" dirty="0" smtClean="0"/>
              <a:t>The International System Safety Society</a:t>
            </a:r>
          </a:p>
          <a:p>
            <a:r>
              <a:rPr lang="en-US" sz="2000" b="1" dirty="0" smtClean="0"/>
              <a:t>Canada Chapter</a:t>
            </a:r>
          </a:p>
          <a:p>
            <a:r>
              <a:rPr lang="en-US" sz="2000" b="1" dirty="0" smtClean="0"/>
              <a:t>Thursday, March 25, 2010</a:t>
            </a:r>
          </a:p>
          <a:p>
            <a:endParaRPr lang="en-US" sz="2000" b="1" dirty="0" smtClean="0"/>
          </a:p>
          <a:p>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438" y="0"/>
            <a:ext cx="8945562" cy="868363"/>
          </a:xfrm>
        </p:spPr>
        <p:txBody>
          <a:bodyPr/>
          <a:lstStyle/>
          <a:p>
            <a:pPr eaLnBrk="1" hangingPunct="1"/>
            <a:r>
              <a:rPr lang="en-US" sz="4400" b="0" smtClean="0"/>
              <a:t>Patient Safety: </a:t>
            </a:r>
            <a:r>
              <a:rPr lang="en-US" sz="4400" b="0" i="1" smtClean="0"/>
              <a:t>Barriers to Action</a:t>
            </a:r>
          </a:p>
        </p:txBody>
      </p:sp>
      <p:graphicFrame>
        <p:nvGraphicFramePr>
          <p:cNvPr id="39" name="Diagram 38"/>
          <p:cNvGraphicFramePr/>
          <p:nvPr/>
        </p:nvGraphicFramePr>
        <p:xfrm>
          <a:off x="0" y="838200"/>
          <a:ext cx="9144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 name="Rounded Rectangle 39"/>
          <p:cNvSpPr/>
          <p:nvPr/>
        </p:nvSpPr>
        <p:spPr>
          <a:xfrm>
            <a:off x="5410200" y="1143000"/>
            <a:ext cx="1752600" cy="685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2"/>
                </a:solidFill>
              </a:rPr>
              <a:t>Difficulty recognizing errors</a:t>
            </a:r>
            <a:endParaRPr lang="en-CA" sz="1500" b="1" dirty="0">
              <a:solidFill>
                <a:schemeClr val="tx2"/>
              </a:solidFill>
            </a:endParaRPr>
          </a:p>
        </p:txBody>
      </p:sp>
      <p:sp>
        <p:nvSpPr>
          <p:cNvPr id="41" name="Rounded Rectangle 40"/>
          <p:cNvSpPr/>
          <p:nvPr/>
        </p:nvSpPr>
        <p:spPr>
          <a:xfrm>
            <a:off x="6096000" y="2895600"/>
            <a:ext cx="2057400" cy="838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2"/>
                </a:solidFill>
              </a:rPr>
              <a:t>Lack of information systems to identify errors</a:t>
            </a:r>
            <a:endParaRPr lang="en-CA" sz="1500" b="1" dirty="0">
              <a:solidFill>
                <a:schemeClr val="tx2"/>
              </a:solidFill>
            </a:endParaRPr>
          </a:p>
        </p:txBody>
      </p:sp>
      <p:sp>
        <p:nvSpPr>
          <p:cNvPr id="42" name="Rounded Rectangle 41"/>
          <p:cNvSpPr/>
          <p:nvPr/>
        </p:nvSpPr>
        <p:spPr>
          <a:xfrm>
            <a:off x="5334000" y="4953000"/>
            <a:ext cx="1905000" cy="685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2"/>
                </a:solidFill>
              </a:rPr>
              <a:t>Relationship of trust with providers (blame culture)</a:t>
            </a:r>
            <a:endParaRPr lang="en-CA" sz="1500" b="1" dirty="0">
              <a:solidFill>
                <a:schemeClr val="tx2"/>
              </a:solidFill>
            </a:endParaRPr>
          </a:p>
        </p:txBody>
      </p:sp>
      <p:sp>
        <p:nvSpPr>
          <p:cNvPr id="43" name="Rounded Rectangle 42"/>
          <p:cNvSpPr/>
          <p:nvPr/>
        </p:nvSpPr>
        <p:spPr>
          <a:xfrm>
            <a:off x="1905000" y="1143000"/>
            <a:ext cx="1752600" cy="685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2"/>
                </a:solidFill>
              </a:rPr>
              <a:t>Victims are nameless &amp; faceless</a:t>
            </a:r>
            <a:endParaRPr lang="en-CA" sz="1500" b="1" dirty="0">
              <a:solidFill>
                <a:schemeClr val="tx2"/>
              </a:solidFill>
            </a:endParaRPr>
          </a:p>
        </p:txBody>
      </p:sp>
      <p:sp>
        <p:nvSpPr>
          <p:cNvPr id="44" name="Rounded Rectangle 43"/>
          <p:cNvSpPr/>
          <p:nvPr/>
        </p:nvSpPr>
        <p:spPr>
          <a:xfrm>
            <a:off x="1066800" y="2971800"/>
            <a:ext cx="2286000" cy="762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2"/>
                </a:solidFill>
              </a:rPr>
              <a:t>Fragmentation of care delivery hampers system thinking</a:t>
            </a:r>
            <a:endParaRPr lang="en-CA" sz="1500" b="1" dirty="0">
              <a:solidFill>
                <a:schemeClr val="tx2"/>
              </a:solidFill>
            </a:endParaRPr>
          </a:p>
        </p:txBody>
      </p:sp>
      <p:sp>
        <p:nvSpPr>
          <p:cNvPr id="45" name="Rounded Rectangle 44"/>
          <p:cNvSpPr/>
          <p:nvPr/>
        </p:nvSpPr>
        <p:spPr>
          <a:xfrm>
            <a:off x="2057400" y="4953000"/>
            <a:ext cx="1752600" cy="685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2"/>
                </a:solidFill>
              </a:rPr>
              <a:t>Other</a:t>
            </a:r>
            <a:endParaRPr lang="en-CA" sz="1500" b="1" dirty="0">
              <a:solidFill>
                <a:schemeClr val="tx2"/>
              </a:solidFill>
            </a:endParaRPr>
          </a:p>
        </p:txBody>
      </p:sp>
      <p:pic>
        <p:nvPicPr>
          <p:cNvPr id="12299" name="Picture 5" descr="C:\Users\Christine\AppData\Local\Microsoft\Windows\Temporary Internet Files\Content.IE5\USK8HZ0D\MCj03331740000[1].wmf"/>
          <p:cNvPicPr>
            <a:picLocks noChangeAspect="1" noChangeArrowheads="1"/>
          </p:cNvPicPr>
          <p:nvPr/>
        </p:nvPicPr>
        <p:blipFill>
          <a:blip r:embed="rId8" cstate="print">
            <a:lum bright="70000"/>
          </a:blip>
          <a:srcRect/>
          <a:stretch>
            <a:fillRect/>
          </a:stretch>
        </p:blipFill>
        <p:spPr bwMode="auto">
          <a:xfrm>
            <a:off x="3722688" y="2620963"/>
            <a:ext cx="2235200" cy="12049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anim calcmode="lin" valueType="num">
                                      <p:cBhvr>
                                        <p:cTn id="8" dur="2000" fill="hold"/>
                                        <p:tgtEl>
                                          <p:spTgt spid="39"/>
                                        </p:tgtEl>
                                        <p:attrNameLst>
                                          <p:attrName>style.rotation</p:attrName>
                                        </p:attrNameLst>
                                      </p:cBhvr>
                                      <p:tavLst>
                                        <p:tav tm="0">
                                          <p:val>
                                            <p:fltVal val="720"/>
                                          </p:val>
                                        </p:tav>
                                        <p:tav tm="100000">
                                          <p:val>
                                            <p:fltVal val="0"/>
                                          </p:val>
                                        </p:tav>
                                      </p:tavLst>
                                    </p:anim>
                                    <p:anim calcmode="lin" valueType="num">
                                      <p:cBhvr>
                                        <p:cTn id="9" dur="2000" fill="hold"/>
                                        <p:tgtEl>
                                          <p:spTgt spid="39"/>
                                        </p:tgtEl>
                                        <p:attrNameLst>
                                          <p:attrName>ppt_h</p:attrName>
                                        </p:attrNameLst>
                                      </p:cBhvr>
                                      <p:tavLst>
                                        <p:tav tm="0">
                                          <p:val>
                                            <p:fltVal val="0"/>
                                          </p:val>
                                        </p:tav>
                                        <p:tav tm="100000">
                                          <p:val>
                                            <p:strVal val="#ppt_h"/>
                                          </p:val>
                                        </p:tav>
                                      </p:tavLst>
                                    </p:anim>
                                    <p:anim calcmode="lin" valueType="num">
                                      <p:cBhvr>
                                        <p:cTn id="10" dur="2000" fill="hold"/>
                                        <p:tgtEl>
                                          <p:spTgt spid="3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3533" y="-105102"/>
            <a:ext cx="8931275" cy="914400"/>
          </a:xfrm>
        </p:spPr>
        <p:txBody>
          <a:bodyPr/>
          <a:lstStyle/>
          <a:p>
            <a:pPr eaLnBrk="1" hangingPunct="1"/>
            <a:r>
              <a:rPr lang="en-US" sz="4400" b="1" dirty="0" smtClean="0">
                <a:latin typeface="Garamond" pitchFamily="18" charset="0"/>
              </a:rPr>
              <a:t>A Culture of </a:t>
            </a:r>
            <a:r>
              <a:rPr lang="en-US" sz="4400" b="1" dirty="0" smtClean="0">
                <a:latin typeface="Garamond" pitchFamily="18" charset="0"/>
              </a:rPr>
              <a:t>Safety		</a:t>
            </a:r>
            <a:endParaRPr lang="en-US" sz="4400" b="1" dirty="0" smtClean="0">
              <a:latin typeface="Garamond" pitchFamily="18" charset="0"/>
            </a:endParaRPr>
          </a:p>
        </p:txBody>
      </p:sp>
      <p:sp>
        <p:nvSpPr>
          <p:cNvPr id="3" name="Rectangle 3"/>
          <p:cNvSpPr txBox="1">
            <a:spLocks noChangeArrowheads="1"/>
          </p:cNvSpPr>
          <p:nvPr/>
        </p:nvSpPr>
        <p:spPr bwMode="auto">
          <a:xfrm>
            <a:off x="228600" y="914400"/>
            <a:ext cx="8488362" cy="503237"/>
          </a:xfrm>
          <a:prstGeom prst="rect">
            <a:avLst/>
          </a:prstGeom>
          <a:noFill/>
          <a:ln w="9525">
            <a:noFill/>
            <a:miter lim="800000"/>
            <a:headEnd/>
            <a:tailEnd/>
          </a:ln>
        </p:spPr>
        <p:txBody>
          <a:bodyPr/>
          <a:lstStyle/>
          <a:p>
            <a:pPr marL="342900" indent="-342900" algn="ctr">
              <a:lnSpc>
                <a:spcPct val="80000"/>
              </a:lnSpc>
              <a:spcBef>
                <a:spcPct val="20000"/>
              </a:spcBef>
              <a:defRPr/>
            </a:pPr>
            <a:r>
              <a:rPr lang="en-US" sz="2400" b="1" kern="0" dirty="0">
                <a:latin typeface="Garamond" pitchFamily="18" charset="0"/>
                <a:ea typeface="+mn-ea"/>
                <a:cs typeface="+mn-cs"/>
              </a:rPr>
              <a:t>31,033 Pilots, Surgeons, Nurses and Residents Surveyed</a:t>
            </a:r>
          </a:p>
          <a:p>
            <a:pPr marL="342900" indent="-342900">
              <a:lnSpc>
                <a:spcPct val="80000"/>
              </a:lnSpc>
              <a:spcBef>
                <a:spcPct val="20000"/>
              </a:spcBef>
              <a:defRPr/>
            </a:pPr>
            <a:endParaRPr lang="en-US" sz="2400" b="1" kern="0" dirty="0">
              <a:latin typeface="Garamond" pitchFamily="18" charset="0"/>
              <a:ea typeface="+mn-ea"/>
              <a:cs typeface="+mn-cs"/>
            </a:endParaRPr>
          </a:p>
        </p:txBody>
      </p:sp>
      <p:graphicFrame>
        <p:nvGraphicFramePr>
          <p:cNvPr id="4" name="Group 4"/>
          <p:cNvGraphicFramePr>
            <a:graphicFrameLocks noGrp="1"/>
          </p:cNvGraphicFramePr>
          <p:nvPr>
            <p:ph sz="half" idx="4294967295"/>
          </p:nvPr>
        </p:nvGraphicFramePr>
        <p:xfrm>
          <a:off x="0" y="1447800"/>
          <a:ext cx="9143999" cy="3962400"/>
        </p:xfrm>
        <a:graphic>
          <a:graphicData uri="http://schemas.openxmlformats.org/drawingml/2006/table">
            <a:tbl>
              <a:tblPr/>
              <a:tblGrid>
                <a:gridCol w="5587999"/>
                <a:gridCol w="1778000"/>
                <a:gridCol w="1778000"/>
              </a:tblGrid>
              <a:tr h="5658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tx1"/>
                          </a:solidFill>
                          <a:effectLst/>
                          <a:latin typeface="Garamond" pitchFamily="18" charset="0"/>
                        </a:rPr>
                        <a:t>Questions </a:t>
                      </a:r>
                      <a:r>
                        <a:rPr kumimoji="0" lang="en-US" sz="2600" b="1" i="1" u="none" strike="noStrike" cap="none" normalizeH="0" baseline="0" dirty="0" smtClean="0">
                          <a:ln>
                            <a:noFill/>
                          </a:ln>
                          <a:solidFill>
                            <a:schemeClr val="tx1"/>
                          </a:solidFill>
                          <a:effectLst/>
                          <a:latin typeface="Garamond" pitchFamily="18" charset="0"/>
                        </a:rPr>
                        <a:t>(% Positive Responses)</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tx1"/>
                          </a:solidFill>
                          <a:effectLst/>
                          <a:latin typeface="Garamond" pitchFamily="18" charset="0"/>
                        </a:rPr>
                        <a:t>Pilots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tx1"/>
                          </a:solidFill>
                          <a:effectLst/>
                          <a:latin typeface="Garamond" pitchFamily="18" charset="0"/>
                        </a:rPr>
                        <a:t>Medical</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r>
              <a:tr h="9224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Garamond" pitchFamily="18" charset="0"/>
                        </a:rPr>
                        <a:t>Is there a negative impact of fatigue on your performance?</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Garamond" pitchFamily="18" charset="0"/>
                        </a:rPr>
                        <a:t>74%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Garamond" pitchFamily="18" charset="0"/>
                        </a:rPr>
                        <a:t>30%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6361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Garamond" pitchFamily="18" charset="0"/>
                        </a:rPr>
                        <a:t>Do you reject advice from juniors?</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Garamond"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Garamond" pitchFamily="18" charset="0"/>
                        </a:rPr>
                        <a:t>45%</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r>
              <a:tr h="5658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Garamond" pitchFamily="18" charset="0"/>
                        </a:rPr>
                        <a:t>Is error analysis system-wide?</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Garamond"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Garamond" pitchFamily="18" charset="0"/>
                        </a:rPr>
                        <a:t>30%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6361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Garamond" pitchFamily="18" charset="0"/>
                        </a:rPr>
                        <a:t>Do you think you make mistakes?</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Garamond"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Garamond" pitchFamily="18" charset="0"/>
                        </a:rPr>
                        <a:t>30%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r>
              <a:tr h="6361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Garamond" pitchFamily="18" charset="0"/>
                        </a:rPr>
                        <a:t>Easy to discuss/report mistakes?</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Garamond"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Garamond" pitchFamily="18" charset="0"/>
                        </a:rPr>
                        <a:t>56%</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30163" y="5560469"/>
            <a:ext cx="8183563" cy="444352"/>
          </a:xfrm>
          <a:prstGeom prst="rect">
            <a:avLst/>
          </a:prstGeom>
        </p:spPr>
        <p:txBody>
          <a:bodyPr wrap="square">
            <a:spAutoFit/>
          </a:bodyPr>
          <a:lstStyle/>
          <a:p>
            <a:pPr marL="0" lvl="2">
              <a:lnSpc>
                <a:spcPct val="80000"/>
              </a:lnSpc>
              <a:spcBef>
                <a:spcPct val="20000"/>
              </a:spcBef>
              <a:defRPr/>
            </a:pPr>
            <a:r>
              <a:rPr lang="en-US" sz="1400" b="1" kern="0" dirty="0">
                <a:latin typeface="Garamond" pitchFamily="18" charset="0"/>
                <a:ea typeface="ＭＳ Ｐゴシック" pitchFamily="34" charset="-128"/>
                <a:cs typeface="+mn-cs"/>
              </a:rPr>
              <a:t>Sexton J. B., Thomas E. J., &amp; Helmreich R. L. </a:t>
            </a:r>
            <a:r>
              <a:rPr lang="en-US" sz="1400" b="1" i="1" kern="0" dirty="0">
                <a:latin typeface="Garamond" pitchFamily="18" charset="0"/>
                <a:ea typeface="ＭＳ Ｐゴシック" pitchFamily="34" charset="-128"/>
                <a:cs typeface="+mn-cs"/>
              </a:rPr>
              <a:t>Error, stress and teamwork in medicine and aviation: cross sectional surveys</a:t>
            </a:r>
            <a:r>
              <a:rPr lang="en-US" sz="1400" b="1" kern="0" dirty="0">
                <a:latin typeface="Garamond" pitchFamily="18" charset="0"/>
                <a:ea typeface="ＭＳ Ｐゴシック" pitchFamily="34" charset="-128"/>
                <a:cs typeface="+mn-cs"/>
              </a:rPr>
              <a:t>.  British Medical Journal, 3-18-2000.</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78830"/>
            <a:ext cx="8931275" cy="884238"/>
          </a:xfrm>
        </p:spPr>
        <p:txBody>
          <a:bodyPr/>
          <a:lstStyle/>
          <a:p>
            <a:pPr eaLnBrk="1" hangingPunct="1"/>
            <a:r>
              <a:rPr lang="en-US" sz="4400" b="1" dirty="0" smtClean="0">
                <a:latin typeface="Garamond" pitchFamily="18" charset="0"/>
              </a:rPr>
              <a:t>Human Factors: </a:t>
            </a:r>
            <a:r>
              <a:rPr lang="en-US" sz="4400" b="1" i="1" dirty="0" smtClean="0">
                <a:latin typeface="Garamond" pitchFamily="18" charset="0"/>
              </a:rPr>
              <a:t>Fatigue</a:t>
            </a:r>
          </a:p>
        </p:txBody>
      </p:sp>
      <p:sp>
        <p:nvSpPr>
          <p:cNvPr id="14340" name="Text Box 4"/>
          <p:cNvSpPr txBox="1">
            <a:spLocks noChangeArrowheads="1"/>
          </p:cNvSpPr>
          <p:nvPr/>
        </p:nvSpPr>
        <p:spPr bwMode="auto">
          <a:xfrm>
            <a:off x="2743200" y="5695950"/>
            <a:ext cx="6172200" cy="400050"/>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US" sz="2000" dirty="0">
                <a:latin typeface="Garamond" pitchFamily="18" charset="0"/>
              </a:rPr>
              <a:t>Leonard, M. (Nov. 2005).  </a:t>
            </a:r>
            <a:r>
              <a:rPr lang="en-US" sz="2000" i="1" dirty="0">
                <a:latin typeface="Garamond" pitchFamily="18" charset="0"/>
              </a:rPr>
              <a:t>Safer Healthcare Now Presentation.</a:t>
            </a:r>
          </a:p>
        </p:txBody>
      </p:sp>
      <p:sp>
        <p:nvSpPr>
          <p:cNvPr id="5" name="Rectangle 3"/>
          <p:cNvSpPr txBox="1">
            <a:spLocks noChangeArrowheads="1"/>
          </p:cNvSpPr>
          <p:nvPr/>
        </p:nvSpPr>
        <p:spPr bwMode="auto">
          <a:xfrm>
            <a:off x="0" y="762000"/>
            <a:ext cx="6629400" cy="5257800"/>
          </a:xfrm>
          <a:prstGeom prst="rect">
            <a:avLst/>
          </a:prstGeom>
          <a:noFill/>
          <a:ln w="9525">
            <a:noFill/>
            <a:miter lim="800000"/>
            <a:headEnd/>
            <a:tailEnd/>
          </a:ln>
        </p:spPr>
        <p:txBody>
          <a:bodyPr/>
          <a:lstStyle/>
          <a:p>
            <a:pPr marL="342900" indent="-342900">
              <a:lnSpc>
                <a:spcPct val="80000"/>
              </a:lnSpc>
              <a:spcBef>
                <a:spcPts val="1200"/>
              </a:spcBef>
              <a:buClr>
                <a:schemeClr val="tx1"/>
              </a:buClr>
              <a:buFontTx/>
              <a:buChar char="•"/>
              <a:defRPr/>
            </a:pPr>
            <a:r>
              <a:rPr lang="en-US" sz="2400" b="1" kern="0" dirty="0">
                <a:solidFill>
                  <a:srgbClr val="336600"/>
                </a:solidFill>
                <a:latin typeface="Garamond" pitchFamily="18" charset="0"/>
                <a:ea typeface="ＭＳ Ｐゴシック" pitchFamily="34" charset="-128"/>
              </a:rPr>
              <a:t>24 hours without sleep</a:t>
            </a:r>
          </a:p>
          <a:p>
            <a:pPr marL="742950" lvl="1" indent="-285750">
              <a:lnSpc>
                <a:spcPct val="80000"/>
              </a:lnSpc>
              <a:spcBef>
                <a:spcPts val="1200"/>
              </a:spcBef>
              <a:buClr>
                <a:schemeClr val="tx1"/>
              </a:buClr>
              <a:buFontTx/>
              <a:buChar char="–"/>
              <a:defRPr/>
            </a:pPr>
            <a:r>
              <a:rPr lang="en-US" sz="2400" b="1" kern="0" dirty="0">
                <a:latin typeface="Garamond" pitchFamily="18" charset="0"/>
                <a:ea typeface="ＭＳ Ｐゴシック" pitchFamily="34" charset="-128"/>
              </a:rPr>
              <a:t>Is equivalent to a blood alcohol level of 0.10, </a:t>
            </a:r>
            <a:br>
              <a:rPr lang="en-US" sz="2400" b="1" kern="0" dirty="0">
                <a:latin typeface="Garamond" pitchFamily="18" charset="0"/>
                <a:ea typeface="ＭＳ Ｐゴシック" pitchFamily="34" charset="-128"/>
              </a:rPr>
            </a:br>
            <a:r>
              <a:rPr lang="en-US" sz="2400" b="1" kern="0" dirty="0">
                <a:latin typeface="Garamond" pitchFamily="18" charset="0"/>
                <a:ea typeface="ＭＳ Ｐゴシック" pitchFamily="34" charset="-128"/>
              </a:rPr>
              <a:t>a 30% decrease in cognitive processing</a:t>
            </a:r>
          </a:p>
          <a:p>
            <a:pPr marL="342900" indent="-342900">
              <a:lnSpc>
                <a:spcPct val="80000"/>
              </a:lnSpc>
              <a:spcBef>
                <a:spcPts val="1200"/>
              </a:spcBef>
              <a:buClr>
                <a:schemeClr val="tx1"/>
              </a:buClr>
              <a:buFontTx/>
              <a:buChar char="•"/>
              <a:defRPr/>
            </a:pPr>
            <a:r>
              <a:rPr lang="en-US" sz="2400" b="1" kern="0" dirty="0">
                <a:solidFill>
                  <a:srgbClr val="336600"/>
                </a:solidFill>
                <a:latin typeface="Garamond" pitchFamily="18" charset="0"/>
                <a:ea typeface="ＭＳ Ｐゴシック" pitchFamily="34" charset="-128"/>
              </a:rPr>
              <a:t>After 12 hours on the job</a:t>
            </a:r>
          </a:p>
          <a:p>
            <a:pPr marL="742950" lvl="1" indent="-285750">
              <a:lnSpc>
                <a:spcPct val="80000"/>
              </a:lnSpc>
              <a:spcBef>
                <a:spcPts val="1200"/>
              </a:spcBef>
              <a:buClr>
                <a:schemeClr val="tx1"/>
              </a:buClr>
              <a:buFontTx/>
              <a:buChar char="–"/>
              <a:defRPr/>
            </a:pPr>
            <a:r>
              <a:rPr lang="en-US" sz="2400" b="1" kern="0" dirty="0">
                <a:latin typeface="Garamond" pitchFamily="18" charset="0"/>
                <a:ea typeface="ＭＳ Ｐゴシック" pitchFamily="34" charset="-128"/>
              </a:rPr>
              <a:t>Nurses are 3 times more likely to make mistakes</a:t>
            </a:r>
          </a:p>
          <a:p>
            <a:pPr marL="342900" indent="-342900">
              <a:lnSpc>
                <a:spcPct val="80000"/>
              </a:lnSpc>
              <a:spcBef>
                <a:spcPts val="1200"/>
              </a:spcBef>
              <a:buClr>
                <a:schemeClr val="tx1"/>
              </a:buClr>
              <a:buFontTx/>
              <a:buChar char="•"/>
              <a:defRPr/>
            </a:pPr>
            <a:r>
              <a:rPr lang="en-US" sz="2400" b="1" kern="0" dirty="0">
                <a:solidFill>
                  <a:srgbClr val="336600"/>
                </a:solidFill>
                <a:latin typeface="Garamond" pitchFamily="18" charset="0"/>
                <a:ea typeface="ＭＳ Ｐゴシック" pitchFamily="34" charset="-128"/>
              </a:rPr>
              <a:t>When on traditional 24 hour call schedules</a:t>
            </a:r>
          </a:p>
          <a:p>
            <a:pPr marL="742950" lvl="1" indent="-285750">
              <a:lnSpc>
                <a:spcPct val="80000"/>
              </a:lnSpc>
              <a:spcBef>
                <a:spcPts val="1200"/>
              </a:spcBef>
              <a:buClr>
                <a:schemeClr val="tx1"/>
              </a:buClr>
              <a:buFontTx/>
              <a:buChar char="–"/>
              <a:defRPr/>
            </a:pPr>
            <a:r>
              <a:rPr lang="en-US" sz="2400" b="1" kern="0" dirty="0">
                <a:latin typeface="Garamond" pitchFamily="18" charset="0"/>
                <a:ea typeface="ＭＳ Ｐゴシック" pitchFamily="34" charset="-128"/>
              </a:rPr>
              <a:t>Interns made 30% more errors in ICU patients</a:t>
            </a:r>
          </a:p>
          <a:p>
            <a:pPr marL="342900" indent="-342900">
              <a:lnSpc>
                <a:spcPct val="80000"/>
              </a:lnSpc>
              <a:spcBef>
                <a:spcPts val="1200"/>
              </a:spcBef>
              <a:buClr>
                <a:schemeClr val="tx1"/>
              </a:buClr>
              <a:buFontTx/>
              <a:buChar char="•"/>
              <a:defRPr/>
            </a:pPr>
            <a:r>
              <a:rPr lang="en-US" sz="2400" b="1" kern="0" dirty="0">
                <a:solidFill>
                  <a:srgbClr val="336600"/>
                </a:solidFill>
                <a:latin typeface="Garamond" pitchFamily="18" charset="0"/>
                <a:ea typeface="ＭＳ Ｐゴシック" pitchFamily="34" charset="-128"/>
              </a:rPr>
              <a:t>Teamwork</a:t>
            </a:r>
            <a:r>
              <a:rPr lang="en-US" sz="2400" b="1" kern="0" dirty="0">
                <a:latin typeface="Garamond" pitchFamily="18" charset="0"/>
                <a:ea typeface="ＭＳ Ｐゴシック" pitchFamily="34" charset="-128"/>
              </a:rPr>
              <a:t> is the best countermeasure for fatigue</a:t>
            </a:r>
          </a:p>
          <a:p>
            <a:pPr marL="342900" indent="-342900">
              <a:lnSpc>
                <a:spcPct val="80000"/>
              </a:lnSpc>
              <a:spcBef>
                <a:spcPts val="1200"/>
              </a:spcBef>
              <a:buClr>
                <a:schemeClr val="tx1"/>
              </a:buClr>
              <a:buFontTx/>
              <a:buChar char="•"/>
              <a:defRPr/>
            </a:pPr>
            <a:r>
              <a:rPr lang="en-US" sz="2400" b="1" kern="0" dirty="0">
                <a:latin typeface="Garamond" pitchFamily="18" charset="0"/>
                <a:ea typeface="ＭＳ Ｐゴシック" pitchFamily="34" charset="-128"/>
              </a:rPr>
              <a:t>Three major disasters related to night time workers - </a:t>
            </a:r>
            <a:r>
              <a:rPr lang="en-US" sz="2400" b="1" i="1" kern="0" dirty="0">
                <a:latin typeface="Garamond" pitchFamily="18" charset="0"/>
                <a:ea typeface="ＭＳ Ｐゴシック" pitchFamily="34" charset="-128"/>
              </a:rPr>
              <a:t>Exxon Valdez, Chernobyl, and Three Mile Island</a:t>
            </a:r>
          </a:p>
          <a:p>
            <a:pPr marL="342900" indent="-342900">
              <a:lnSpc>
                <a:spcPct val="80000"/>
              </a:lnSpc>
              <a:spcBef>
                <a:spcPct val="20000"/>
              </a:spcBef>
              <a:buClr>
                <a:schemeClr val="tx1"/>
              </a:buClr>
              <a:buFontTx/>
              <a:buChar char="•"/>
              <a:defRPr/>
            </a:pPr>
            <a:endParaRPr lang="en-US" sz="2400" b="1" kern="0" dirty="0">
              <a:latin typeface="Garamond" pitchFamily="18" charset="0"/>
              <a:ea typeface="ＭＳ Ｐゴシック" pitchFamily="34" charset="-128"/>
            </a:endParaRPr>
          </a:p>
          <a:p>
            <a:pPr marL="342900" indent="-342900">
              <a:lnSpc>
                <a:spcPct val="80000"/>
              </a:lnSpc>
              <a:spcBef>
                <a:spcPct val="20000"/>
              </a:spcBef>
              <a:buFontTx/>
              <a:buChar char="•"/>
              <a:defRPr/>
            </a:pPr>
            <a:endParaRPr lang="en-US" sz="2400" b="1" kern="0" dirty="0">
              <a:latin typeface="Garamond" pitchFamily="18" charset="0"/>
              <a:ea typeface="ＭＳ Ｐゴシック" pitchFamily="34" charset="-128"/>
            </a:endParaRPr>
          </a:p>
        </p:txBody>
      </p:sp>
      <p:pic>
        <p:nvPicPr>
          <p:cNvPr id="14342" name="Picture 7" descr="C:\Users\Christine\AppData\Local\Microsoft\Windows\Temporary Internet Files\Content.IE5\MJWDZAQ0\MPj02160720000[1].jpg"/>
          <p:cNvPicPr>
            <a:picLocks noChangeAspect="1" noChangeArrowheads="1"/>
          </p:cNvPicPr>
          <p:nvPr/>
        </p:nvPicPr>
        <p:blipFill>
          <a:blip r:embed="rId3" cstate="print"/>
          <a:srcRect/>
          <a:stretch>
            <a:fillRect/>
          </a:stretch>
        </p:blipFill>
        <p:spPr bwMode="auto">
          <a:xfrm>
            <a:off x="6735763" y="1981200"/>
            <a:ext cx="2209800" cy="3687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218094"/>
            <a:ext cx="9144000" cy="914400"/>
          </a:xfrm>
        </p:spPr>
        <p:txBody>
          <a:bodyPr/>
          <a:lstStyle/>
          <a:p>
            <a:pPr eaLnBrk="1" hangingPunct="1"/>
            <a:r>
              <a:rPr lang="en-US" sz="2800" b="1" dirty="0" smtClean="0">
                <a:latin typeface="Garamond" pitchFamily="18" charset="0"/>
              </a:rPr>
              <a:t/>
            </a:r>
            <a:br>
              <a:rPr lang="en-US" sz="2800" b="1" dirty="0" smtClean="0">
                <a:latin typeface="Garamond" pitchFamily="18" charset="0"/>
              </a:rPr>
            </a:br>
            <a:r>
              <a:rPr lang="en-US" sz="2800" b="1" dirty="0" smtClean="0">
                <a:latin typeface="Garamond" pitchFamily="18" charset="0"/>
              </a:rPr>
              <a:t/>
            </a:r>
            <a:br>
              <a:rPr lang="en-US" sz="2800" b="1" dirty="0" smtClean="0">
                <a:latin typeface="Garamond" pitchFamily="18" charset="0"/>
              </a:rPr>
            </a:br>
            <a:r>
              <a:rPr lang="en-US" sz="2800" b="1" dirty="0" smtClean="0">
                <a:latin typeface="Garamond" pitchFamily="18" charset="0"/>
              </a:rPr>
              <a:t>Association Between Evening Admissions and Higher </a:t>
            </a:r>
            <a:br>
              <a:rPr lang="en-US" sz="2800" b="1" dirty="0" smtClean="0">
                <a:latin typeface="Garamond" pitchFamily="18" charset="0"/>
              </a:rPr>
            </a:br>
            <a:r>
              <a:rPr lang="en-US" sz="2800" b="1" dirty="0" smtClean="0">
                <a:latin typeface="Garamond" pitchFamily="18" charset="0"/>
              </a:rPr>
              <a:t>Mortality Rates in the Pediatric Intensive Care Unit</a:t>
            </a:r>
            <a:r>
              <a:rPr lang="en-US" sz="2400" b="1" dirty="0" smtClean="0">
                <a:latin typeface="Garamond" pitchFamily="18" charset="0"/>
              </a:rPr>
              <a:t/>
            </a:r>
            <a:br>
              <a:rPr lang="en-US" sz="2400" b="1" dirty="0" smtClean="0">
                <a:latin typeface="Garamond" pitchFamily="18" charset="0"/>
              </a:rPr>
            </a:br>
            <a:r>
              <a:rPr lang="en-US" sz="2400" b="1" dirty="0" smtClean="0">
                <a:latin typeface="Garamond" pitchFamily="18" charset="0"/>
              </a:rPr>
              <a:t/>
            </a:r>
            <a:br>
              <a:rPr lang="en-US" sz="2400" b="1" dirty="0" smtClean="0">
                <a:latin typeface="Garamond" pitchFamily="18" charset="0"/>
              </a:rPr>
            </a:br>
            <a:endParaRPr lang="en-US" sz="1400" b="1" dirty="0" smtClean="0">
              <a:solidFill>
                <a:schemeClr val="tx1"/>
              </a:solidFill>
              <a:latin typeface="Garamond" pitchFamily="18" charset="0"/>
            </a:endParaRPr>
          </a:p>
        </p:txBody>
      </p:sp>
      <p:graphicFrame>
        <p:nvGraphicFramePr>
          <p:cNvPr id="1196035" name="Object 3"/>
          <p:cNvGraphicFramePr>
            <a:graphicFrameLocks noChangeAspect="1"/>
          </p:cNvGraphicFramePr>
          <p:nvPr>
            <p:ph idx="1"/>
          </p:nvPr>
        </p:nvGraphicFramePr>
        <p:xfrm>
          <a:off x="101427" y="1056294"/>
          <a:ext cx="9078771" cy="4191000"/>
        </p:xfrm>
        <a:graphic>
          <a:graphicData uri="http://schemas.openxmlformats.org/presentationml/2006/ole">
            <p:oleObj spid="_x0000_s1026" name="Worksheet" r:id="rId4" imgW="4848113" imgH="3124308" progId="Excel.Sheet.8">
              <p:embed/>
            </p:oleObj>
          </a:graphicData>
        </a:graphic>
      </p:graphicFrame>
      <p:sp>
        <p:nvSpPr>
          <p:cNvPr id="1029" name="Rectangle 4"/>
          <p:cNvSpPr>
            <a:spLocks noChangeArrowheads="1"/>
          </p:cNvSpPr>
          <p:nvPr/>
        </p:nvSpPr>
        <p:spPr bwMode="auto">
          <a:xfrm>
            <a:off x="0" y="5486400"/>
            <a:ext cx="8077200" cy="400050"/>
          </a:xfrm>
          <a:prstGeom prst="rect">
            <a:avLst/>
          </a:prstGeom>
          <a:noFill/>
          <a:ln w="9525">
            <a:noFill/>
            <a:miter lim="800000"/>
            <a:headEnd/>
            <a:tailEnd/>
          </a:ln>
        </p:spPr>
        <p:txBody>
          <a:bodyPr>
            <a:spAutoFit/>
          </a:bodyPr>
          <a:lstStyle/>
          <a:p>
            <a:r>
              <a:rPr lang="en-US" sz="2000" dirty="0">
                <a:latin typeface="Garamond" pitchFamily="18" charset="0"/>
              </a:rPr>
              <a:t>Arias, Y., Taylor, D. S. &amp; </a:t>
            </a:r>
            <a:r>
              <a:rPr lang="en-US" sz="2000" dirty="0" err="1">
                <a:latin typeface="Garamond" pitchFamily="18" charset="0"/>
              </a:rPr>
              <a:t>Marcin</a:t>
            </a:r>
            <a:r>
              <a:rPr lang="en-US" sz="2000" dirty="0">
                <a:latin typeface="Garamond" pitchFamily="18" charset="0"/>
              </a:rPr>
              <a:t>, J. P. (2004). </a:t>
            </a:r>
            <a:r>
              <a:rPr lang="en-US" sz="2000" i="1" dirty="0">
                <a:latin typeface="Garamond" pitchFamily="18" charset="0"/>
              </a:rPr>
              <a:t>Pediatrics</a:t>
            </a:r>
            <a:r>
              <a:rPr lang="en-US" sz="2000" dirty="0">
                <a:latin typeface="Garamond" pitchFamily="18" charset="0"/>
              </a:rPr>
              <a:t>. 113: 530-534.</a:t>
            </a:r>
            <a:endParaRPr lang="en-CA" sz="2000" dirty="0">
              <a:latin typeface="Garamond"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0" y="-15766"/>
            <a:ext cx="9144000" cy="769938"/>
          </a:xfrm>
          <a:prstGeom prst="rect">
            <a:avLst/>
          </a:prstGeom>
          <a:noFill/>
          <a:ln w="9525">
            <a:noFill/>
            <a:miter lim="800000"/>
            <a:headEnd/>
            <a:tailEnd/>
          </a:ln>
        </p:spPr>
        <p:txBody>
          <a:bodyPr>
            <a:spAutoFit/>
          </a:bodyPr>
          <a:lstStyle/>
          <a:p>
            <a:pPr marL="60325" eaLnBrk="0" hangingPunct="0"/>
            <a:r>
              <a:rPr lang="en-US" sz="4400" b="1" dirty="0">
                <a:solidFill>
                  <a:schemeClr val="bg1"/>
                </a:solidFill>
                <a:latin typeface="Garamond" pitchFamily="18" charset="0"/>
              </a:rPr>
              <a:t>Safety Issues</a:t>
            </a:r>
            <a:r>
              <a:rPr lang="en-US" sz="4400" b="1" dirty="0" smtClean="0">
                <a:solidFill>
                  <a:schemeClr val="bg1"/>
                </a:solidFill>
                <a:latin typeface="Garamond" pitchFamily="18" charset="0"/>
              </a:rPr>
              <a:t>:</a:t>
            </a:r>
            <a:endParaRPr lang="en-US" sz="3000" b="1" i="1" dirty="0">
              <a:solidFill>
                <a:schemeClr val="bg1"/>
              </a:solidFill>
              <a:latin typeface="Garamond" pitchFamily="18" charset="0"/>
            </a:endParaRPr>
          </a:p>
        </p:txBody>
      </p:sp>
      <p:sp>
        <p:nvSpPr>
          <p:cNvPr id="4" name="Text Box 3"/>
          <p:cNvSpPr txBox="1">
            <a:spLocks noChangeArrowheads="1"/>
          </p:cNvSpPr>
          <p:nvPr/>
        </p:nvSpPr>
        <p:spPr bwMode="auto">
          <a:xfrm>
            <a:off x="381000" y="1600200"/>
            <a:ext cx="3962400" cy="1892300"/>
          </a:xfrm>
          <a:prstGeom prst="rect">
            <a:avLst/>
          </a:prstGeom>
          <a:solidFill>
            <a:schemeClr val="bg2"/>
          </a:solidFill>
          <a:ln w="57150">
            <a:noFill/>
            <a:miter lim="800000"/>
            <a:headEnd/>
            <a:tailEnd/>
          </a:ln>
        </p:spPr>
        <p:txBody>
          <a:bodyPr>
            <a:spAutoFit/>
          </a:bodyPr>
          <a:lstStyle/>
          <a:p>
            <a:pPr marL="228600" indent="-228600" algn="ctr" eaLnBrk="0" hangingPunct="0">
              <a:lnSpc>
                <a:spcPct val="130000"/>
              </a:lnSpc>
            </a:pPr>
            <a:r>
              <a:rPr lang="en-US" sz="2600" dirty="0">
                <a:solidFill>
                  <a:schemeClr val="bg1"/>
                </a:solidFill>
                <a:latin typeface="Georgia" pitchFamily="18" charset="0"/>
              </a:rPr>
              <a:t> </a:t>
            </a:r>
            <a:r>
              <a:rPr lang="en-US" sz="4500" b="1" dirty="0">
                <a:solidFill>
                  <a:srgbClr val="727A35"/>
                </a:solidFill>
                <a:latin typeface="Garamond" pitchFamily="18" charset="0"/>
              </a:rPr>
              <a:t>Epinephrine</a:t>
            </a:r>
          </a:p>
          <a:p>
            <a:pPr marL="228600" indent="-228600" algn="ctr" eaLnBrk="0" hangingPunct="0">
              <a:lnSpc>
                <a:spcPct val="130000"/>
              </a:lnSpc>
            </a:pPr>
            <a:r>
              <a:rPr lang="en-US" sz="4500" b="1" dirty="0">
                <a:latin typeface="Garamond" pitchFamily="18" charset="0"/>
              </a:rPr>
              <a:t>Ephedrine</a:t>
            </a:r>
            <a:endParaRPr lang="en-US" sz="2200" b="1" dirty="0">
              <a:latin typeface="Garamond" pitchFamily="18" charset="0"/>
            </a:endParaRPr>
          </a:p>
        </p:txBody>
      </p:sp>
      <p:sp>
        <p:nvSpPr>
          <p:cNvPr id="5" name="Text Box 4"/>
          <p:cNvSpPr txBox="1">
            <a:spLocks noChangeArrowheads="1"/>
          </p:cNvSpPr>
          <p:nvPr/>
        </p:nvSpPr>
        <p:spPr bwMode="auto">
          <a:xfrm>
            <a:off x="2209800" y="3733800"/>
            <a:ext cx="4648200" cy="1830388"/>
          </a:xfrm>
          <a:prstGeom prst="rect">
            <a:avLst/>
          </a:prstGeom>
          <a:solidFill>
            <a:schemeClr val="bg2"/>
          </a:solidFill>
          <a:ln w="57150">
            <a:noFill/>
            <a:miter lim="800000"/>
            <a:headEnd/>
            <a:tailEnd/>
          </a:ln>
        </p:spPr>
        <p:txBody>
          <a:bodyPr>
            <a:spAutoFit/>
          </a:bodyPr>
          <a:lstStyle/>
          <a:p>
            <a:pPr marL="228600" indent="-228600" algn="ctr" eaLnBrk="0" hangingPunct="0">
              <a:lnSpc>
                <a:spcPct val="130000"/>
              </a:lnSpc>
            </a:pPr>
            <a:r>
              <a:rPr lang="en-US" sz="2600" b="1" dirty="0">
                <a:solidFill>
                  <a:schemeClr val="bg1"/>
                </a:solidFill>
                <a:latin typeface="Garamond" pitchFamily="18" charset="0"/>
              </a:rPr>
              <a:t> </a:t>
            </a:r>
            <a:r>
              <a:rPr lang="en-US" sz="4500" b="1" dirty="0" err="1">
                <a:solidFill>
                  <a:srgbClr val="727A35"/>
                </a:solidFill>
                <a:latin typeface="Garamond" pitchFamily="18" charset="0"/>
              </a:rPr>
              <a:t>Phenylephrine</a:t>
            </a:r>
            <a:endParaRPr lang="en-US" sz="4500" b="1" dirty="0">
              <a:solidFill>
                <a:srgbClr val="727A35"/>
              </a:solidFill>
              <a:latin typeface="Garamond" pitchFamily="18" charset="0"/>
            </a:endParaRPr>
          </a:p>
          <a:p>
            <a:pPr marL="228600" indent="-228600" algn="ctr" eaLnBrk="0" hangingPunct="0">
              <a:lnSpc>
                <a:spcPct val="130000"/>
              </a:lnSpc>
            </a:pPr>
            <a:r>
              <a:rPr lang="en-US" sz="4500" b="1" dirty="0" err="1">
                <a:latin typeface="Garamond" pitchFamily="18" charset="0"/>
              </a:rPr>
              <a:t>Phentolamine</a:t>
            </a:r>
            <a:endParaRPr lang="en-US" sz="4500" b="1" dirty="0">
              <a:latin typeface="Garamond" pitchFamily="18" charset="0"/>
            </a:endParaRPr>
          </a:p>
        </p:txBody>
      </p:sp>
      <p:sp>
        <p:nvSpPr>
          <p:cNvPr id="6" name="Text Box 5"/>
          <p:cNvSpPr txBox="1">
            <a:spLocks noChangeArrowheads="1"/>
          </p:cNvSpPr>
          <p:nvPr/>
        </p:nvSpPr>
        <p:spPr bwMode="auto">
          <a:xfrm>
            <a:off x="4648200" y="1600200"/>
            <a:ext cx="3962400" cy="1830388"/>
          </a:xfrm>
          <a:prstGeom prst="rect">
            <a:avLst/>
          </a:prstGeom>
          <a:solidFill>
            <a:schemeClr val="bg2"/>
          </a:solidFill>
          <a:ln w="57150">
            <a:noFill/>
            <a:miter lim="800000"/>
            <a:headEnd/>
            <a:tailEnd/>
          </a:ln>
        </p:spPr>
        <p:txBody>
          <a:bodyPr>
            <a:spAutoFit/>
          </a:bodyPr>
          <a:lstStyle/>
          <a:p>
            <a:pPr marL="228600" indent="-228600" algn="ctr" eaLnBrk="0" hangingPunct="0">
              <a:lnSpc>
                <a:spcPct val="130000"/>
              </a:lnSpc>
            </a:pPr>
            <a:r>
              <a:rPr lang="en-US" sz="2600" b="1" dirty="0">
                <a:latin typeface="Garamond" pitchFamily="18" charset="0"/>
              </a:rPr>
              <a:t> </a:t>
            </a:r>
            <a:r>
              <a:rPr lang="en-US" sz="4500" b="1" dirty="0" err="1">
                <a:solidFill>
                  <a:srgbClr val="727A35"/>
                </a:solidFill>
                <a:latin typeface="Garamond" pitchFamily="18" charset="0"/>
              </a:rPr>
              <a:t>Amrinone</a:t>
            </a:r>
            <a:endParaRPr lang="en-US" sz="4500" b="1" dirty="0">
              <a:solidFill>
                <a:srgbClr val="727A35"/>
              </a:solidFill>
              <a:latin typeface="Garamond" pitchFamily="18" charset="0"/>
            </a:endParaRPr>
          </a:p>
          <a:p>
            <a:pPr marL="228600" indent="-228600" algn="ctr" eaLnBrk="0" hangingPunct="0">
              <a:lnSpc>
                <a:spcPct val="130000"/>
              </a:lnSpc>
            </a:pPr>
            <a:r>
              <a:rPr lang="en-US" sz="4500" b="1" dirty="0" err="1">
                <a:latin typeface="Garamond" pitchFamily="18" charset="0"/>
              </a:rPr>
              <a:t>Amiodarone</a:t>
            </a:r>
            <a:endParaRPr lang="en-US" sz="4500" b="1" dirty="0">
              <a:latin typeface="Garamond" pitchFamily="18" charset="0"/>
            </a:endParaRPr>
          </a:p>
        </p:txBody>
      </p:sp>
      <p:sp>
        <p:nvSpPr>
          <p:cNvPr id="7" name="TextBox 6"/>
          <p:cNvSpPr txBox="1"/>
          <p:nvPr/>
        </p:nvSpPr>
        <p:spPr>
          <a:xfrm>
            <a:off x="1219200" y="853966"/>
            <a:ext cx="6858000" cy="1077218"/>
          </a:xfrm>
          <a:prstGeom prst="rect">
            <a:avLst/>
          </a:prstGeom>
          <a:noFill/>
        </p:spPr>
        <p:txBody>
          <a:bodyPr wrap="square" rtlCol="0">
            <a:spAutoFit/>
          </a:bodyPr>
          <a:lstStyle/>
          <a:p>
            <a:r>
              <a:rPr lang="en-US" sz="3200" b="1" i="1" dirty="0" smtClean="0">
                <a:latin typeface="Garamond" pitchFamily="18" charset="0"/>
              </a:rPr>
              <a:t>Look Alike, Sound Alike Drug Names</a:t>
            </a:r>
          </a:p>
          <a:p>
            <a:endParaRPr lang="en-US" sz="3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2682876"/>
            <a:ext cx="9144000" cy="2620962"/>
          </a:xfrm>
          <a:prstGeom prst="rect">
            <a:avLst/>
          </a:prstGeom>
          <a:solidFill>
            <a:schemeClr val="bg2">
              <a:lumMod val="75000"/>
            </a:schemeClr>
          </a:solidFill>
          <a:ln w="9525">
            <a:noFill/>
            <a:miter lim="800000"/>
            <a:headEnd/>
            <a:tailEnd/>
          </a:ln>
        </p:spPr>
        <p:txBody>
          <a:bodyPr/>
          <a:lstStyle/>
          <a:p>
            <a:pPr algn="ctr">
              <a:lnSpc>
                <a:spcPct val="90000"/>
              </a:lnSpc>
              <a:spcBef>
                <a:spcPct val="20000"/>
              </a:spcBef>
              <a:defRPr/>
            </a:pPr>
            <a:endParaRPr lang="en-US" sz="5400" b="1" kern="0" dirty="0" smtClean="0">
              <a:latin typeface="Garamond" pitchFamily="18" charset="0"/>
              <a:ea typeface="ＭＳ Ｐゴシック" pitchFamily="34" charset="-128"/>
              <a:cs typeface="+mn-cs"/>
            </a:endParaRPr>
          </a:p>
          <a:p>
            <a:pPr algn="ctr">
              <a:lnSpc>
                <a:spcPct val="90000"/>
              </a:lnSpc>
              <a:spcBef>
                <a:spcPct val="20000"/>
              </a:spcBef>
              <a:defRPr/>
            </a:pPr>
            <a:r>
              <a:rPr lang="en-US" sz="4000" b="1" kern="0" dirty="0" smtClean="0">
                <a:latin typeface="Garamond" pitchFamily="18" charset="0"/>
                <a:ea typeface="ＭＳ Ｐゴシック" pitchFamily="34" charset="-128"/>
                <a:cs typeface="+mn-cs"/>
              </a:rPr>
              <a:t>It </a:t>
            </a:r>
            <a:r>
              <a:rPr lang="en-US" sz="4000" b="1" kern="0" dirty="0">
                <a:latin typeface="Garamond" pitchFamily="18" charset="0"/>
                <a:ea typeface="ＭＳ Ｐゴシック" pitchFamily="34" charset="-128"/>
                <a:cs typeface="+mn-cs"/>
              </a:rPr>
              <a:t>is to understand why their assessments and actions made sense at the time.”</a:t>
            </a:r>
          </a:p>
        </p:txBody>
      </p:sp>
      <p:sp>
        <p:nvSpPr>
          <p:cNvPr id="15362" name="Rectangle 3"/>
          <p:cNvSpPr>
            <a:spLocks noGrp="1" noChangeArrowheads="1"/>
          </p:cNvSpPr>
          <p:nvPr>
            <p:ph type="title"/>
          </p:nvPr>
        </p:nvSpPr>
        <p:spPr>
          <a:xfrm>
            <a:off x="0" y="-91966"/>
            <a:ext cx="8961437" cy="930275"/>
          </a:xfrm>
        </p:spPr>
        <p:txBody>
          <a:bodyPr/>
          <a:lstStyle/>
          <a:p>
            <a:pPr eaLnBrk="1" hangingPunct="1"/>
            <a:r>
              <a:rPr lang="en-US" sz="4400" b="1" dirty="0" smtClean="0">
                <a:latin typeface="Garamond" pitchFamily="18" charset="0"/>
              </a:rPr>
              <a:t>Human Error – the New View</a:t>
            </a:r>
          </a:p>
        </p:txBody>
      </p:sp>
      <p:sp>
        <p:nvSpPr>
          <p:cNvPr id="15364" name="Text Box 4"/>
          <p:cNvSpPr txBox="1">
            <a:spLocks noChangeArrowheads="1"/>
          </p:cNvSpPr>
          <p:nvPr/>
        </p:nvSpPr>
        <p:spPr bwMode="auto">
          <a:xfrm>
            <a:off x="0" y="5638800"/>
            <a:ext cx="8259762" cy="400050"/>
          </a:xfrm>
          <a:prstGeom prst="rect">
            <a:avLst/>
          </a:prstGeom>
          <a:noFill/>
          <a:ln w="9525">
            <a:noFill/>
            <a:miter lim="800000"/>
            <a:headEnd/>
            <a:tailEnd/>
          </a:ln>
        </p:spPr>
        <p:txBody>
          <a:bodyPr>
            <a:spAutoFit/>
          </a:bodyPr>
          <a:lstStyle/>
          <a:p>
            <a:pPr>
              <a:spcBef>
                <a:spcPct val="50000"/>
              </a:spcBef>
            </a:pPr>
            <a:r>
              <a:rPr lang="en-US" sz="2000" dirty="0">
                <a:latin typeface="Garamond" pitchFamily="18" charset="0"/>
              </a:rPr>
              <a:t>Dekker, S. (2002).  </a:t>
            </a:r>
            <a:r>
              <a:rPr lang="en-US" sz="2000" i="1" dirty="0">
                <a:latin typeface="Garamond" pitchFamily="18" charset="0"/>
              </a:rPr>
              <a:t>The Field Guide to Human Error Investigations.</a:t>
            </a:r>
            <a:endParaRPr lang="en-US" sz="2000" dirty="0">
              <a:latin typeface="Garamond" pitchFamily="18" charset="0"/>
            </a:endParaRPr>
          </a:p>
        </p:txBody>
      </p:sp>
      <p:sp>
        <p:nvSpPr>
          <p:cNvPr id="5" name="Rectangle 2"/>
          <p:cNvSpPr txBox="1">
            <a:spLocks noChangeArrowheads="1"/>
          </p:cNvSpPr>
          <p:nvPr/>
        </p:nvSpPr>
        <p:spPr bwMode="auto">
          <a:xfrm>
            <a:off x="0" y="1143000"/>
            <a:ext cx="9144000" cy="1874837"/>
          </a:xfrm>
          <a:prstGeom prst="rect">
            <a:avLst/>
          </a:prstGeom>
          <a:solidFill>
            <a:schemeClr val="bg2"/>
          </a:solidFill>
          <a:ln w="9525">
            <a:noFill/>
            <a:miter lim="800000"/>
            <a:headEnd/>
            <a:tailEnd/>
          </a:ln>
        </p:spPr>
        <p:txBody>
          <a:bodyPr/>
          <a:lstStyle/>
          <a:p>
            <a:pPr algn="ctr">
              <a:lnSpc>
                <a:spcPct val="90000"/>
              </a:lnSpc>
              <a:spcBef>
                <a:spcPct val="20000"/>
              </a:spcBef>
              <a:defRPr/>
            </a:pPr>
            <a:endParaRPr lang="en-US" sz="1600" b="1" kern="0" dirty="0" smtClean="0">
              <a:latin typeface="Garamond" pitchFamily="18" charset="0"/>
              <a:ea typeface="ＭＳ Ｐゴシック" pitchFamily="34" charset="-128"/>
              <a:cs typeface="+mn-cs"/>
            </a:endParaRPr>
          </a:p>
          <a:p>
            <a:pPr algn="ctr">
              <a:lnSpc>
                <a:spcPct val="90000"/>
              </a:lnSpc>
              <a:spcBef>
                <a:spcPct val="20000"/>
              </a:spcBef>
              <a:defRPr/>
            </a:pPr>
            <a:r>
              <a:rPr lang="en-US" sz="4000" b="1" kern="0" dirty="0" smtClean="0">
                <a:latin typeface="Garamond" pitchFamily="18" charset="0"/>
                <a:ea typeface="ＭＳ Ｐゴシック" pitchFamily="34" charset="-128"/>
                <a:cs typeface="+mn-cs"/>
              </a:rPr>
              <a:t>“</a:t>
            </a:r>
            <a:r>
              <a:rPr lang="en-US" sz="4000" b="1" kern="0" dirty="0">
                <a:latin typeface="Garamond" pitchFamily="18" charset="0"/>
                <a:ea typeface="ＭＳ Ｐゴシック" pitchFamily="34" charset="-128"/>
                <a:cs typeface="+mn-cs"/>
              </a:rPr>
              <a:t>The point of an investigation is not to find where people went wrong.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lide0035_image043"/>
          <p:cNvPicPr>
            <a:picLocks noChangeAspect="1" noChangeArrowheads="1"/>
          </p:cNvPicPr>
          <p:nvPr/>
        </p:nvPicPr>
        <p:blipFill>
          <a:blip r:embed="rId4" cstate="print"/>
          <a:srcRect/>
          <a:stretch>
            <a:fillRect/>
          </a:stretch>
        </p:blipFill>
        <p:spPr bwMode="auto">
          <a:xfrm>
            <a:off x="0" y="0"/>
            <a:ext cx="9144000" cy="5867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Clr clrSpc="rgb" dir="cw">
                                      <p:cBhvr override="childStyle">
                                        <p:cTn id="6" dur="100" fill="hold"/>
                                        <p:tgtEl>
                                          <p:spTgt spid="2"/>
                                        </p:tgtEl>
                                        <p:attrNameLst>
                                          <p:attrName>style.color</p:attrName>
                                        </p:attrNameLst>
                                      </p:cBhvr>
                                      <p:to>
                                        <a:schemeClr val="accent2"/>
                                      </p:to>
                                    </p:animClr>
                                    <p:animClr clrSpc="rgb" dir="cw">
                                      <p:cBhvr>
                                        <p:cTn id="7" dur="100" fill="hold"/>
                                        <p:tgtEl>
                                          <p:spTgt spid="2"/>
                                        </p:tgtEl>
                                        <p:attrNameLst>
                                          <p:attrName>fillcolor</p:attrName>
                                        </p:attrNameLst>
                                      </p:cBhvr>
                                      <p:to>
                                        <a:schemeClr val="accent2"/>
                                      </p:to>
                                    </p:animClr>
                                    <p:set>
                                      <p:cBhvr>
                                        <p:cTn id="8" dur="100" fill="hold"/>
                                        <p:tgtEl>
                                          <p:spTgt spid="2"/>
                                        </p:tgtEl>
                                        <p:attrNameLst>
                                          <p:attrName>fill.type</p:attrName>
                                        </p:attrNameLst>
                                      </p:cBhvr>
                                      <p:to>
                                        <p:strVal val="solid"/>
                                      </p:to>
                                    </p:set>
                                    <p:set>
                                      <p:cBhvr>
                                        <p:cTn id="9" dur="100" fill="hold"/>
                                        <p:tgtEl>
                                          <p:spTgt spid="2"/>
                                        </p:tgtEl>
                                        <p:attrNameLst>
                                          <p:attrName>fill.on</p:attrName>
                                        </p:attrNameLst>
                                      </p:cBhvr>
                                      <p:to>
                                        <p:strVal val="true"/>
                                      </p:to>
                                    </p:se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lide0036_image046"/>
          <p:cNvPicPr>
            <a:picLocks noChangeAspect="1" noChangeArrowheads="1"/>
          </p:cNvPicPr>
          <p:nvPr/>
        </p:nvPicPr>
        <p:blipFill>
          <a:blip r:embed="rId4" cstate="print"/>
          <a:srcRect/>
          <a:stretch>
            <a:fillRect/>
          </a:stretch>
        </p:blipFill>
        <p:spPr bwMode="auto">
          <a:xfrm>
            <a:off x="0" y="0"/>
            <a:ext cx="9144000" cy="5638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Clr clrSpc="rgb" dir="cw">
                                      <p:cBhvr override="childStyle">
                                        <p:cTn id="6" dur="100" fill="hold"/>
                                        <p:tgtEl>
                                          <p:spTgt spid="2"/>
                                        </p:tgtEl>
                                        <p:attrNameLst>
                                          <p:attrName>style.color</p:attrName>
                                        </p:attrNameLst>
                                      </p:cBhvr>
                                      <p:to>
                                        <a:schemeClr val="accent2"/>
                                      </p:to>
                                    </p:animClr>
                                    <p:animClr clrSpc="rgb" dir="cw">
                                      <p:cBhvr>
                                        <p:cTn id="7" dur="100" fill="hold"/>
                                        <p:tgtEl>
                                          <p:spTgt spid="2"/>
                                        </p:tgtEl>
                                        <p:attrNameLst>
                                          <p:attrName>fillcolor</p:attrName>
                                        </p:attrNameLst>
                                      </p:cBhvr>
                                      <p:to>
                                        <a:schemeClr val="accent2"/>
                                      </p:to>
                                    </p:animClr>
                                    <p:set>
                                      <p:cBhvr>
                                        <p:cTn id="8" dur="100" fill="hold"/>
                                        <p:tgtEl>
                                          <p:spTgt spid="2"/>
                                        </p:tgtEl>
                                        <p:attrNameLst>
                                          <p:attrName>fill.type</p:attrName>
                                        </p:attrNameLst>
                                      </p:cBhvr>
                                      <p:to>
                                        <p:strVal val="solid"/>
                                      </p:to>
                                    </p:set>
                                    <p:set>
                                      <p:cBhvr>
                                        <p:cTn id="9" dur="100" fill="hold"/>
                                        <p:tgtEl>
                                          <p:spTgt spid="2"/>
                                        </p:tgtEl>
                                        <p:attrNameLst>
                                          <p:attrName>fill.on</p:attrName>
                                        </p:attrNameLst>
                                      </p:cBhvr>
                                      <p:to>
                                        <p:strVal val="true"/>
                                      </p:to>
                                    </p:se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0" y="-110362"/>
            <a:ext cx="9144000" cy="838200"/>
          </a:xfrm>
        </p:spPr>
        <p:txBody>
          <a:bodyPr anchor="b"/>
          <a:lstStyle/>
          <a:p>
            <a:pPr marL="122238" eaLnBrk="1" hangingPunct="1"/>
            <a:r>
              <a:rPr lang="en-US" sz="4400" b="1" dirty="0" smtClean="0">
                <a:latin typeface="Garamond" pitchFamily="18" charset="0"/>
              </a:rPr>
              <a:t>A </a:t>
            </a:r>
            <a:r>
              <a:rPr lang="en-US" sz="4400" b="1" i="1" dirty="0" smtClean="0">
                <a:latin typeface="Garamond" pitchFamily="18" charset="0"/>
              </a:rPr>
              <a:t>Systems</a:t>
            </a:r>
            <a:r>
              <a:rPr lang="en-US" sz="4400" b="1" dirty="0" smtClean="0">
                <a:latin typeface="Garamond" pitchFamily="18" charset="0"/>
              </a:rPr>
              <a:t> Approach</a:t>
            </a:r>
            <a:endParaRPr lang="en-GB" sz="4400" b="1" dirty="0" smtClean="0">
              <a:latin typeface="Garamond" pitchFamily="18" charset="0"/>
            </a:endParaRPr>
          </a:p>
        </p:txBody>
      </p:sp>
      <p:sp>
        <p:nvSpPr>
          <p:cNvPr id="21508" name="Rectangle 2"/>
          <p:cNvSpPr>
            <a:spLocks noChangeArrowheads="1"/>
          </p:cNvSpPr>
          <p:nvPr/>
        </p:nvSpPr>
        <p:spPr bwMode="auto">
          <a:xfrm>
            <a:off x="0" y="2833688"/>
            <a:ext cx="9144000" cy="0"/>
          </a:xfrm>
          <a:prstGeom prst="rect">
            <a:avLst/>
          </a:prstGeom>
          <a:noFill/>
          <a:ln w="9525">
            <a:noFill/>
            <a:miter lim="800000"/>
            <a:headEnd/>
            <a:tailEnd/>
          </a:ln>
        </p:spPr>
        <p:txBody>
          <a:bodyPr wrap="none" anchor="ctr">
            <a:spAutoFit/>
          </a:bodyPr>
          <a:lstStyle/>
          <a:p>
            <a:endParaRPr lang="en-US"/>
          </a:p>
        </p:txBody>
      </p:sp>
      <p:sp>
        <p:nvSpPr>
          <p:cNvPr id="21509" name="Rectangle 3"/>
          <p:cNvSpPr>
            <a:spLocks noChangeArrowheads="1"/>
          </p:cNvSpPr>
          <p:nvPr/>
        </p:nvSpPr>
        <p:spPr bwMode="auto">
          <a:xfrm>
            <a:off x="0" y="3290888"/>
            <a:ext cx="784225" cy="274637"/>
          </a:xfrm>
          <a:prstGeom prst="rect">
            <a:avLst/>
          </a:prstGeom>
          <a:noFill/>
          <a:ln w="9525">
            <a:noFill/>
            <a:miter lim="800000"/>
            <a:headEnd/>
            <a:tailEnd/>
          </a:ln>
        </p:spPr>
        <p:txBody>
          <a:bodyPr wrap="none" anchor="ctr">
            <a:spAutoFit/>
          </a:bodyPr>
          <a:lstStyle/>
          <a:p>
            <a:r>
              <a:rPr lang="en-US" sz="1200">
                <a:cs typeface="Times New Roman" pitchFamily="18" charset="0"/>
              </a:rPr>
              <a:t>              </a:t>
            </a:r>
            <a:endParaRPr lang="en-US" sz="1800">
              <a:cs typeface="Times New Roman" pitchFamily="18" charset="0"/>
            </a:endParaRPr>
          </a:p>
        </p:txBody>
      </p:sp>
      <p:sp>
        <p:nvSpPr>
          <p:cNvPr id="21510" name="Rectangle 4"/>
          <p:cNvSpPr>
            <a:spLocks noChangeArrowheads="1"/>
          </p:cNvSpPr>
          <p:nvPr/>
        </p:nvSpPr>
        <p:spPr bwMode="auto">
          <a:xfrm>
            <a:off x="0" y="3840163"/>
            <a:ext cx="184150" cy="366712"/>
          </a:xfrm>
          <a:prstGeom prst="rect">
            <a:avLst/>
          </a:prstGeom>
          <a:noFill/>
          <a:ln w="9525">
            <a:noFill/>
            <a:miter lim="800000"/>
            <a:headEnd/>
            <a:tailEnd/>
          </a:ln>
        </p:spPr>
        <p:txBody>
          <a:bodyPr wrap="none" anchor="ctr">
            <a:spAutoFit/>
          </a:bodyPr>
          <a:lstStyle/>
          <a:p>
            <a:pPr>
              <a:tabLst>
                <a:tab pos="2743200" algn="ctr"/>
                <a:tab pos="5486400" algn="r"/>
              </a:tabLst>
            </a:pPr>
            <a:endParaRPr lang="en-CA" sz="1800"/>
          </a:p>
        </p:txBody>
      </p:sp>
      <p:sp>
        <p:nvSpPr>
          <p:cNvPr id="23559" name="Rectangle 6"/>
          <p:cNvSpPr>
            <a:spLocks noChangeArrowheads="1"/>
          </p:cNvSpPr>
          <p:nvPr/>
        </p:nvSpPr>
        <p:spPr bwMode="auto">
          <a:xfrm>
            <a:off x="0" y="1371600"/>
            <a:ext cx="9144000" cy="3230562"/>
          </a:xfrm>
          <a:prstGeom prst="rect">
            <a:avLst/>
          </a:prstGeom>
          <a:solidFill>
            <a:schemeClr val="bg2"/>
          </a:solidFill>
          <a:ln w="9525">
            <a:noFill/>
            <a:miter lim="800000"/>
            <a:headEnd/>
            <a:tailEnd/>
          </a:ln>
        </p:spPr>
        <p:txBody>
          <a:bodyPr>
            <a:spAutoFit/>
          </a:bodyPr>
          <a:lstStyle/>
          <a:p>
            <a:pPr marL="122238">
              <a:spcBef>
                <a:spcPts val="600"/>
              </a:spcBef>
              <a:spcAft>
                <a:spcPts val="600"/>
              </a:spcAft>
            </a:pPr>
            <a:r>
              <a:rPr lang="en-US" sz="4400" b="1" dirty="0">
                <a:latin typeface="Garamond" pitchFamily="18" charset="0"/>
              </a:rPr>
              <a:t>“The systems approach is not about changing the human condition but  rather the conditions under which humans work.”</a:t>
            </a:r>
            <a:r>
              <a:rPr lang="en-US" sz="2800" b="1" dirty="0">
                <a:latin typeface="Garamond" pitchFamily="18" charset="0"/>
              </a:rPr>
              <a:t>					                     </a:t>
            </a:r>
            <a:r>
              <a:rPr lang="en-US" sz="2800" b="1" dirty="0">
                <a:latin typeface="Georgia" pitchFamily="18" charset="0"/>
              </a:rPr>
              <a:t>		</a:t>
            </a:r>
            <a:endParaRPr lang="en-US" sz="2800" b="1" i="1" dirty="0">
              <a:latin typeface="Garamond" pitchFamily="18" charset="0"/>
            </a:endParaRPr>
          </a:p>
        </p:txBody>
      </p:sp>
      <p:sp>
        <p:nvSpPr>
          <p:cNvPr id="21512" name="Text Box 4"/>
          <p:cNvSpPr txBox="1">
            <a:spLocks noChangeArrowheads="1"/>
          </p:cNvSpPr>
          <p:nvPr/>
        </p:nvSpPr>
        <p:spPr bwMode="auto">
          <a:xfrm>
            <a:off x="198438" y="5181600"/>
            <a:ext cx="8945562" cy="400050"/>
          </a:xfrm>
          <a:prstGeom prst="rect">
            <a:avLst/>
          </a:prstGeom>
          <a:noFill/>
          <a:ln w="9525">
            <a:noFill/>
            <a:miter lim="800000"/>
            <a:headEnd/>
            <a:tailEnd/>
          </a:ln>
        </p:spPr>
        <p:txBody>
          <a:bodyPr>
            <a:spAutoFit/>
          </a:bodyPr>
          <a:lstStyle/>
          <a:p>
            <a:pPr>
              <a:spcBef>
                <a:spcPct val="50000"/>
              </a:spcBef>
            </a:pPr>
            <a:r>
              <a:rPr lang="en-US" sz="2000" dirty="0">
                <a:latin typeface="Garamond" pitchFamily="18" charset="0"/>
              </a:rPr>
              <a:t>Reason, J. T. (2001). </a:t>
            </a:r>
            <a:endParaRPr lang="en-US" sz="2000" b="1" dirty="0">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3559">
                                            <p:txEl>
                                              <p:pRg st="0" end="0"/>
                                            </p:txEl>
                                          </p:spTgt>
                                        </p:tgtEl>
                                        <p:attrNameLst>
                                          <p:attrName>style.visibility</p:attrName>
                                        </p:attrNameLst>
                                      </p:cBhvr>
                                      <p:to>
                                        <p:strVal val="visible"/>
                                      </p:to>
                                    </p:set>
                                    <p:anim calcmode="discrete" valueType="clr">
                                      <p:cBhvr override="childStyle">
                                        <p:cTn id="7" dur="80"/>
                                        <p:tgtEl>
                                          <p:spTgt spid="235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355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PSI_SD(hi-res)"/>
          <p:cNvPicPr>
            <a:picLocks noChangeAspect="1" noChangeArrowheads="1"/>
          </p:cNvPicPr>
          <p:nvPr/>
        </p:nvPicPr>
        <p:blipFill>
          <a:blip r:embed="rId3" cstate="print"/>
          <a:srcRect/>
          <a:stretch>
            <a:fillRect/>
          </a:stretch>
        </p:blipFill>
        <p:spPr bwMode="auto">
          <a:xfrm>
            <a:off x="0" y="0"/>
            <a:ext cx="9144000" cy="6019800"/>
          </a:xfrm>
          <a:prstGeom prst="rect">
            <a:avLst/>
          </a:prstGeom>
          <a:noFill/>
          <a:ln w="9525">
            <a:noFill/>
            <a:miter lim="800000"/>
            <a:headEnd/>
            <a:tailEnd/>
          </a:ln>
        </p:spPr>
      </p:pic>
      <p:sp>
        <p:nvSpPr>
          <p:cNvPr id="22532" name="Rectangle 3"/>
          <p:cNvSpPr>
            <a:spLocks noChangeArrowheads="1"/>
          </p:cNvSpPr>
          <p:nvPr/>
        </p:nvSpPr>
        <p:spPr bwMode="auto">
          <a:xfrm>
            <a:off x="1528763" y="0"/>
            <a:ext cx="5964237" cy="928688"/>
          </a:xfrm>
          <a:prstGeom prst="rect">
            <a:avLst/>
          </a:prstGeom>
          <a:solidFill>
            <a:schemeClr val="bg1"/>
          </a:solidFill>
          <a:ln w="9525" algn="ctr">
            <a:noFill/>
            <a:round/>
            <a:headEnd/>
            <a:tailEnd/>
          </a:ln>
        </p:spPr>
        <p:txBody>
          <a:bodyPr/>
          <a:lstStyle/>
          <a:p>
            <a:pPr algn="ctr" eaLnBrk="0" hangingPunct="0"/>
            <a:r>
              <a:rPr lang="en-US" sz="4400">
                <a:solidFill>
                  <a:srgbClr val="808000"/>
                </a:solidFill>
                <a:latin typeface="Georgia" pitchFamily="18" charset="0"/>
              </a:rPr>
              <a:t>Strategic Directions</a:t>
            </a:r>
            <a:endParaRPr lang="en-CA" sz="4400">
              <a:solidFill>
                <a:srgbClr val="808000"/>
              </a:solidFill>
              <a:latin typeface="Georgia"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500cancer15nw1big"/>
          <p:cNvPicPr>
            <a:picLocks noChangeAspect="1" noChangeArrowheads="1"/>
          </p:cNvPicPr>
          <p:nvPr/>
        </p:nvPicPr>
        <p:blipFill>
          <a:blip r:embed="rId3" cstate="print"/>
          <a:srcRect/>
          <a:stretch>
            <a:fillRect/>
          </a:stretch>
        </p:blipFill>
        <p:spPr bwMode="auto">
          <a:xfrm>
            <a:off x="288232" y="840537"/>
            <a:ext cx="3452842" cy="5179263"/>
          </a:xfrm>
          <a:prstGeom prst="rect">
            <a:avLst/>
          </a:prstGeom>
          <a:noFill/>
        </p:spPr>
      </p:pic>
      <p:sp>
        <p:nvSpPr>
          <p:cNvPr id="32771" name="Rectangle 3"/>
          <p:cNvSpPr>
            <a:spLocks noChangeArrowheads="1"/>
          </p:cNvSpPr>
          <p:nvPr/>
        </p:nvSpPr>
        <p:spPr bwMode="auto">
          <a:xfrm>
            <a:off x="4143372" y="976805"/>
            <a:ext cx="4714908" cy="1569660"/>
          </a:xfrm>
          <a:prstGeom prst="rect">
            <a:avLst/>
          </a:prstGeom>
          <a:noFill/>
          <a:ln w="9525">
            <a:noFill/>
            <a:miter lim="800000"/>
            <a:headEnd/>
            <a:tailEnd/>
          </a:ln>
          <a:effectLst/>
        </p:spPr>
        <p:txBody>
          <a:bodyPr wrap="square" anchor="ctr">
            <a:spAutoFit/>
          </a:bodyPr>
          <a:lstStyle/>
          <a:p>
            <a:pPr eaLnBrk="1" hangingPunct="1"/>
            <a:r>
              <a:rPr lang="en-US" sz="3200" b="1" dirty="0">
                <a:solidFill>
                  <a:schemeClr val="tx2">
                    <a:lumMod val="75000"/>
                  </a:schemeClr>
                </a:solidFill>
                <a:latin typeface="+mn-lt"/>
              </a:rPr>
              <a:t>Botched tests cast doubts on cancer screening</a:t>
            </a:r>
          </a:p>
          <a:p>
            <a:endParaRPr lang="en-US" sz="3200" dirty="0">
              <a:solidFill>
                <a:schemeClr val="tx2">
                  <a:lumMod val="75000"/>
                </a:schemeClr>
              </a:solidFill>
              <a:latin typeface="+mn-lt"/>
            </a:endParaRPr>
          </a:p>
        </p:txBody>
      </p:sp>
      <p:graphicFrame>
        <p:nvGraphicFramePr>
          <p:cNvPr id="32772" name="Object 4"/>
          <p:cNvGraphicFramePr>
            <a:graphicFrameLocks noChangeAspect="1"/>
          </p:cNvGraphicFramePr>
          <p:nvPr/>
        </p:nvGraphicFramePr>
        <p:xfrm>
          <a:off x="346365" y="5579083"/>
          <a:ext cx="3352800" cy="385302"/>
        </p:xfrm>
        <a:graphic>
          <a:graphicData uri="http://schemas.openxmlformats.org/presentationml/2006/ole">
            <p:oleObj spid="_x0000_s71682" name="Photo Editor Photo" r:id="rId4" imgW="4563112" imgH="542857" progId="">
              <p:embed/>
            </p:oleObj>
          </a:graphicData>
        </a:graphic>
      </p:graphicFrame>
      <p:sp>
        <p:nvSpPr>
          <p:cNvPr id="32773" name="Rectangle 5"/>
          <p:cNvSpPr>
            <a:spLocks noChangeArrowheads="1"/>
          </p:cNvSpPr>
          <p:nvPr/>
        </p:nvSpPr>
        <p:spPr bwMode="auto">
          <a:xfrm>
            <a:off x="4343400" y="2210783"/>
            <a:ext cx="4343400" cy="3580467"/>
          </a:xfrm>
          <a:prstGeom prst="rect">
            <a:avLst/>
          </a:prstGeom>
          <a:noFill/>
          <a:ln w="9525">
            <a:noFill/>
            <a:miter lim="800000"/>
            <a:headEnd/>
            <a:tailEnd/>
          </a:ln>
          <a:effectLst/>
        </p:spPr>
        <p:txBody>
          <a:bodyPr wrap="square" anchor="ctr">
            <a:spAutoFit/>
          </a:bodyPr>
          <a:lstStyle/>
          <a:p>
            <a:pPr eaLnBrk="1" hangingPunct="1">
              <a:lnSpc>
                <a:spcPts val="2400"/>
              </a:lnSpc>
              <a:spcBef>
                <a:spcPts val="150"/>
              </a:spcBef>
              <a:spcAft>
                <a:spcPts val="600"/>
              </a:spcAft>
            </a:pPr>
            <a:r>
              <a:rPr lang="en-US" sz="2000" dirty="0">
                <a:latin typeface="Arial" charset="0"/>
              </a:rPr>
              <a:t>Beverly is one of the first patients lined up to testify at the inquiry. She found a small lump in her breasts in early 2001. At the time, she was told she tested negative for a hormonal treatment that can drastically reduce chances of cancer's reoccurrence in eligible patients. By the time she learned her test results were wrong -</a:t>
            </a:r>
          </a:p>
          <a:p>
            <a:pPr eaLnBrk="1" hangingPunct="1">
              <a:lnSpc>
                <a:spcPts val="2400"/>
              </a:lnSpc>
              <a:spcBef>
                <a:spcPts val="150"/>
              </a:spcBef>
              <a:spcAft>
                <a:spcPts val="600"/>
              </a:spcAft>
            </a:pPr>
            <a:r>
              <a:rPr lang="en-US" sz="2000" dirty="0">
                <a:latin typeface="Arial" charset="0"/>
              </a:rPr>
              <a:t>six years later -- it was too late for the treatment.</a:t>
            </a:r>
            <a:r>
              <a:rPr lang="en-US" sz="1600" dirty="0">
                <a:latin typeface="Arial" charset="0"/>
              </a:rPr>
              <a:t> </a:t>
            </a:r>
            <a:endParaRPr lang="en-US" dirty="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cstate="print"/>
          <a:srcRect/>
          <a:stretch>
            <a:fillRect/>
          </a:stretch>
        </p:blipFill>
        <p:spPr bwMode="auto">
          <a:xfrm>
            <a:off x="356188" y="4724400"/>
            <a:ext cx="3834812" cy="1371600"/>
          </a:xfrm>
          <a:prstGeom prst="rect">
            <a:avLst/>
          </a:prstGeom>
          <a:noFill/>
          <a:ln w="9525">
            <a:noFill/>
            <a:miter lim="800000"/>
            <a:headEnd/>
            <a:tailEnd/>
          </a:ln>
        </p:spPr>
      </p:pic>
      <p:sp>
        <p:nvSpPr>
          <p:cNvPr id="23555" name="Title 1"/>
          <p:cNvSpPr>
            <a:spLocks noGrp="1"/>
          </p:cNvSpPr>
          <p:nvPr>
            <p:ph type="title"/>
          </p:nvPr>
        </p:nvSpPr>
        <p:spPr>
          <a:xfrm>
            <a:off x="198438" y="0"/>
            <a:ext cx="8488362" cy="854075"/>
          </a:xfrm>
        </p:spPr>
        <p:txBody>
          <a:bodyPr/>
          <a:lstStyle/>
          <a:p>
            <a:pPr eaLnBrk="1" hangingPunct="1"/>
            <a:r>
              <a:rPr lang="en-US" sz="4400" b="0" smtClean="0"/>
              <a:t>Strategic Directions</a:t>
            </a:r>
            <a:endParaRPr lang="en-CA" sz="4400" b="0" smtClean="0"/>
          </a:p>
        </p:txBody>
      </p:sp>
      <p:sp>
        <p:nvSpPr>
          <p:cNvPr id="23556" name="Content Placeholder 20"/>
          <p:cNvSpPr>
            <a:spLocks noGrp="1"/>
          </p:cNvSpPr>
          <p:nvPr>
            <p:ph sz="half" idx="1"/>
          </p:nvPr>
        </p:nvSpPr>
        <p:spPr>
          <a:xfrm>
            <a:off x="433388" y="2819400"/>
            <a:ext cx="4291012" cy="1981200"/>
          </a:xfrm>
        </p:spPr>
        <p:txBody>
          <a:bodyPr>
            <a:noAutofit/>
          </a:bodyPr>
          <a:lstStyle/>
          <a:p>
            <a:pPr eaLnBrk="1" hangingPunct="1"/>
            <a:r>
              <a:rPr lang="en-US" sz="2600" b="1" dirty="0" smtClean="0">
                <a:latin typeface="Garamond" pitchFamily="18" charset="0"/>
              </a:rPr>
              <a:t>Education</a:t>
            </a:r>
          </a:p>
          <a:p>
            <a:pPr eaLnBrk="1" hangingPunct="1"/>
            <a:r>
              <a:rPr lang="en-US" sz="2600" b="1" dirty="0" smtClean="0">
                <a:latin typeface="Garamond" pitchFamily="18" charset="0"/>
              </a:rPr>
              <a:t>Research</a:t>
            </a:r>
          </a:p>
          <a:p>
            <a:pPr eaLnBrk="1" hangingPunct="1"/>
            <a:r>
              <a:rPr lang="en-US" sz="2600" b="1" dirty="0" smtClean="0">
                <a:latin typeface="Garamond" pitchFamily="18" charset="0"/>
              </a:rPr>
              <a:t>Interventions &amp; Programs</a:t>
            </a:r>
          </a:p>
          <a:p>
            <a:pPr eaLnBrk="1" hangingPunct="1"/>
            <a:r>
              <a:rPr lang="en-US" sz="2600" b="1" dirty="0" smtClean="0">
                <a:latin typeface="Garamond" pitchFamily="18" charset="0"/>
              </a:rPr>
              <a:t>Tools &amp; Resources</a:t>
            </a:r>
            <a:endParaRPr lang="en-CA" sz="2600" b="1" dirty="0" smtClean="0">
              <a:latin typeface="Garamond" pitchFamily="18" charset="0"/>
            </a:endParaRPr>
          </a:p>
        </p:txBody>
      </p:sp>
      <p:sp>
        <p:nvSpPr>
          <p:cNvPr id="6" name="Content Placeholder 22"/>
          <p:cNvSpPr txBox="1">
            <a:spLocks/>
          </p:cNvSpPr>
          <p:nvPr/>
        </p:nvSpPr>
        <p:spPr>
          <a:xfrm>
            <a:off x="4822825" y="2971800"/>
            <a:ext cx="4041775" cy="2503488"/>
          </a:xfrm>
          <a:prstGeom prst="rect">
            <a:avLst/>
          </a:prstGeom>
        </p:spPr>
        <p:txBody>
          <a:bodyPr/>
          <a:lstStyle/>
          <a:p>
            <a:pPr marL="342900" indent="-342900">
              <a:spcBef>
                <a:spcPct val="20000"/>
              </a:spcBef>
              <a:buFontTx/>
              <a:buChar char="•"/>
              <a:defRPr/>
            </a:pPr>
            <a:r>
              <a:rPr lang="en-US" sz="2400" b="1" kern="0" dirty="0">
                <a:latin typeface="Garamond" pitchFamily="18" charset="0"/>
                <a:ea typeface="+mn-ea"/>
                <a:cs typeface="+mn-cs"/>
              </a:rPr>
              <a:t>Understand the issues</a:t>
            </a:r>
          </a:p>
          <a:p>
            <a:pPr marL="342900" indent="-342900">
              <a:spcBef>
                <a:spcPct val="20000"/>
              </a:spcBef>
              <a:buFontTx/>
              <a:buChar char="•"/>
              <a:defRPr/>
            </a:pPr>
            <a:r>
              <a:rPr lang="en-US" sz="2400" b="1" kern="0" dirty="0">
                <a:latin typeface="Garamond" pitchFamily="18" charset="0"/>
                <a:ea typeface="+mn-ea"/>
                <a:cs typeface="+mn-cs"/>
              </a:rPr>
              <a:t>Engage stakeholders</a:t>
            </a:r>
          </a:p>
          <a:p>
            <a:pPr marL="342900" indent="-342900">
              <a:spcBef>
                <a:spcPct val="20000"/>
              </a:spcBef>
              <a:buFontTx/>
              <a:buChar char="•"/>
              <a:defRPr/>
            </a:pPr>
            <a:r>
              <a:rPr lang="en-US" sz="2400" b="1" kern="0" dirty="0">
                <a:latin typeface="Garamond" pitchFamily="18" charset="0"/>
                <a:ea typeface="+mn-ea"/>
                <a:cs typeface="+mn-cs"/>
              </a:rPr>
              <a:t>Build capacity</a:t>
            </a:r>
          </a:p>
          <a:p>
            <a:pPr marL="342900" indent="-342900">
              <a:spcBef>
                <a:spcPct val="20000"/>
              </a:spcBef>
              <a:buFontTx/>
              <a:buChar char="•"/>
              <a:defRPr/>
            </a:pPr>
            <a:r>
              <a:rPr lang="en-US" sz="2400" b="1" kern="0" dirty="0">
                <a:latin typeface="Garamond" pitchFamily="18" charset="0"/>
                <a:ea typeface="+mn-ea"/>
                <a:cs typeface="+mn-cs"/>
              </a:rPr>
              <a:t>Communicate</a:t>
            </a:r>
          </a:p>
          <a:p>
            <a:pPr marL="342900" indent="-342900">
              <a:spcBef>
                <a:spcPct val="20000"/>
              </a:spcBef>
              <a:buFontTx/>
              <a:buChar char="•"/>
              <a:defRPr/>
            </a:pPr>
            <a:r>
              <a:rPr lang="en-US" sz="2400" b="1" kern="0" dirty="0">
                <a:latin typeface="Garamond" pitchFamily="18" charset="0"/>
                <a:ea typeface="+mn-ea"/>
                <a:cs typeface="+mn-cs"/>
              </a:rPr>
              <a:t>Measure &amp; Evaluate</a:t>
            </a:r>
          </a:p>
          <a:p>
            <a:pPr marL="342900" indent="-342900">
              <a:spcBef>
                <a:spcPct val="20000"/>
              </a:spcBef>
              <a:buFontTx/>
              <a:buChar char="•"/>
              <a:defRPr/>
            </a:pPr>
            <a:r>
              <a:rPr lang="en-US" sz="2400" b="1" kern="0" dirty="0">
                <a:latin typeface="Garamond" pitchFamily="18" charset="0"/>
                <a:ea typeface="+mn-ea"/>
                <a:cs typeface="+mn-cs"/>
              </a:rPr>
              <a:t>Influence change</a:t>
            </a:r>
            <a:endParaRPr lang="en-US" sz="2400" b="1" kern="0" dirty="0">
              <a:latin typeface="+mn-lt"/>
              <a:ea typeface="+mn-ea"/>
              <a:cs typeface="+mn-cs"/>
            </a:endParaRPr>
          </a:p>
          <a:p>
            <a:pPr marL="342900" indent="-342900">
              <a:spcBef>
                <a:spcPct val="20000"/>
              </a:spcBef>
              <a:buFontTx/>
              <a:buChar char="•"/>
              <a:defRPr/>
            </a:pPr>
            <a:endParaRPr lang="en-CA" sz="2400" b="1" kern="0" dirty="0">
              <a:solidFill>
                <a:srgbClr val="DB0029"/>
              </a:solidFill>
              <a:latin typeface="+mn-lt"/>
              <a:ea typeface="+mn-ea"/>
              <a:cs typeface="+mn-cs"/>
            </a:endParaRPr>
          </a:p>
        </p:txBody>
      </p:sp>
      <p:sp>
        <p:nvSpPr>
          <p:cNvPr id="8" name="Text Placeholder 19"/>
          <p:cNvSpPr txBox="1">
            <a:spLocks/>
          </p:cNvSpPr>
          <p:nvPr/>
        </p:nvSpPr>
        <p:spPr bwMode="auto">
          <a:xfrm>
            <a:off x="327025" y="2382837"/>
            <a:ext cx="4040188" cy="552450"/>
          </a:xfrm>
          <a:prstGeom prst="rect">
            <a:avLst/>
          </a:prstGeom>
          <a:solidFill>
            <a:schemeClr val="bg2"/>
          </a:solidFill>
          <a:ln w="9525">
            <a:noFill/>
            <a:miter lim="800000"/>
            <a:headEnd/>
            <a:tailEnd/>
          </a:ln>
        </p:spPr>
        <p:txBody>
          <a:bodyPr/>
          <a:lstStyle/>
          <a:p>
            <a:pPr marL="342900" indent="-342900" algn="ctr" eaLnBrk="0" hangingPunct="0">
              <a:spcBef>
                <a:spcPct val="20000"/>
              </a:spcBef>
              <a:defRPr/>
            </a:pPr>
            <a:r>
              <a:rPr lang="en-US" sz="2800" b="1" kern="0" dirty="0">
                <a:latin typeface="Garamond" pitchFamily="18" charset="0"/>
                <a:ea typeface="ＭＳ Ｐゴシック" pitchFamily="34" charset="-128"/>
                <a:cs typeface="+mn-cs"/>
              </a:rPr>
              <a:t>What? </a:t>
            </a:r>
            <a:r>
              <a:rPr lang="en-US" sz="2800" b="1" i="1" kern="0" dirty="0">
                <a:latin typeface="Garamond" pitchFamily="18" charset="0"/>
                <a:ea typeface="ＭＳ Ｐゴシック" pitchFamily="34" charset="-128"/>
                <a:cs typeface="+mn-cs"/>
              </a:rPr>
              <a:t>Area of Focus</a:t>
            </a:r>
            <a:endParaRPr lang="en-CA" sz="2800" b="1" i="1" kern="0" dirty="0">
              <a:latin typeface="Garamond" pitchFamily="18" charset="0"/>
              <a:ea typeface="ＭＳ Ｐゴシック" pitchFamily="34" charset="-128"/>
              <a:cs typeface="+mn-cs"/>
            </a:endParaRPr>
          </a:p>
        </p:txBody>
      </p:sp>
      <p:sp>
        <p:nvSpPr>
          <p:cNvPr id="9" name="Text Placeholder 9"/>
          <p:cNvSpPr txBox="1">
            <a:spLocks/>
          </p:cNvSpPr>
          <p:nvPr/>
        </p:nvSpPr>
        <p:spPr>
          <a:xfrm>
            <a:off x="0" y="914400"/>
            <a:ext cx="9144000" cy="1208087"/>
          </a:xfrm>
          <a:prstGeom prst="rect">
            <a:avLst/>
          </a:prstGeom>
          <a:solidFill>
            <a:schemeClr val="bg2"/>
          </a:solidFill>
        </p:spPr>
        <p:txBody>
          <a:bodyPr/>
          <a:lstStyle/>
          <a:p>
            <a:pPr marL="168275" indent="-46038" eaLnBrk="0" hangingPunct="0">
              <a:spcBef>
                <a:spcPct val="20000"/>
              </a:spcBef>
              <a:defRPr/>
            </a:pPr>
            <a:r>
              <a:rPr lang="en-US" sz="2800" b="1" kern="0" dirty="0">
                <a:latin typeface="Garamond" pitchFamily="18" charset="0"/>
                <a:ea typeface="ＭＳ Ｐゴシック" pitchFamily="34" charset="-128"/>
                <a:cs typeface="+mn-cs"/>
              </a:rPr>
              <a:t>Why? </a:t>
            </a:r>
            <a:r>
              <a:rPr lang="en-US" sz="2800" b="1" i="1" kern="0" dirty="0">
                <a:latin typeface="Garamond" pitchFamily="18" charset="0"/>
                <a:ea typeface="ＭＳ Ｐゴシック" pitchFamily="34" charset="-128"/>
                <a:cs typeface="+mn-cs"/>
              </a:rPr>
              <a:t>Purpose </a:t>
            </a:r>
          </a:p>
          <a:p>
            <a:pPr marL="457200" indent="-288925" eaLnBrk="0" hangingPunct="0">
              <a:spcBef>
                <a:spcPct val="20000"/>
              </a:spcBef>
              <a:buFontTx/>
              <a:buChar char="•"/>
              <a:defRPr/>
            </a:pPr>
            <a:r>
              <a:rPr lang="en-US" sz="2800" b="1" kern="0" dirty="0">
                <a:latin typeface="Garamond" pitchFamily="18" charset="0"/>
                <a:ea typeface="ＭＳ Ｐゴシック" pitchFamily="34" charset="-128"/>
                <a:cs typeface="+mn-cs"/>
              </a:rPr>
              <a:t>Prevent and reduce harm to improve patient safety</a:t>
            </a:r>
            <a:endParaRPr lang="en-CA" sz="2800" b="1" kern="0" dirty="0">
              <a:latin typeface="Garamond" pitchFamily="18" charset="0"/>
              <a:ea typeface="ＭＳ Ｐゴシック" pitchFamily="34" charset="-128"/>
              <a:cs typeface="+mn-cs"/>
            </a:endParaRPr>
          </a:p>
        </p:txBody>
      </p:sp>
      <p:sp>
        <p:nvSpPr>
          <p:cNvPr id="10" name="Text Placeholder 19"/>
          <p:cNvSpPr txBox="1">
            <a:spLocks/>
          </p:cNvSpPr>
          <p:nvPr/>
        </p:nvSpPr>
        <p:spPr bwMode="auto">
          <a:xfrm>
            <a:off x="4822825" y="2382837"/>
            <a:ext cx="4040188" cy="552450"/>
          </a:xfrm>
          <a:prstGeom prst="rect">
            <a:avLst/>
          </a:prstGeom>
          <a:solidFill>
            <a:schemeClr val="bg2"/>
          </a:solidFill>
          <a:ln w="9525">
            <a:noFill/>
            <a:miter lim="800000"/>
            <a:headEnd/>
            <a:tailEnd/>
          </a:ln>
        </p:spPr>
        <p:txBody>
          <a:bodyPr anchor="b"/>
          <a:lstStyle/>
          <a:p>
            <a:pPr marL="342900" indent="-342900" algn="ctr" eaLnBrk="0" hangingPunct="0">
              <a:spcBef>
                <a:spcPct val="20000"/>
              </a:spcBef>
              <a:defRPr/>
            </a:pPr>
            <a:r>
              <a:rPr lang="en-US" sz="2800" b="1" kern="0" dirty="0">
                <a:latin typeface="Garamond" pitchFamily="18" charset="0"/>
                <a:ea typeface="ＭＳ Ｐゴシック" pitchFamily="34" charset="-128"/>
                <a:cs typeface="+mn-cs"/>
              </a:rPr>
              <a:t>How? </a:t>
            </a:r>
            <a:r>
              <a:rPr lang="en-US" sz="2800" b="1" i="1" kern="0" dirty="0">
                <a:latin typeface="Garamond" pitchFamily="18" charset="0"/>
                <a:ea typeface="ＭＳ Ｐゴシック" pitchFamily="34" charset="-128"/>
                <a:cs typeface="+mn-cs"/>
              </a:rPr>
              <a:t>Core Processes</a:t>
            </a:r>
            <a:endParaRPr lang="en-CA" sz="2800" b="1" i="1" kern="0" dirty="0">
              <a:latin typeface="Garamond" pitchFamily="18" charset="0"/>
              <a:ea typeface="ＭＳ Ｐゴシック" pitchFamily="34" charset="-128"/>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228600" y="914400"/>
            <a:ext cx="8686800" cy="5715000"/>
          </a:xfrm>
          <a:prstGeom prst="roundRect">
            <a:avLst>
              <a:gd name="adj" fmla="val 16667"/>
            </a:avLst>
          </a:prstGeom>
          <a:gradFill rotWithShape="1">
            <a:gsLst>
              <a:gs pos="0">
                <a:srgbClr val="DE0046"/>
              </a:gs>
              <a:gs pos="100000">
                <a:srgbClr val="FF7C80"/>
              </a:gs>
            </a:gsLst>
            <a:path path="rect">
              <a:fillToRect r="100000" b="100000"/>
            </a:path>
          </a:gradFill>
          <a:ln w="9525">
            <a:solidFill>
              <a:schemeClr val="tx1"/>
            </a:solidFill>
            <a:round/>
            <a:headEnd/>
            <a:tailEnd/>
          </a:ln>
        </p:spPr>
        <p:txBody>
          <a:bodyPr wrap="none" anchor="ctr"/>
          <a:lstStyle/>
          <a:p>
            <a:pPr algn="ctr" eaLnBrk="1" hangingPunct="1"/>
            <a:r>
              <a:rPr lang="en-US"/>
              <a:t>.</a:t>
            </a:r>
          </a:p>
        </p:txBody>
      </p:sp>
      <p:graphicFrame>
        <p:nvGraphicFramePr>
          <p:cNvPr id="73731" name="Group 3"/>
          <p:cNvGraphicFramePr>
            <a:graphicFrameLocks noGrp="1"/>
          </p:cNvGraphicFramePr>
          <p:nvPr>
            <p:ph sz="half" idx="1"/>
          </p:nvPr>
        </p:nvGraphicFramePr>
        <p:xfrm>
          <a:off x="304800" y="990600"/>
          <a:ext cx="8610600" cy="5526088"/>
        </p:xfrm>
        <a:graphic>
          <a:graphicData uri="http://schemas.openxmlformats.org/drawingml/2006/table">
            <a:tbl>
              <a:tblPr/>
              <a:tblGrid>
                <a:gridCol w="4357688"/>
                <a:gridCol w="4252912"/>
              </a:tblGrid>
              <a:tr h="2662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1" u="sng"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Education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Executive Patient Safety Series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Governance for Quality and Safety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Canadian Patient Safety Officer Course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Simulation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Studentships</a:t>
                      </a:r>
                      <a:endPar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Halifax Conference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Patient </a:t>
                      </a: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Safety Competencies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Canada’s Forum on QI and Patient Safety</a:t>
                      </a:r>
                    </a:p>
                  </a:txBody>
                  <a:tcPr anchor="ctr" horzOverflow="overflow">
                    <a:lnL cap="flat">
                      <a:noFill/>
                    </a:lnL>
                    <a:lnR w="12700" cap="flat" cmpd="sng" algn="ctr">
                      <a:solidFill>
                        <a:schemeClr val="bg1"/>
                      </a:solidFill>
                      <a:prstDash val="sysDash"/>
                      <a:round/>
                      <a:headEnd type="none" w="med" len="med"/>
                      <a:tailEnd type="none" w="med" len="med"/>
                    </a:lnR>
                    <a:lnT cap="flat">
                      <a:noFill/>
                    </a:lnT>
                    <a:lnB w="12700" cap="flat" cmpd="sng" algn="ctr">
                      <a:solidFill>
                        <a:schemeClr val="bg1"/>
                      </a:solidFill>
                      <a:prstDash val="sysDash"/>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1" u="sng"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Research</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Home Care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Long Term Care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Mental Health Services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Emergency Medical Services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Primary Health Care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Building Capacity through Research</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endParaRPr>
                    </a:p>
                  </a:txBody>
                  <a:tcPr anchor="ctr" horzOverflow="overflow">
                    <a:lnL w="12700" cap="flat" cmpd="sng" algn="ctr">
                      <a:solidFill>
                        <a:schemeClr val="bg1"/>
                      </a:solidFill>
                      <a:prstDash val="sysDash"/>
                      <a:round/>
                      <a:headEnd type="none" w="med" len="med"/>
                      <a:tailEnd type="none" w="med" len="med"/>
                    </a:lnL>
                    <a:lnR cap="flat">
                      <a:noFill/>
                    </a:lnR>
                    <a:lnT cap="flat">
                      <a:noFill/>
                    </a:lnT>
                    <a:lnB w="12700" cap="flat" cmpd="sng" algn="ctr">
                      <a:solidFill>
                        <a:schemeClr val="bg1"/>
                      </a:solidFill>
                      <a:prstDash val="sysDash"/>
                      <a:round/>
                      <a:headEnd type="none" w="med" len="med"/>
                      <a:tailEnd type="none" w="med" len="med"/>
                    </a:lnB>
                    <a:lnTlToBr>
                      <a:noFill/>
                    </a:lnTlToBr>
                    <a:lnBlToTr>
                      <a:noFill/>
                    </a:lnBlToTr>
                    <a:noFill/>
                  </a:tcPr>
                </a:tc>
              </a:tr>
              <a:tr h="2863850">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 </a:t>
                      </a:r>
                      <a:r>
                        <a:rPr kumimoji="0" lang="en-US" sz="1800" b="1" i="1" u="sng"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Interventions &amp; Programs</a:t>
                      </a:r>
                    </a:p>
                    <a:p>
                      <a:pPr marL="53975" marR="0" lvl="0" indent="-53975"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World Health Organization High 5’s</a:t>
                      </a:r>
                    </a:p>
                    <a:p>
                      <a:pPr marL="53975" marR="0" lvl="0" indent="-53975"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Patients for Patient Safety Canada</a:t>
                      </a:r>
                    </a:p>
                    <a:p>
                      <a:pPr marL="53975" marR="0" lvl="0" indent="-53975"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Infection Control</a:t>
                      </a:r>
                    </a:p>
                    <a:p>
                      <a:pPr marL="53975" marR="0" lvl="0" indent="-53975"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Hand Hygiene Campaign</a:t>
                      </a:r>
                    </a:p>
                    <a:p>
                      <a:pPr marL="53975" marR="0" lvl="0" indent="-53975"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Safer Healthcare Now!</a:t>
                      </a:r>
                      <a:endPar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endParaRPr>
                    </a:p>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endParaRPr>
                    </a:p>
                  </a:txBody>
                  <a:tcPr anchor="ctr" horzOverflow="overflow">
                    <a:lnL cap="flat">
                      <a:noFill/>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cap="flat">
                      <a:noFill/>
                    </a:lnB>
                    <a:lnTlToBr>
                      <a:noFill/>
                    </a:lnTlToBr>
                    <a:lnBlToTr>
                      <a:noFill/>
                    </a:lnBlToTr>
                    <a:noFill/>
                  </a:tcPr>
                </a:tc>
                <a:tc>
                  <a:txBody>
                    <a:bodyPr/>
                    <a:lstStyle/>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     </a:t>
                      </a:r>
                      <a:r>
                        <a:rPr kumimoji="0" lang="en-US" sz="1800" b="1" i="1" u="sng"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Tools &amp; Resources</a:t>
                      </a:r>
                    </a:p>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Event Analysis</a:t>
                      </a:r>
                    </a:p>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Electronic Health Record</a:t>
                      </a:r>
                    </a:p>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Canadian Disclosure Guidelines</a:t>
                      </a:r>
                    </a:p>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Canadian Adverse Event Reporting and Learning System</a:t>
                      </a:r>
                    </a:p>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WHO Safe Surgery Saves Lives</a:t>
                      </a:r>
                    </a:p>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Human </a:t>
                      </a: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Factors</a:t>
                      </a:r>
                    </a:p>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Teamwork and Communication</a:t>
                      </a:r>
                    </a:p>
                    <a:p>
                      <a:pPr marL="174625" marR="0" lvl="0" indent="-174625"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rPr>
                        <a:t>Bar Coding</a:t>
                      </a:r>
                      <a:endParaRPr kumimoji="0" lang="en-US" sz="1800" b="1" i="0" u="none" strike="noStrike" cap="none" normalizeH="0" baseline="0" dirty="0" smtClean="0">
                        <a:ln>
                          <a:noFill/>
                        </a:ln>
                        <a:solidFill>
                          <a:schemeClr val="bg1"/>
                        </a:solidFill>
                        <a:effectLst/>
                        <a:latin typeface="Garamond" pitchFamily="18" charset="0"/>
                        <a:ea typeface="ＭＳ Ｐゴシック" pitchFamily="1" charset="-128"/>
                        <a:cs typeface="Times New Roman" pitchFamily="18" charset="0"/>
                      </a:endParaRPr>
                    </a:p>
                  </a:txBody>
                  <a:tcPr anchor="ctr" horzOverflow="overflow">
                    <a:lnL w="12700" cap="flat" cmpd="sng" algn="ctr">
                      <a:solidFill>
                        <a:schemeClr val="bg1"/>
                      </a:solidFill>
                      <a:prstDash val="sysDash"/>
                      <a:round/>
                      <a:headEnd type="none" w="med" len="med"/>
                      <a:tailEnd type="none" w="med" len="med"/>
                    </a:lnL>
                    <a:lnR cap="flat">
                      <a:noFill/>
                    </a:lnR>
                    <a:lnT w="12700" cap="flat" cmpd="sng" algn="ctr">
                      <a:solidFill>
                        <a:schemeClr val="bg1"/>
                      </a:solidFill>
                      <a:prstDash val="sysDash"/>
                      <a:round/>
                      <a:headEnd type="none" w="med" len="med"/>
                      <a:tailEnd type="none" w="med" len="med"/>
                    </a:lnT>
                    <a:lnB cap="flat">
                      <a:noFill/>
                    </a:lnB>
                    <a:lnTlToBr>
                      <a:noFill/>
                    </a:lnTlToBr>
                    <a:lnBlToTr>
                      <a:noFill/>
                    </a:lnBlToTr>
                    <a:noFill/>
                  </a:tcPr>
                </a:tc>
              </a:tr>
            </a:tbl>
          </a:graphicData>
        </a:graphic>
      </p:graphicFrame>
      <p:cxnSp>
        <p:nvCxnSpPr>
          <p:cNvPr id="8202" name="AutoShape 18"/>
          <p:cNvCxnSpPr>
            <a:cxnSpLocks noChangeShapeType="1"/>
          </p:cNvCxnSpPr>
          <p:nvPr/>
        </p:nvCxnSpPr>
        <p:spPr bwMode="auto">
          <a:xfrm>
            <a:off x="4572000" y="6108700"/>
            <a:ext cx="0" cy="0"/>
          </a:xfrm>
          <a:prstGeom prst="straightConnector1">
            <a:avLst/>
          </a:prstGeom>
          <a:noFill/>
          <a:ln w="9525">
            <a:solidFill>
              <a:schemeClr val="tx1"/>
            </a:solidFill>
            <a:round/>
            <a:headEnd/>
            <a:tailEnd/>
          </a:ln>
        </p:spPr>
      </p:cxnSp>
      <p:sp>
        <p:nvSpPr>
          <p:cNvPr id="8203" name="Text Box 19"/>
          <p:cNvSpPr txBox="1">
            <a:spLocks noChangeArrowheads="1"/>
          </p:cNvSpPr>
          <p:nvPr/>
        </p:nvSpPr>
        <p:spPr bwMode="auto">
          <a:xfrm>
            <a:off x="971550" y="82550"/>
            <a:ext cx="7010400" cy="58578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CPSI Strategic Direction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11453" y="0"/>
            <a:ext cx="7478713" cy="731838"/>
          </a:xfrm>
        </p:spPr>
        <p:txBody>
          <a:bodyPr/>
          <a:lstStyle/>
          <a:p>
            <a:r>
              <a:rPr lang="en-US" sz="4400" b="1" dirty="0" smtClean="0">
                <a:latin typeface="Garamond" pitchFamily="18" charset="0"/>
              </a:rPr>
              <a:t>Education</a:t>
            </a:r>
            <a:endParaRPr lang="en-US" sz="4400" b="1" dirty="0">
              <a:latin typeface="Garamond" pitchFamily="18" charset="0"/>
            </a:endParaRPr>
          </a:p>
        </p:txBody>
      </p:sp>
      <p:graphicFrame>
        <p:nvGraphicFramePr>
          <p:cNvPr id="5" name="Diagram 4"/>
          <p:cNvGraphicFramePr/>
          <p:nvPr/>
        </p:nvGraphicFramePr>
        <p:xfrm>
          <a:off x="404325" y="1331686"/>
          <a:ext cx="8179837" cy="226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345233" y="3776315"/>
          <a:ext cx="8257591" cy="18313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838200"/>
            <a:ext cx="9144000" cy="1569660"/>
          </a:xfrm>
          <a:prstGeom prst="rect">
            <a:avLst/>
          </a:prstGeom>
          <a:solidFill>
            <a:srgbClr val="C00000"/>
          </a:solidFill>
          <a:ln w="9525">
            <a:noFill/>
            <a:miter lim="800000"/>
            <a:headEnd/>
            <a:tailEnd/>
          </a:ln>
        </p:spPr>
        <p:txBody>
          <a:bodyPr>
            <a:spAutoFit/>
          </a:bodyPr>
          <a:lstStyle/>
          <a:p>
            <a:r>
              <a:rPr lang="en-US" sz="3200" b="1" dirty="0">
                <a:solidFill>
                  <a:schemeClr val="bg1"/>
                </a:solidFill>
                <a:latin typeface="Garamond" pitchFamily="18" charset="0"/>
              </a:rPr>
              <a:t>Objective:  Support the dissemination and integration of </a:t>
            </a:r>
            <a:r>
              <a:rPr lang="en-US" sz="3200" b="1" i="1" dirty="0" smtClean="0">
                <a:solidFill>
                  <a:schemeClr val="bg1"/>
                </a:solidFill>
                <a:latin typeface="Garamond" pitchFamily="18" charset="0"/>
              </a:rPr>
              <a:t>The </a:t>
            </a:r>
            <a:r>
              <a:rPr lang="en-US" sz="3200" b="1" i="1" dirty="0">
                <a:solidFill>
                  <a:schemeClr val="bg1"/>
                </a:solidFill>
                <a:latin typeface="Garamond" pitchFamily="18" charset="0"/>
              </a:rPr>
              <a:t>Safety Competencies Framework </a:t>
            </a:r>
            <a:r>
              <a:rPr lang="en-US" sz="3200" b="1" dirty="0">
                <a:solidFill>
                  <a:schemeClr val="bg1"/>
                </a:solidFill>
                <a:latin typeface="Garamond" pitchFamily="18" charset="0"/>
              </a:rPr>
              <a:t>in health professional education and practice</a:t>
            </a:r>
            <a:endParaRPr lang="en-CA" sz="3200" b="1" dirty="0">
              <a:solidFill>
                <a:schemeClr val="bg1"/>
              </a:solidFill>
              <a:latin typeface="Garamond" pitchFamily="18" charset="0"/>
            </a:endParaRPr>
          </a:p>
        </p:txBody>
      </p:sp>
      <p:sp>
        <p:nvSpPr>
          <p:cNvPr id="22532" name="Text Box 19"/>
          <p:cNvSpPr txBox="1">
            <a:spLocks noChangeArrowheads="1"/>
          </p:cNvSpPr>
          <p:nvPr/>
        </p:nvSpPr>
        <p:spPr bwMode="auto">
          <a:xfrm>
            <a:off x="21837" y="31532"/>
            <a:ext cx="8213725" cy="646331"/>
          </a:xfrm>
          <a:prstGeom prst="rect">
            <a:avLst/>
          </a:prstGeom>
          <a:noFill/>
          <a:ln w="9525">
            <a:noFill/>
            <a:miter lim="800000"/>
            <a:headEnd/>
            <a:tailEnd/>
          </a:ln>
        </p:spPr>
        <p:txBody>
          <a:bodyPr>
            <a:spAutoFit/>
          </a:bodyPr>
          <a:lstStyle/>
          <a:p>
            <a:pPr eaLnBrk="0" hangingPunct="0">
              <a:spcBef>
                <a:spcPct val="50000"/>
              </a:spcBef>
            </a:pPr>
            <a:r>
              <a:rPr lang="en-US" sz="3600" b="1" dirty="0">
                <a:solidFill>
                  <a:schemeClr val="bg1"/>
                </a:solidFill>
                <a:latin typeface="Garamond" pitchFamily="18" charset="0"/>
              </a:rPr>
              <a:t>Education: Patient Safety Competencies</a:t>
            </a:r>
          </a:p>
        </p:txBody>
      </p:sp>
      <p:graphicFrame>
        <p:nvGraphicFramePr>
          <p:cNvPr id="8" name="Diagram 7"/>
          <p:cNvGraphicFramePr/>
          <p:nvPr/>
        </p:nvGraphicFramePr>
        <p:xfrm>
          <a:off x="3897443" y="2514600"/>
          <a:ext cx="4636957"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descr="SC cover.JPG"/>
          <p:cNvPicPr>
            <a:picLocks noChangeAspect="1"/>
          </p:cNvPicPr>
          <p:nvPr/>
        </p:nvPicPr>
        <p:blipFill>
          <a:blip r:embed="rId8" cstate="print"/>
          <a:srcRect/>
          <a:stretch>
            <a:fillRect/>
          </a:stretch>
        </p:blipFill>
        <p:spPr bwMode="auto">
          <a:xfrm>
            <a:off x="980371" y="2667000"/>
            <a:ext cx="2448629" cy="3200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0" y="0"/>
            <a:ext cx="8229600" cy="910267"/>
          </a:xfrm>
        </p:spPr>
        <p:txBody>
          <a:bodyPr/>
          <a:lstStyle/>
          <a:p>
            <a:r>
              <a:rPr lang="en-US" sz="3600" b="1" i="1" dirty="0">
                <a:latin typeface="Calibri" pitchFamily="34" charset="0"/>
              </a:rPr>
              <a:t>Delivering Patient </a:t>
            </a:r>
            <a:r>
              <a:rPr lang="en-US" sz="3600" b="1" i="1" dirty="0" smtClean="0">
                <a:latin typeface="Calibri" pitchFamily="34" charset="0"/>
              </a:rPr>
              <a:t>Safety - </a:t>
            </a:r>
            <a:r>
              <a:rPr lang="en-US" sz="3600" b="1" dirty="0" smtClean="0">
                <a:latin typeface="Calibri" pitchFamily="34" charset="0"/>
              </a:rPr>
              <a:t>DVD </a:t>
            </a:r>
            <a:r>
              <a:rPr lang="en-US" sz="3600" b="1" dirty="0">
                <a:latin typeface="Calibri" pitchFamily="34" charset="0"/>
              </a:rPr>
              <a:t>Series</a:t>
            </a:r>
          </a:p>
        </p:txBody>
      </p:sp>
      <p:pic>
        <p:nvPicPr>
          <p:cNvPr id="356386" name="Picture 34"/>
          <p:cNvPicPr>
            <a:picLocks noChangeAspect="1" noChangeArrowheads="1"/>
          </p:cNvPicPr>
          <p:nvPr/>
        </p:nvPicPr>
        <p:blipFill>
          <a:blip r:embed="rId3" cstate="print"/>
          <a:srcRect/>
          <a:stretch>
            <a:fillRect/>
          </a:stretch>
        </p:blipFill>
        <p:spPr bwMode="auto">
          <a:xfrm>
            <a:off x="250825" y="1220788"/>
            <a:ext cx="6842125" cy="4946650"/>
          </a:xfrm>
          <a:prstGeom prst="rect">
            <a:avLst/>
          </a:prstGeom>
          <a:noFill/>
          <a:ln w="9525">
            <a:noFill/>
            <a:miter lim="800000"/>
            <a:headEnd/>
            <a:tailEnd/>
          </a:ln>
          <a:effectLst/>
        </p:spPr>
      </p:pic>
      <p:sp>
        <p:nvSpPr>
          <p:cNvPr id="356387" name="Text Box 35"/>
          <p:cNvSpPr txBox="1">
            <a:spLocks noChangeArrowheads="1"/>
          </p:cNvSpPr>
          <p:nvPr/>
        </p:nvSpPr>
        <p:spPr bwMode="auto">
          <a:xfrm>
            <a:off x="4211638" y="1989138"/>
            <a:ext cx="4681537" cy="4054475"/>
          </a:xfrm>
          <a:prstGeom prst="rect">
            <a:avLst/>
          </a:prstGeom>
          <a:solidFill>
            <a:srgbClr val="DFF4FD"/>
          </a:solidFill>
          <a:ln w="9525">
            <a:noFill/>
            <a:miter lim="800000"/>
            <a:headEnd/>
            <a:tailEnd/>
          </a:ln>
          <a:effectLst/>
        </p:spPr>
        <p:txBody>
          <a:bodyPr>
            <a:spAutoFit/>
          </a:bodyPr>
          <a:lstStyle/>
          <a:p>
            <a:pPr algn="l">
              <a:spcBef>
                <a:spcPct val="50000"/>
              </a:spcBef>
            </a:pPr>
            <a:endParaRPr lang="fr-CA" sz="2000"/>
          </a:p>
          <a:p>
            <a:pPr algn="l">
              <a:spcBef>
                <a:spcPct val="50000"/>
              </a:spcBef>
            </a:pPr>
            <a:r>
              <a:rPr lang="fr-CA" sz="2000"/>
              <a:t>DVD 1 – Facing the Facts</a:t>
            </a:r>
          </a:p>
          <a:p>
            <a:pPr algn="l">
              <a:spcBef>
                <a:spcPct val="50000"/>
              </a:spcBef>
            </a:pPr>
            <a:r>
              <a:rPr lang="fr-CA" sz="2000"/>
              <a:t>DVD 2 – Changing the Culture</a:t>
            </a:r>
          </a:p>
          <a:p>
            <a:pPr algn="l">
              <a:spcBef>
                <a:spcPct val="50000"/>
              </a:spcBef>
            </a:pPr>
            <a:r>
              <a:rPr lang="fr-CA" sz="2000"/>
              <a:t>DVD 3 – Why Things Go Wrong</a:t>
            </a:r>
          </a:p>
          <a:p>
            <a:pPr algn="l">
              <a:spcBef>
                <a:spcPct val="50000"/>
              </a:spcBef>
            </a:pPr>
            <a:r>
              <a:rPr lang="fr-CA" sz="2000"/>
              <a:t>DVD 4 – Building Resistance to Error</a:t>
            </a:r>
          </a:p>
          <a:p>
            <a:pPr algn="l">
              <a:spcBef>
                <a:spcPct val="50000"/>
              </a:spcBef>
            </a:pPr>
            <a:r>
              <a:rPr lang="fr-CA" sz="2000"/>
              <a:t>DVD 5 – A Safer System</a:t>
            </a:r>
          </a:p>
          <a:p>
            <a:pPr algn="l">
              <a:spcBef>
                <a:spcPct val="50000"/>
              </a:spcBef>
            </a:pPr>
            <a:r>
              <a:rPr lang="fr-CA" sz="2000"/>
              <a:t>DVD 6 – Leading &amp; Learning</a:t>
            </a:r>
          </a:p>
          <a:p>
            <a:pPr algn="l">
              <a:spcBef>
                <a:spcPct val="50000"/>
              </a:spcBef>
            </a:pPr>
            <a:r>
              <a:rPr lang="fr-CA" sz="2000"/>
              <a:t>CD 7 – Support Materials</a:t>
            </a:r>
          </a:p>
          <a:p>
            <a:pPr algn="l">
              <a:spcBef>
                <a:spcPct val="50000"/>
              </a:spcBef>
            </a:pPr>
            <a:endParaRPr lang="fr-CA" sz="200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762000"/>
            <a:ext cx="9144000" cy="2062103"/>
          </a:xfrm>
          <a:prstGeom prst="rect">
            <a:avLst/>
          </a:prstGeom>
          <a:solidFill>
            <a:srgbClr val="C00000"/>
          </a:solidFill>
          <a:ln w="9525">
            <a:noFill/>
            <a:miter lim="800000"/>
            <a:headEnd/>
            <a:tailEnd/>
          </a:ln>
        </p:spPr>
        <p:txBody>
          <a:bodyPr>
            <a:spAutoFit/>
          </a:bodyPr>
          <a:lstStyle/>
          <a:p>
            <a:pPr>
              <a:defRPr/>
            </a:pPr>
            <a:r>
              <a:rPr lang="en-US" sz="3200" b="1" dirty="0">
                <a:solidFill>
                  <a:schemeClr val="bg1"/>
                </a:solidFill>
                <a:latin typeface="Garamond" pitchFamily="18" charset="0"/>
              </a:rPr>
              <a:t>Objective</a:t>
            </a:r>
            <a:r>
              <a:rPr lang="en-US" sz="3200" b="1" dirty="0" smtClean="0">
                <a:solidFill>
                  <a:schemeClr val="bg1"/>
                </a:solidFill>
                <a:latin typeface="Garamond" pitchFamily="18" charset="0"/>
              </a:rPr>
              <a:t>: to formally promote and endorse the use of simulation as a means to education </a:t>
            </a:r>
            <a:r>
              <a:rPr lang="en-US" sz="3200" b="1" dirty="0" err="1" smtClean="0">
                <a:solidFill>
                  <a:schemeClr val="bg1"/>
                </a:solidFill>
                <a:latin typeface="Garamond" pitchFamily="18" charset="0"/>
              </a:rPr>
              <a:t>interprofessional</a:t>
            </a:r>
            <a:r>
              <a:rPr lang="en-US" sz="3200" b="1" dirty="0" smtClean="0">
                <a:solidFill>
                  <a:schemeClr val="bg1"/>
                </a:solidFill>
                <a:latin typeface="Garamond" pitchFamily="18" charset="0"/>
              </a:rPr>
              <a:t> healthcare teams and to establish a national coordinating body for simulation efforts</a:t>
            </a:r>
            <a:endParaRPr lang="en-CA" sz="3200" dirty="0">
              <a:solidFill>
                <a:schemeClr val="bg1"/>
              </a:solidFill>
              <a:latin typeface="Garamond" pitchFamily="18" charset="0"/>
            </a:endParaRPr>
          </a:p>
        </p:txBody>
      </p:sp>
      <p:sp>
        <p:nvSpPr>
          <p:cNvPr id="22532" name="Text Box 19"/>
          <p:cNvSpPr txBox="1">
            <a:spLocks noChangeArrowheads="1"/>
          </p:cNvSpPr>
          <p:nvPr/>
        </p:nvSpPr>
        <p:spPr bwMode="auto">
          <a:xfrm>
            <a:off x="0" y="-18396"/>
            <a:ext cx="8668987" cy="769441"/>
          </a:xfrm>
          <a:prstGeom prst="rect">
            <a:avLst/>
          </a:prstGeom>
          <a:noFill/>
          <a:ln w="9525">
            <a:noFill/>
            <a:miter lim="800000"/>
            <a:headEnd/>
            <a:tailEnd/>
          </a:ln>
        </p:spPr>
        <p:txBody>
          <a:bodyPr wrap="square">
            <a:spAutoFit/>
          </a:bodyPr>
          <a:lstStyle/>
          <a:p>
            <a:pPr eaLnBrk="0" hangingPunct="0">
              <a:spcBef>
                <a:spcPct val="50000"/>
              </a:spcBef>
            </a:pPr>
            <a:r>
              <a:rPr lang="en-US" sz="4400" b="1" dirty="0">
                <a:solidFill>
                  <a:schemeClr val="bg1"/>
                </a:solidFill>
                <a:latin typeface="Garamond" pitchFamily="18" charset="0"/>
              </a:rPr>
              <a:t>Education: </a:t>
            </a:r>
            <a:r>
              <a:rPr lang="en-US" sz="4400" b="1" dirty="0" smtClean="0">
                <a:solidFill>
                  <a:schemeClr val="bg1"/>
                </a:solidFill>
                <a:latin typeface="Garamond" pitchFamily="18" charset="0"/>
              </a:rPr>
              <a:t>Simulation</a:t>
            </a:r>
            <a:endParaRPr lang="en-US" sz="4400" b="1" dirty="0">
              <a:solidFill>
                <a:schemeClr val="bg1"/>
              </a:solidFill>
              <a:latin typeface="Garamond" pitchFamily="18" charset="0"/>
            </a:endParaRPr>
          </a:p>
        </p:txBody>
      </p:sp>
      <p:pic>
        <p:nvPicPr>
          <p:cNvPr id="7" name="Picture 5" descr="T:\Simulation\CNSH Visual Identity\CNSH logo.JPG"/>
          <p:cNvPicPr>
            <a:picLocks noChangeAspect="1" noChangeArrowheads="1"/>
          </p:cNvPicPr>
          <p:nvPr/>
        </p:nvPicPr>
        <p:blipFill>
          <a:blip r:embed="rId3" cstate="print"/>
          <a:srcRect/>
          <a:stretch>
            <a:fillRect/>
          </a:stretch>
        </p:blipFill>
        <p:spPr bwMode="auto">
          <a:xfrm>
            <a:off x="5105400" y="2895600"/>
            <a:ext cx="3998533" cy="2165872"/>
          </a:xfrm>
          <a:prstGeom prst="rect">
            <a:avLst/>
          </a:prstGeom>
          <a:noFill/>
          <a:ln w="9525">
            <a:noFill/>
            <a:miter lim="800000"/>
            <a:headEnd/>
            <a:tailEnd/>
          </a:ln>
        </p:spPr>
      </p:pic>
      <p:graphicFrame>
        <p:nvGraphicFramePr>
          <p:cNvPr id="9" name="Content Placeholder 7"/>
          <p:cNvGraphicFramePr>
            <a:graphicFrameLocks/>
          </p:cNvGraphicFramePr>
          <p:nvPr/>
        </p:nvGraphicFramePr>
        <p:xfrm>
          <a:off x="204159" y="2527538"/>
          <a:ext cx="5146054" cy="4330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914400"/>
            <a:ext cx="9144000" cy="1569660"/>
          </a:xfrm>
          <a:prstGeom prst="rect">
            <a:avLst/>
          </a:prstGeom>
          <a:solidFill>
            <a:srgbClr val="C00000"/>
          </a:solidFill>
          <a:ln w="9525">
            <a:noFill/>
            <a:miter lim="800000"/>
            <a:headEnd/>
            <a:tailEnd/>
          </a:ln>
        </p:spPr>
        <p:txBody>
          <a:bodyPr>
            <a:spAutoFit/>
          </a:bodyPr>
          <a:lstStyle/>
          <a:p>
            <a:pPr marL="457200" indent="-457200">
              <a:buAutoNum type="arabicPeriod"/>
            </a:pPr>
            <a:r>
              <a:rPr lang="en-US" sz="3200" b="1" dirty="0" smtClean="0">
                <a:solidFill>
                  <a:schemeClr val="bg1"/>
                </a:solidFill>
                <a:latin typeface="Garamond" pitchFamily="18" charset="0"/>
              </a:rPr>
              <a:t>Native, Inuit and Métis Patient Safety</a:t>
            </a:r>
          </a:p>
          <a:p>
            <a:pPr marL="457200" indent="-457200">
              <a:buAutoNum type="arabicPeriod"/>
            </a:pPr>
            <a:r>
              <a:rPr lang="en-US" sz="3200" b="1" dirty="0" smtClean="0">
                <a:solidFill>
                  <a:schemeClr val="bg1"/>
                </a:solidFill>
                <a:latin typeface="Garamond" pitchFamily="18" charset="0"/>
              </a:rPr>
              <a:t>Health Literacy</a:t>
            </a:r>
          </a:p>
          <a:p>
            <a:pPr marL="457200" indent="-457200">
              <a:buAutoNum type="arabicPeriod"/>
            </a:pPr>
            <a:r>
              <a:rPr lang="en-US" sz="3200" b="1" dirty="0" smtClean="0">
                <a:solidFill>
                  <a:schemeClr val="bg1"/>
                </a:solidFill>
                <a:latin typeface="Garamond" pitchFamily="18" charset="0"/>
              </a:rPr>
              <a:t>Optimal Prescribing</a:t>
            </a:r>
          </a:p>
        </p:txBody>
      </p:sp>
      <p:sp>
        <p:nvSpPr>
          <p:cNvPr id="22532" name="Text Box 19"/>
          <p:cNvSpPr txBox="1">
            <a:spLocks noChangeArrowheads="1"/>
          </p:cNvSpPr>
          <p:nvPr/>
        </p:nvSpPr>
        <p:spPr bwMode="auto">
          <a:xfrm>
            <a:off x="0" y="-31532"/>
            <a:ext cx="8668987" cy="769441"/>
          </a:xfrm>
          <a:prstGeom prst="rect">
            <a:avLst/>
          </a:prstGeom>
          <a:noFill/>
          <a:ln w="9525">
            <a:noFill/>
            <a:miter lim="800000"/>
            <a:headEnd/>
            <a:tailEnd/>
          </a:ln>
        </p:spPr>
        <p:txBody>
          <a:bodyPr wrap="square">
            <a:spAutoFit/>
          </a:bodyPr>
          <a:lstStyle/>
          <a:p>
            <a:pPr eaLnBrk="0" hangingPunct="0">
              <a:spcBef>
                <a:spcPct val="50000"/>
              </a:spcBef>
            </a:pPr>
            <a:r>
              <a:rPr lang="en-US" sz="4400" b="1" dirty="0">
                <a:solidFill>
                  <a:schemeClr val="bg1"/>
                </a:solidFill>
                <a:latin typeface="Garamond" pitchFamily="18" charset="0"/>
              </a:rPr>
              <a:t>Education: </a:t>
            </a:r>
            <a:r>
              <a:rPr lang="en-US" sz="4400" b="1" dirty="0" smtClean="0">
                <a:solidFill>
                  <a:schemeClr val="bg1"/>
                </a:solidFill>
                <a:latin typeface="Garamond" pitchFamily="18" charset="0"/>
              </a:rPr>
              <a:t>Emerging Issues</a:t>
            </a:r>
            <a:endParaRPr lang="en-US" sz="4400" b="1" dirty="0">
              <a:solidFill>
                <a:schemeClr val="bg1"/>
              </a:solidFill>
              <a:latin typeface="Garamond" pitchFamily="18" charset="0"/>
            </a:endParaRPr>
          </a:p>
        </p:txBody>
      </p:sp>
      <p:sp>
        <p:nvSpPr>
          <p:cNvPr id="22534" name="Rectangle 9"/>
          <p:cNvSpPr>
            <a:spLocks noChangeArrowheads="1"/>
          </p:cNvSpPr>
          <p:nvPr/>
        </p:nvSpPr>
        <p:spPr bwMode="auto">
          <a:xfrm>
            <a:off x="17252" y="2990671"/>
            <a:ext cx="8898148" cy="1200329"/>
          </a:xfrm>
          <a:prstGeom prst="rect">
            <a:avLst/>
          </a:prstGeom>
          <a:noFill/>
          <a:ln w="38100">
            <a:solidFill>
              <a:schemeClr val="bg2"/>
            </a:solidFill>
            <a:miter lim="800000"/>
            <a:headEnd/>
            <a:tailEnd/>
          </a:ln>
        </p:spPr>
        <p:txBody>
          <a:bodyPr wrap="square">
            <a:spAutoFit/>
          </a:bodyPr>
          <a:lstStyle/>
          <a:p>
            <a:pPr marL="0" lvl="1">
              <a:buFont typeface="Arial" pitchFamily="34" charset="0"/>
              <a:buChar char="•"/>
            </a:pPr>
            <a:r>
              <a:rPr lang="en-US" sz="3600" b="1" dirty="0" smtClean="0">
                <a:latin typeface="Garamond" pitchFamily="18" charset="0"/>
              </a:rPr>
              <a:t> </a:t>
            </a:r>
            <a:r>
              <a:rPr lang="en-US" sz="3600" b="1" dirty="0" smtClean="0">
                <a:latin typeface="Garamond" pitchFamily="18" charset="0"/>
                <a:ea typeface="ＭＳ Ｐゴシック" pitchFamily="34" charset="-128"/>
                <a:cs typeface="Times New Roman" pitchFamily="18" charset="0"/>
              </a:rPr>
              <a:t>Identify opportunities to improve patient safety in specific settings/areas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884238"/>
          </a:xfrm>
          <a:prstGeom prst="rect">
            <a:avLst/>
          </a:prstGeom>
        </p:spPr>
        <p:txBody>
          <a:bodyPr/>
          <a:lstStyle/>
          <a:p>
            <a:pPr>
              <a:defRPr/>
            </a:pPr>
            <a:r>
              <a:rPr lang="en-US" sz="4400" b="1" kern="0" dirty="0">
                <a:solidFill>
                  <a:schemeClr val="bg1"/>
                </a:solidFill>
                <a:latin typeface="Garamond" pitchFamily="18" charset="0"/>
                <a:ea typeface="+mj-ea"/>
                <a:cs typeface="+mj-cs"/>
              </a:rPr>
              <a:t>Research: </a:t>
            </a:r>
            <a:r>
              <a:rPr lang="en-US" sz="4400" b="1" i="1" kern="0" dirty="0">
                <a:solidFill>
                  <a:schemeClr val="bg1"/>
                </a:solidFill>
                <a:latin typeface="Garamond" pitchFamily="18" charset="0"/>
                <a:ea typeface="+mj-ea"/>
                <a:cs typeface="+mj-cs"/>
              </a:rPr>
              <a:t>Building Capacity</a:t>
            </a:r>
            <a:endParaRPr lang="en-CA" sz="4400" b="1" i="1" kern="0" dirty="0">
              <a:solidFill>
                <a:schemeClr val="bg1"/>
              </a:solidFill>
              <a:latin typeface="Garamond" pitchFamily="18" charset="0"/>
              <a:ea typeface="+mj-ea"/>
              <a:cs typeface="+mj-cs"/>
            </a:endParaRPr>
          </a:p>
        </p:txBody>
      </p:sp>
      <p:sp>
        <p:nvSpPr>
          <p:cNvPr id="9" name="Rectangle 3"/>
          <p:cNvSpPr txBox="1">
            <a:spLocks noChangeArrowheads="1"/>
          </p:cNvSpPr>
          <p:nvPr/>
        </p:nvSpPr>
        <p:spPr bwMode="auto">
          <a:xfrm>
            <a:off x="0" y="838200"/>
            <a:ext cx="8991600" cy="2895600"/>
          </a:xfrm>
          <a:prstGeom prst="rect">
            <a:avLst/>
          </a:prstGeom>
          <a:noFill/>
          <a:ln w="9525">
            <a:noFill/>
            <a:miter lim="800000"/>
            <a:headEnd/>
            <a:tailEnd/>
          </a:ln>
        </p:spPr>
        <p:txBody>
          <a:bodyPr/>
          <a:lstStyle/>
          <a:p>
            <a:pPr marL="457200" indent="-457200">
              <a:lnSpc>
                <a:spcPct val="90000"/>
              </a:lnSpc>
              <a:spcBef>
                <a:spcPct val="20000"/>
              </a:spcBef>
              <a:buFontTx/>
              <a:buChar char="•"/>
              <a:defRPr/>
            </a:pPr>
            <a:r>
              <a:rPr lang="en-US" sz="2400" b="1" kern="0" dirty="0">
                <a:latin typeface="Garamond" pitchFamily="18" charset="0"/>
                <a:ea typeface="+mn-ea"/>
                <a:cs typeface="+mn-cs"/>
              </a:rPr>
              <a:t>Over 60 research and demonstration projects have been funded in the last three years</a:t>
            </a:r>
          </a:p>
          <a:p>
            <a:pPr marL="857250" lvl="1" indent="-457200">
              <a:lnSpc>
                <a:spcPct val="90000"/>
              </a:lnSpc>
              <a:spcBef>
                <a:spcPct val="20000"/>
              </a:spcBef>
              <a:buFontTx/>
              <a:buChar char="–"/>
              <a:defRPr/>
            </a:pPr>
            <a:r>
              <a:rPr lang="en-US" sz="2400" b="1" kern="0" dirty="0">
                <a:latin typeface="Garamond" pitchFamily="18" charset="0"/>
                <a:ea typeface="+mn-ea"/>
                <a:cs typeface="Arial" charset="0"/>
              </a:rPr>
              <a:t>Form the basis for new knowledge of Canadian patient safety challenges and solutions</a:t>
            </a:r>
            <a:endParaRPr lang="en-CA" sz="2400" b="1" kern="0" dirty="0">
              <a:latin typeface="Garamond" pitchFamily="18" charset="0"/>
              <a:ea typeface="+mn-ea"/>
              <a:cs typeface="Arial" charset="0"/>
            </a:endParaRPr>
          </a:p>
          <a:p>
            <a:pPr marL="457200" indent="-457200">
              <a:lnSpc>
                <a:spcPct val="90000"/>
              </a:lnSpc>
              <a:spcBef>
                <a:spcPct val="20000"/>
              </a:spcBef>
              <a:buFontTx/>
              <a:buChar char="•"/>
              <a:defRPr/>
            </a:pPr>
            <a:r>
              <a:rPr lang="en-US" sz="2400" b="1" kern="0" dirty="0">
                <a:latin typeface="Garamond" pitchFamily="18" charset="0"/>
                <a:ea typeface="+mn-ea"/>
                <a:cs typeface="+mn-cs"/>
              </a:rPr>
              <a:t>Development of background papers </a:t>
            </a:r>
          </a:p>
          <a:p>
            <a:pPr marL="857250" lvl="1" indent="-457200">
              <a:lnSpc>
                <a:spcPct val="90000"/>
              </a:lnSpc>
              <a:spcBef>
                <a:spcPct val="20000"/>
              </a:spcBef>
              <a:buFontTx/>
              <a:buChar char="–"/>
              <a:defRPr/>
            </a:pPr>
            <a:r>
              <a:rPr lang="en-US" sz="2400" b="1" kern="0" dirty="0">
                <a:latin typeface="Garamond" pitchFamily="18" charset="0"/>
                <a:ea typeface="+mn-ea"/>
                <a:cs typeface="Arial" charset="0"/>
              </a:rPr>
              <a:t>To identify the current state of knowledge, future research priorities, key issues, strategies and opportunities for action and improvement</a:t>
            </a:r>
          </a:p>
        </p:txBody>
      </p:sp>
      <p:graphicFrame>
        <p:nvGraphicFramePr>
          <p:cNvPr id="10" name="Diagram 9"/>
          <p:cNvGraphicFramePr/>
          <p:nvPr/>
        </p:nvGraphicFramePr>
        <p:xfrm>
          <a:off x="381000" y="3581400"/>
          <a:ext cx="79248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646238" y="0"/>
            <a:ext cx="7497762" cy="914400"/>
          </a:xfrm>
          <a:prstGeom prst="rect">
            <a:avLst/>
          </a:prstGeom>
        </p:spPr>
        <p:txBody>
          <a:bodyPr/>
          <a:lstStyle/>
          <a:p>
            <a:pPr>
              <a:defRPr/>
            </a:pPr>
            <a:r>
              <a:rPr lang="en-US" sz="4400" b="1" kern="0" dirty="0">
                <a:solidFill>
                  <a:schemeClr val="bg1"/>
                </a:solidFill>
                <a:latin typeface="Garamond" pitchFamily="18" charset="0"/>
                <a:ea typeface="+mj-ea"/>
                <a:cs typeface="+mj-cs"/>
              </a:rPr>
              <a:t>Interventions &amp; Programs</a:t>
            </a:r>
          </a:p>
        </p:txBody>
      </p:sp>
      <p:pic>
        <p:nvPicPr>
          <p:cNvPr id="33797" name="Picture 5" descr="SHN Color Logo 01"/>
          <p:cNvPicPr>
            <a:picLocks noChangeAspect="1" noChangeArrowheads="1"/>
          </p:cNvPicPr>
          <p:nvPr/>
        </p:nvPicPr>
        <p:blipFill>
          <a:blip r:embed="rId3" cstate="print"/>
          <a:srcRect/>
          <a:stretch>
            <a:fillRect/>
          </a:stretch>
        </p:blipFill>
        <p:spPr bwMode="auto">
          <a:xfrm>
            <a:off x="0" y="0"/>
            <a:ext cx="1646238" cy="1052513"/>
          </a:xfrm>
          <a:prstGeom prst="rect">
            <a:avLst/>
          </a:prstGeom>
          <a:noFill/>
          <a:ln w="9525">
            <a:noFill/>
            <a:miter lim="800000"/>
            <a:headEnd/>
            <a:tailEnd/>
          </a:ln>
        </p:spPr>
      </p:pic>
      <p:pic>
        <p:nvPicPr>
          <p:cNvPr id="33798" name="Picture 16"/>
          <p:cNvPicPr>
            <a:picLocks noChangeAspect="1" noChangeArrowheads="1"/>
          </p:cNvPicPr>
          <p:nvPr/>
        </p:nvPicPr>
        <p:blipFill>
          <a:blip r:embed="rId4" cstate="print"/>
          <a:srcRect/>
          <a:stretch>
            <a:fillRect/>
          </a:stretch>
        </p:blipFill>
        <p:spPr bwMode="auto">
          <a:xfrm>
            <a:off x="3657600" y="1447800"/>
            <a:ext cx="5486400" cy="4462670"/>
          </a:xfrm>
          <a:prstGeom prst="rect">
            <a:avLst/>
          </a:prstGeom>
          <a:noFill/>
          <a:ln w="9525">
            <a:noFill/>
            <a:miter lim="800000"/>
            <a:headEnd/>
            <a:tailEnd/>
          </a:ln>
        </p:spPr>
      </p:pic>
      <p:sp>
        <p:nvSpPr>
          <p:cNvPr id="33799" name="Rectangle 7"/>
          <p:cNvSpPr>
            <a:spLocks noChangeArrowheads="1"/>
          </p:cNvSpPr>
          <p:nvPr/>
        </p:nvSpPr>
        <p:spPr bwMode="auto">
          <a:xfrm>
            <a:off x="3810000" y="5181600"/>
            <a:ext cx="3048000" cy="609600"/>
          </a:xfrm>
          <a:prstGeom prst="rect">
            <a:avLst/>
          </a:prstGeom>
          <a:noFill/>
          <a:ln w="9525">
            <a:noFill/>
            <a:miter lim="800000"/>
            <a:headEnd/>
            <a:tailEnd/>
          </a:ln>
        </p:spPr>
        <p:txBody>
          <a:bodyPr wrap="none" anchor="ctr"/>
          <a:lstStyle/>
          <a:p>
            <a:pPr algn="ctr"/>
            <a:r>
              <a:rPr lang="en-US" sz="2000" i="1">
                <a:latin typeface="Garamond" pitchFamily="18" charset="0"/>
              </a:rPr>
              <a:t>www.saferhealthcarenow.ca</a:t>
            </a:r>
          </a:p>
        </p:txBody>
      </p:sp>
      <p:sp>
        <p:nvSpPr>
          <p:cNvPr id="4" name="Rectangle 4"/>
          <p:cNvSpPr txBox="1">
            <a:spLocks noChangeArrowheads="1"/>
          </p:cNvSpPr>
          <p:nvPr/>
        </p:nvSpPr>
        <p:spPr>
          <a:xfrm>
            <a:off x="0" y="1143000"/>
            <a:ext cx="3962400" cy="4572000"/>
          </a:xfrm>
          <a:prstGeom prst="rect">
            <a:avLst/>
          </a:prstGeom>
          <a:solidFill>
            <a:schemeClr val="bg2"/>
          </a:solidFill>
        </p:spPr>
        <p:txBody>
          <a:bodyPr/>
          <a:lstStyle/>
          <a:p>
            <a:pPr marL="228600" indent="-228600">
              <a:spcBef>
                <a:spcPct val="20000"/>
              </a:spcBef>
              <a:defRPr/>
            </a:pPr>
            <a:r>
              <a:rPr lang="en-US" b="1" kern="0" dirty="0">
                <a:latin typeface="Garamond" pitchFamily="18" charset="0"/>
                <a:ea typeface="+mn-ea"/>
                <a:cs typeface="+mn-cs"/>
              </a:rPr>
              <a:t>In Canada . . .</a:t>
            </a:r>
          </a:p>
          <a:p>
            <a:pPr marL="228600" indent="-228600">
              <a:spcBef>
                <a:spcPct val="20000"/>
              </a:spcBef>
              <a:buFontTx/>
              <a:buChar char="•"/>
              <a:defRPr/>
            </a:pPr>
            <a:r>
              <a:rPr lang="en-US" sz="2000" b="1" kern="0" dirty="0">
                <a:latin typeface="Garamond" pitchFamily="18" charset="0"/>
                <a:ea typeface="+mn-ea"/>
                <a:cs typeface="+mn-cs"/>
              </a:rPr>
              <a:t>33 million people</a:t>
            </a:r>
          </a:p>
          <a:p>
            <a:pPr marL="228600" indent="-228600">
              <a:spcBef>
                <a:spcPct val="20000"/>
              </a:spcBef>
              <a:buFontTx/>
              <a:buChar char="•"/>
              <a:defRPr/>
            </a:pPr>
            <a:r>
              <a:rPr lang="en-US" sz="2000" b="1" kern="0" dirty="0">
                <a:latin typeface="Garamond" pitchFamily="18" charset="0"/>
                <a:ea typeface="+mn-ea"/>
                <a:cs typeface="+mn-cs"/>
              </a:rPr>
              <a:t>10 interventions + 2 pilots</a:t>
            </a:r>
          </a:p>
          <a:p>
            <a:pPr marL="228600" indent="-228600">
              <a:spcBef>
                <a:spcPct val="20000"/>
              </a:spcBef>
              <a:buFontTx/>
              <a:buChar char="•"/>
              <a:defRPr/>
            </a:pPr>
            <a:r>
              <a:rPr lang="en-US" sz="2000" b="1" kern="0" dirty="0">
                <a:latin typeface="Garamond" pitchFamily="18" charset="0"/>
                <a:ea typeface="+mn-ea"/>
                <a:cs typeface="+mn-cs"/>
              </a:rPr>
              <a:t>1084 teams enrolled</a:t>
            </a:r>
          </a:p>
          <a:p>
            <a:pPr marL="228600" indent="-228600">
              <a:spcBef>
                <a:spcPct val="20000"/>
              </a:spcBef>
              <a:buFontTx/>
              <a:buChar char="•"/>
              <a:defRPr/>
            </a:pPr>
            <a:r>
              <a:rPr lang="en-US" sz="2000" b="1" kern="0" dirty="0">
                <a:latin typeface="Garamond" pitchFamily="18" charset="0"/>
                <a:ea typeface="+mn-ea"/>
                <a:cs typeface="+mn-cs"/>
              </a:rPr>
              <a:t>80% of acute care hospitals enrolled</a:t>
            </a:r>
          </a:p>
          <a:p>
            <a:pPr marL="228600" indent="-228600">
              <a:spcBef>
                <a:spcPct val="20000"/>
              </a:spcBef>
              <a:buFontTx/>
              <a:buChar char="•"/>
              <a:defRPr/>
            </a:pPr>
            <a:r>
              <a:rPr lang="en-US" sz="2000" b="1" kern="0" dirty="0">
                <a:latin typeface="Garamond" pitchFamily="18" charset="0"/>
                <a:ea typeface="+mn-ea"/>
                <a:cs typeface="+mn-cs"/>
              </a:rPr>
              <a:t>All regional health organizations outside of Quebec enrolled Aim </a:t>
            </a:r>
          </a:p>
          <a:p>
            <a:pPr marL="228600" indent="-228600">
              <a:spcBef>
                <a:spcPct val="20000"/>
              </a:spcBef>
              <a:buFontTx/>
              <a:buChar char="•"/>
              <a:defRPr/>
            </a:pPr>
            <a:r>
              <a:rPr lang="en-US" sz="2000" b="1" kern="0" dirty="0">
                <a:latin typeface="Garamond" pitchFamily="18" charset="0"/>
                <a:ea typeface="+mn-ea"/>
                <a:cs typeface="+mn-cs"/>
              </a:rPr>
              <a:t>Reduce adverse events by </a:t>
            </a:r>
            <a:br>
              <a:rPr lang="en-US" sz="2000" b="1" kern="0" dirty="0">
                <a:latin typeface="Garamond" pitchFamily="18" charset="0"/>
                <a:ea typeface="+mn-ea"/>
                <a:cs typeface="+mn-cs"/>
              </a:rPr>
            </a:br>
            <a:r>
              <a:rPr lang="en-US" sz="2000" b="1" kern="0" dirty="0">
                <a:latin typeface="Garamond" pitchFamily="18" charset="0"/>
                <a:ea typeface="+mn-ea"/>
                <a:cs typeface="+mn-cs"/>
              </a:rPr>
              <a:t>40-100% according to intervention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371600" y="0"/>
            <a:ext cx="7864475" cy="884238"/>
          </a:xfrm>
          <a:prstGeom prst="rect">
            <a:avLst/>
          </a:prstGeom>
        </p:spPr>
        <p:txBody>
          <a:bodyPr/>
          <a:lstStyle/>
          <a:p>
            <a:pPr>
              <a:defRPr/>
            </a:pPr>
            <a:r>
              <a:rPr lang="en-CA" sz="3600" b="1" i="1" kern="0" dirty="0">
                <a:solidFill>
                  <a:schemeClr val="bg1"/>
                </a:solidFill>
                <a:latin typeface="Garamond" pitchFamily="18" charset="0"/>
                <a:ea typeface="+mj-ea"/>
                <a:cs typeface="+mj-cs"/>
              </a:rPr>
              <a:t>Safer Healthcare Now </a:t>
            </a:r>
            <a:r>
              <a:rPr lang="en-CA" sz="3600" b="1" kern="0" dirty="0">
                <a:solidFill>
                  <a:schemeClr val="bg1"/>
                </a:solidFill>
                <a:latin typeface="Garamond" pitchFamily="18" charset="0"/>
                <a:ea typeface="+mj-ea"/>
                <a:cs typeface="+mj-cs"/>
              </a:rPr>
              <a:t>Interventions</a:t>
            </a:r>
          </a:p>
        </p:txBody>
      </p:sp>
      <p:graphicFrame>
        <p:nvGraphicFramePr>
          <p:cNvPr id="4" name="Group 3"/>
          <p:cNvGraphicFramePr>
            <a:graphicFrameLocks/>
          </p:cNvGraphicFramePr>
          <p:nvPr/>
        </p:nvGraphicFramePr>
        <p:xfrm>
          <a:off x="0" y="990600"/>
          <a:ext cx="3810000" cy="4892675"/>
        </p:xfrm>
        <a:graphic>
          <a:graphicData uri="http://schemas.openxmlformats.org/drawingml/2006/table">
            <a:tbl>
              <a:tblPr/>
              <a:tblGrid>
                <a:gridCol w="3810000"/>
              </a:tblGrid>
              <a:tr h="4892675">
                <a:tc>
                  <a:txBody>
                    <a:bodyPr/>
                    <a:lstStyle/>
                    <a:p>
                      <a:pPr marL="457200" marR="0" lvl="0" indent="-288925" algn="l"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smtClean="0">
                          <a:ln>
                            <a:noFill/>
                          </a:ln>
                          <a:solidFill>
                            <a:schemeClr val="tx1"/>
                          </a:solidFill>
                          <a:effectLst/>
                          <a:latin typeface="Garamond" pitchFamily="18" charset="0"/>
                        </a:rPr>
                        <a:t>Initial Interventions</a:t>
                      </a:r>
                    </a:p>
                    <a:p>
                      <a:pPr marL="457200" marR="0" lvl="0" indent="-288925" algn="l" defTabSz="914400" rtl="0" eaLnBrk="1" fontAlgn="base" latinLnBrk="0" hangingPunct="1">
                        <a:lnSpc>
                          <a:spcPct val="100000"/>
                        </a:lnSpc>
                        <a:spcBef>
                          <a:spcPct val="20000"/>
                        </a:spcBef>
                        <a:spcAft>
                          <a:spcPct val="0"/>
                        </a:spcAft>
                        <a:buClrTx/>
                        <a:buSzTx/>
                        <a:buFontTx/>
                        <a:buChar char="•"/>
                        <a:tabLst/>
                      </a:pPr>
                      <a:r>
                        <a:rPr kumimoji="0" lang="en-CA" sz="2000" b="1" i="0" u="none" strike="noStrike" cap="none" normalizeH="0" baseline="0" dirty="0" smtClean="0">
                          <a:ln>
                            <a:noFill/>
                          </a:ln>
                          <a:solidFill>
                            <a:schemeClr val="tx1"/>
                          </a:solidFill>
                          <a:effectLst/>
                          <a:latin typeface="Garamond" pitchFamily="18" charset="0"/>
                        </a:rPr>
                        <a:t>Improve Care for Acute Myocardial Infarction</a:t>
                      </a:r>
                    </a:p>
                    <a:p>
                      <a:pPr marL="457200" marR="0" lvl="0" indent="-288925" algn="l" defTabSz="914400" rtl="0" eaLnBrk="1" fontAlgn="base" latinLnBrk="0" hangingPunct="1">
                        <a:lnSpc>
                          <a:spcPct val="100000"/>
                        </a:lnSpc>
                        <a:spcBef>
                          <a:spcPct val="20000"/>
                        </a:spcBef>
                        <a:spcAft>
                          <a:spcPct val="0"/>
                        </a:spcAft>
                        <a:buClrTx/>
                        <a:buSzTx/>
                        <a:buFontTx/>
                        <a:buChar char="•"/>
                        <a:tabLst/>
                      </a:pPr>
                      <a:r>
                        <a:rPr kumimoji="0" lang="en-CA" sz="2000" b="1" i="0" u="none" strike="noStrike" cap="none" normalizeH="0" baseline="0" dirty="0" smtClean="0">
                          <a:ln>
                            <a:noFill/>
                          </a:ln>
                          <a:solidFill>
                            <a:schemeClr val="tx1"/>
                          </a:solidFill>
                          <a:effectLst/>
                          <a:latin typeface="Garamond" pitchFamily="18" charset="0"/>
                        </a:rPr>
                        <a:t>Prevention of Central Line Associated Bloodstream Infection</a:t>
                      </a:r>
                    </a:p>
                    <a:p>
                      <a:pPr marL="457200" marR="0" lvl="0" indent="-288925" algn="l" defTabSz="914400" rtl="0" eaLnBrk="1" fontAlgn="base" latinLnBrk="0" hangingPunct="1">
                        <a:lnSpc>
                          <a:spcPct val="100000"/>
                        </a:lnSpc>
                        <a:spcBef>
                          <a:spcPct val="20000"/>
                        </a:spcBef>
                        <a:spcAft>
                          <a:spcPct val="0"/>
                        </a:spcAft>
                        <a:buClrTx/>
                        <a:buSzTx/>
                        <a:buFontTx/>
                        <a:buChar char="•"/>
                        <a:tabLst/>
                      </a:pPr>
                      <a:r>
                        <a:rPr kumimoji="0" lang="en-CA" sz="2000" b="1" i="0" u="none" strike="noStrike" cap="none" normalizeH="0" baseline="0" dirty="0" smtClean="0">
                          <a:ln>
                            <a:noFill/>
                          </a:ln>
                          <a:solidFill>
                            <a:schemeClr val="tx1"/>
                          </a:solidFill>
                          <a:effectLst/>
                          <a:latin typeface="Garamond" pitchFamily="18" charset="0"/>
                        </a:rPr>
                        <a:t>Medication Reconciliation</a:t>
                      </a:r>
                    </a:p>
                    <a:p>
                      <a:pPr marL="457200" marR="0" lvl="0" indent="-288925" algn="l" defTabSz="914400" rtl="0" eaLnBrk="1" fontAlgn="base" latinLnBrk="0" hangingPunct="1">
                        <a:lnSpc>
                          <a:spcPct val="100000"/>
                        </a:lnSpc>
                        <a:spcBef>
                          <a:spcPct val="20000"/>
                        </a:spcBef>
                        <a:spcAft>
                          <a:spcPct val="0"/>
                        </a:spcAft>
                        <a:buClrTx/>
                        <a:buSzTx/>
                        <a:buFontTx/>
                        <a:buChar char="•"/>
                        <a:tabLst/>
                      </a:pPr>
                      <a:r>
                        <a:rPr kumimoji="0" lang="en-CA" sz="2000" b="1" i="0" u="none" strike="noStrike" cap="none" normalizeH="0" baseline="0" dirty="0" smtClean="0">
                          <a:ln>
                            <a:noFill/>
                          </a:ln>
                          <a:solidFill>
                            <a:schemeClr val="tx1"/>
                          </a:solidFill>
                          <a:effectLst/>
                          <a:latin typeface="Garamond" pitchFamily="18" charset="0"/>
                        </a:rPr>
                        <a:t>Rapid Response Teams</a:t>
                      </a:r>
                    </a:p>
                    <a:p>
                      <a:pPr marL="457200" marR="0" lvl="0" indent="-288925" algn="l" defTabSz="914400" rtl="0" eaLnBrk="1" fontAlgn="base" latinLnBrk="0" hangingPunct="1">
                        <a:lnSpc>
                          <a:spcPct val="100000"/>
                        </a:lnSpc>
                        <a:spcBef>
                          <a:spcPct val="20000"/>
                        </a:spcBef>
                        <a:spcAft>
                          <a:spcPct val="0"/>
                        </a:spcAft>
                        <a:buClrTx/>
                        <a:buSzTx/>
                        <a:buFontTx/>
                        <a:buChar char="•"/>
                        <a:tabLst/>
                      </a:pPr>
                      <a:r>
                        <a:rPr kumimoji="0" lang="en-CA" sz="2000" b="1" i="0" u="none" strike="noStrike" cap="none" normalizeH="0" baseline="0" dirty="0" smtClean="0">
                          <a:ln>
                            <a:noFill/>
                          </a:ln>
                          <a:solidFill>
                            <a:schemeClr val="tx1"/>
                          </a:solidFill>
                          <a:effectLst/>
                          <a:latin typeface="Garamond" pitchFamily="18" charset="0"/>
                        </a:rPr>
                        <a:t>Prevention of Surgical Site Infection</a:t>
                      </a:r>
                    </a:p>
                    <a:p>
                      <a:pPr marL="457200" marR="0" lvl="0" indent="-288925" algn="l" defTabSz="914400" rtl="0" eaLnBrk="1" fontAlgn="base" latinLnBrk="0" hangingPunct="1">
                        <a:lnSpc>
                          <a:spcPct val="100000"/>
                        </a:lnSpc>
                        <a:spcBef>
                          <a:spcPct val="20000"/>
                        </a:spcBef>
                        <a:spcAft>
                          <a:spcPct val="0"/>
                        </a:spcAft>
                        <a:buClrTx/>
                        <a:buSzTx/>
                        <a:buFontTx/>
                        <a:buChar char="•"/>
                        <a:tabLst/>
                      </a:pPr>
                      <a:r>
                        <a:rPr kumimoji="0" lang="en-CA" sz="2000" b="1" i="0" u="none" strike="noStrike" cap="none" normalizeH="0" baseline="0" dirty="0" smtClean="0">
                          <a:ln>
                            <a:noFill/>
                          </a:ln>
                          <a:solidFill>
                            <a:schemeClr val="tx1"/>
                          </a:solidFill>
                          <a:effectLst/>
                          <a:latin typeface="Garamond" pitchFamily="18" charset="0"/>
                        </a:rPr>
                        <a:t>Prevention of Ventilator-Association Pneumonia</a:t>
                      </a:r>
                    </a:p>
                  </a:txBody>
                  <a:tcPr horzOverflow="overflow">
                    <a:lnL cap="flat">
                      <a:noFill/>
                    </a:lnL>
                    <a:lnR cap="flat">
                      <a:noFill/>
                    </a:lnR>
                    <a:lnT cap="flat">
                      <a:noFill/>
                    </a:lnT>
                    <a:lnB>
                      <a:noFill/>
                    </a:lnB>
                    <a:lnTlToBr>
                      <a:noFill/>
                    </a:lnTlToBr>
                    <a:lnBlToTr>
                      <a:noFill/>
                    </a:lnBlToTr>
                    <a:solidFill>
                      <a:schemeClr val="bg2"/>
                    </a:solidFill>
                  </a:tcPr>
                </a:tc>
              </a:tr>
            </a:tbl>
          </a:graphicData>
        </a:graphic>
      </p:graphicFrame>
      <p:pic>
        <p:nvPicPr>
          <p:cNvPr id="34822" name="Picture 5" descr="SHN Color Logo 01"/>
          <p:cNvPicPr>
            <a:picLocks noChangeAspect="1" noChangeArrowheads="1"/>
          </p:cNvPicPr>
          <p:nvPr/>
        </p:nvPicPr>
        <p:blipFill>
          <a:blip r:embed="rId3" cstate="print"/>
          <a:srcRect/>
          <a:stretch>
            <a:fillRect/>
          </a:stretch>
        </p:blipFill>
        <p:spPr bwMode="auto">
          <a:xfrm>
            <a:off x="0" y="0"/>
            <a:ext cx="1501775" cy="960438"/>
          </a:xfrm>
          <a:prstGeom prst="rect">
            <a:avLst/>
          </a:prstGeom>
          <a:noFill/>
          <a:ln w="9525">
            <a:noFill/>
            <a:miter lim="800000"/>
            <a:headEnd/>
            <a:tailEnd/>
          </a:ln>
        </p:spPr>
      </p:pic>
      <p:graphicFrame>
        <p:nvGraphicFramePr>
          <p:cNvPr id="6" name="Group 3"/>
          <p:cNvGraphicFramePr>
            <a:graphicFrameLocks/>
          </p:cNvGraphicFramePr>
          <p:nvPr/>
        </p:nvGraphicFramePr>
        <p:xfrm>
          <a:off x="3733800" y="990600"/>
          <a:ext cx="5181600" cy="4724400"/>
        </p:xfrm>
        <a:graphic>
          <a:graphicData uri="http://schemas.openxmlformats.org/drawingml/2006/table">
            <a:tbl>
              <a:tblPr/>
              <a:tblGrid>
                <a:gridCol w="5181600"/>
              </a:tblGrid>
              <a:tr h="4724400">
                <a:tc>
                  <a:txBody>
                    <a:bodyPr/>
                    <a:lstStyle/>
                    <a:p>
                      <a:pPr marL="234950" marR="0" lvl="0" indent="-234950" algn="l"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smtClean="0">
                          <a:ln>
                            <a:noFill/>
                          </a:ln>
                          <a:solidFill>
                            <a:srgbClr val="727A35"/>
                          </a:solidFill>
                          <a:effectLst/>
                          <a:latin typeface="Garamond" pitchFamily="18" charset="0"/>
                        </a:rPr>
                        <a:t>New Interventions</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CA" sz="2000" b="1" i="0" u="none" strike="noStrike" cap="none" normalizeH="0" baseline="0" dirty="0" smtClean="0">
                          <a:ln>
                            <a:noFill/>
                          </a:ln>
                          <a:solidFill>
                            <a:srgbClr val="727A35"/>
                          </a:solidFill>
                          <a:effectLst/>
                          <a:latin typeface="Garamond" pitchFamily="18" charset="0"/>
                        </a:rPr>
                        <a:t>Prevention of Adverse Drug Event in Long-Term Care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CA" sz="2000" b="1" i="0" u="none" strike="noStrike" cap="none" normalizeH="0" baseline="0" dirty="0" smtClean="0">
                          <a:ln>
                            <a:noFill/>
                          </a:ln>
                          <a:solidFill>
                            <a:srgbClr val="727A35"/>
                          </a:solidFill>
                          <a:effectLst/>
                          <a:latin typeface="Garamond" pitchFamily="18" charset="0"/>
                        </a:rPr>
                        <a:t>Prevention of Harm from Falls in Long-Term Care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CA" sz="2000" b="1" i="0" u="none" strike="noStrike" cap="none" normalizeH="0" baseline="0" dirty="0" smtClean="0">
                          <a:ln>
                            <a:noFill/>
                          </a:ln>
                          <a:solidFill>
                            <a:srgbClr val="727A35"/>
                          </a:solidFill>
                          <a:effectLst/>
                          <a:latin typeface="Garamond" pitchFamily="18" charset="0"/>
                        </a:rPr>
                        <a:t>Prevention of Harm from MRSA</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CA" sz="2000" b="1" i="0" u="none" strike="noStrike" cap="none" normalizeH="0" baseline="0" dirty="0" smtClean="0">
                          <a:ln>
                            <a:noFill/>
                          </a:ln>
                          <a:solidFill>
                            <a:srgbClr val="727A35"/>
                          </a:solidFill>
                          <a:effectLst/>
                          <a:latin typeface="Garamond" pitchFamily="18" charset="0"/>
                        </a:rPr>
                        <a:t>Improve Care for Venous Thromboembolism (VTE)</a:t>
                      </a:r>
                    </a:p>
                    <a:p>
                      <a:pPr marL="169863" marR="0" lvl="0" indent="-169863" algn="l"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smtClean="0">
                          <a:ln>
                            <a:noFill/>
                          </a:ln>
                          <a:solidFill>
                            <a:srgbClr val="727A35"/>
                          </a:solidFill>
                          <a:effectLst/>
                          <a:latin typeface="Garamond" pitchFamily="18" charset="0"/>
                        </a:rPr>
                        <a:t>Pilot Projects</a:t>
                      </a:r>
                    </a:p>
                    <a:p>
                      <a:pPr marL="169863" marR="0" lvl="0" indent="-169863" algn="l" defTabSz="914400" rtl="0" eaLnBrk="1" fontAlgn="base" latinLnBrk="0" hangingPunct="1">
                        <a:lnSpc>
                          <a:spcPct val="100000"/>
                        </a:lnSpc>
                        <a:spcBef>
                          <a:spcPct val="20000"/>
                        </a:spcBef>
                        <a:spcAft>
                          <a:spcPct val="0"/>
                        </a:spcAft>
                        <a:buClrTx/>
                        <a:buSzTx/>
                        <a:buFontTx/>
                        <a:buChar char="•"/>
                        <a:tabLst/>
                      </a:pPr>
                      <a:r>
                        <a:rPr kumimoji="0" lang="en-CA" sz="1800" b="1" i="0" u="none" strike="noStrike" cap="none" normalizeH="0" baseline="0" dirty="0" smtClean="0">
                          <a:ln>
                            <a:noFill/>
                          </a:ln>
                          <a:solidFill>
                            <a:srgbClr val="727A35"/>
                          </a:solidFill>
                          <a:effectLst/>
                          <a:latin typeface="Garamond" pitchFamily="18" charset="0"/>
                        </a:rPr>
                        <a:t>Prevent Adverse Drug Events Related to High Risk Medication Delivery in Paediatrics</a:t>
                      </a:r>
                    </a:p>
                    <a:p>
                      <a:pPr marL="169863" marR="0" lvl="0" indent="-169863" algn="l" defTabSz="914400" rtl="0" eaLnBrk="1" fontAlgn="base" latinLnBrk="0" hangingPunct="1">
                        <a:lnSpc>
                          <a:spcPct val="100000"/>
                        </a:lnSpc>
                        <a:spcBef>
                          <a:spcPct val="20000"/>
                        </a:spcBef>
                        <a:spcAft>
                          <a:spcPct val="0"/>
                        </a:spcAft>
                        <a:buClrTx/>
                        <a:buSzTx/>
                        <a:buFontTx/>
                        <a:buChar char="•"/>
                        <a:tabLst/>
                      </a:pPr>
                      <a:r>
                        <a:rPr kumimoji="0" lang="en-CA" sz="1800" b="1" i="0" u="none" strike="noStrike" cap="none" normalizeH="0" baseline="0" dirty="0" smtClean="0">
                          <a:ln>
                            <a:noFill/>
                          </a:ln>
                          <a:solidFill>
                            <a:srgbClr val="727A35"/>
                          </a:solidFill>
                          <a:effectLst/>
                          <a:latin typeface="Garamond" pitchFamily="18" charset="0"/>
                        </a:rPr>
                        <a:t>Prevent Adverse Drug Events Through Medication Reconciliation in Home Care</a:t>
                      </a:r>
                    </a:p>
                  </a:txBody>
                  <a:tcPr horzOverflow="overflow">
                    <a:lnL cap="flat">
                      <a:noFill/>
                    </a:lnL>
                    <a:lnR cap="flat">
                      <a:noFill/>
                    </a:lnR>
                    <a:lnT cap="flat">
                      <a:noFill/>
                    </a:lnT>
                    <a:lnB>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15766" y="-78830"/>
            <a:ext cx="9144000" cy="884238"/>
          </a:xfrm>
          <a:prstGeom prst="rect">
            <a:avLst/>
          </a:prstGeom>
          <a:noFill/>
          <a:ln w="9525">
            <a:noFill/>
            <a:miter lim="800000"/>
            <a:headEnd/>
            <a:tailEnd/>
          </a:ln>
        </p:spPr>
        <p:txBody>
          <a:bodyPr anchor="ctr"/>
          <a:lstStyle/>
          <a:p>
            <a:pPr marL="122238">
              <a:defRPr/>
            </a:pPr>
            <a:r>
              <a:rPr lang="en-US" sz="4400" b="1" kern="0" dirty="0">
                <a:solidFill>
                  <a:schemeClr val="bg1"/>
                </a:solidFill>
                <a:latin typeface="Garamond" pitchFamily="18" charset="0"/>
                <a:ea typeface="+mj-ea"/>
                <a:cs typeface="+mj-cs"/>
              </a:rPr>
              <a:t>Mission &amp; Vision</a:t>
            </a:r>
            <a:endParaRPr lang="en-CA" sz="4400" b="1" kern="0" dirty="0">
              <a:solidFill>
                <a:schemeClr val="bg1"/>
              </a:solidFill>
              <a:latin typeface="Garamond" pitchFamily="18" charset="0"/>
              <a:ea typeface="+mj-ea"/>
              <a:cs typeface="+mj-cs"/>
            </a:endParaRPr>
          </a:p>
        </p:txBody>
      </p:sp>
      <p:sp>
        <p:nvSpPr>
          <p:cNvPr id="5" name="Text Placeholder 6"/>
          <p:cNvSpPr txBox="1">
            <a:spLocks/>
          </p:cNvSpPr>
          <p:nvPr/>
        </p:nvSpPr>
        <p:spPr bwMode="auto">
          <a:xfrm>
            <a:off x="228600" y="1066800"/>
            <a:ext cx="3352800" cy="4708525"/>
          </a:xfrm>
          <a:prstGeom prst="rect">
            <a:avLst/>
          </a:prstGeom>
          <a:solidFill>
            <a:schemeClr val="bg2"/>
          </a:solidFill>
          <a:ln w="9525">
            <a:noFill/>
            <a:miter lim="800000"/>
            <a:headEnd/>
            <a:tailEnd/>
          </a:ln>
        </p:spPr>
        <p:txBody>
          <a:bodyPr/>
          <a:lstStyle/>
          <a:p>
            <a:pPr marL="342900" indent="-342900">
              <a:spcBef>
                <a:spcPct val="20000"/>
              </a:spcBef>
              <a:defRPr/>
            </a:pPr>
            <a:r>
              <a:rPr lang="en-US" sz="2800" b="1" i="1" kern="0" dirty="0">
                <a:latin typeface="Garamond" pitchFamily="18" charset="0"/>
                <a:ea typeface="+mn-ea"/>
                <a:cs typeface="+mn-cs"/>
              </a:rPr>
              <a:t>Mission:</a:t>
            </a:r>
          </a:p>
          <a:p>
            <a:pPr>
              <a:spcBef>
                <a:spcPct val="20000"/>
              </a:spcBef>
              <a:defRPr/>
            </a:pPr>
            <a:r>
              <a:rPr lang="en-US" sz="3200" b="1" kern="0" dirty="0">
                <a:latin typeface="Garamond" pitchFamily="18" charset="0"/>
                <a:ea typeface="+mn-ea"/>
                <a:cs typeface="+mn-cs"/>
              </a:rPr>
              <a:t>To provide national leadership in building and advancing a safer Canadian health system</a:t>
            </a:r>
          </a:p>
        </p:txBody>
      </p:sp>
      <p:sp>
        <p:nvSpPr>
          <p:cNvPr id="6" name="Text Box 2"/>
          <p:cNvSpPr txBox="1">
            <a:spLocks noChangeArrowheads="1"/>
          </p:cNvSpPr>
          <p:nvPr/>
        </p:nvSpPr>
        <p:spPr>
          <a:xfrm>
            <a:off x="3733800" y="1066800"/>
            <a:ext cx="5181600" cy="1066800"/>
          </a:xfrm>
          <a:prstGeom prst="rect">
            <a:avLst/>
          </a:prstGeom>
          <a:solidFill>
            <a:schemeClr val="bg2"/>
          </a:solidFill>
        </p:spPr>
        <p:txBody>
          <a:bodyPr lIns="91429" tIns="45714" rIns="91429" bIns="45714"/>
          <a:lstStyle/>
          <a:p>
            <a:pPr>
              <a:spcBef>
                <a:spcPct val="20000"/>
              </a:spcBef>
              <a:defRPr/>
            </a:pPr>
            <a:r>
              <a:rPr lang="en-US" sz="2800" b="1" i="1" kern="0" dirty="0">
                <a:latin typeface="Garamond" pitchFamily="18" charset="0"/>
                <a:ea typeface="+mn-ea"/>
                <a:cs typeface="+mn-cs"/>
              </a:rPr>
              <a:t>We envision a Canadian health system where:</a:t>
            </a:r>
          </a:p>
          <a:p>
            <a:pPr marL="228600" indent="-228600" algn="ctr">
              <a:spcBef>
                <a:spcPct val="20000"/>
              </a:spcBef>
              <a:defRPr/>
            </a:pPr>
            <a:endParaRPr lang="en-US" sz="3000" kern="0" dirty="0">
              <a:latin typeface="+mn-lt"/>
              <a:ea typeface="+mn-ea"/>
              <a:cs typeface="+mn-cs"/>
            </a:endParaRPr>
          </a:p>
        </p:txBody>
      </p:sp>
      <p:sp>
        <p:nvSpPr>
          <p:cNvPr id="7" name="Content Placeholder 7"/>
          <p:cNvSpPr txBox="1">
            <a:spLocks/>
          </p:cNvSpPr>
          <p:nvPr/>
        </p:nvSpPr>
        <p:spPr>
          <a:xfrm>
            <a:off x="3657600" y="2133600"/>
            <a:ext cx="5181600" cy="3505200"/>
          </a:xfrm>
          <a:prstGeom prst="rect">
            <a:avLst/>
          </a:prstGeom>
        </p:spPr>
        <p:txBody>
          <a:bodyPr/>
          <a:lstStyle/>
          <a:p>
            <a:pPr marL="350838" indent="-350838">
              <a:spcBef>
                <a:spcPct val="20000"/>
              </a:spcBef>
              <a:buFontTx/>
              <a:buChar char="•"/>
              <a:defRPr/>
            </a:pPr>
            <a:r>
              <a:rPr lang="en-US" sz="2300" b="1" kern="0" dirty="0">
                <a:solidFill>
                  <a:srgbClr val="727A35"/>
                </a:solidFill>
                <a:latin typeface="Garamond" pitchFamily="18" charset="0"/>
                <a:ea typeface="+mn-ea"/>
                <a:cs typeface="+mn-cs"/>
              </a:rPr>
              <a:t>Patients, providers, governments and others work together to build and advance a safer health system</a:t>
            </a:r>
          </a:p>
          <a:p>
            <a:pPr marL="350838" indent="-350838">
              <a:spcBef>
                <a:spcPct val="20000"/>
              </a:spcBef>
              <a:buFontTx/>
              <a:buChar char="•"/>
              <a:defRPr/>
            </a:pPr>
            <a:r>
              <a:rPr lang="en-US" sz="2300" b="1" kern="0" dirty="0">
                <a:solidFill>
                  <a:srgbClr val="727A35"/>
                </a:solidFill>
                <a:latin typeface="Garamond" pitchFamily="18" charset="0"/>
                <a:ea typeface="+mn-ea"/>
                <a:cs typeface="+mn-cs"/>
              </a:rPr>
              <a:t>Providers take pride in their ability to deliver the safest and highest quality of care possible</a:t>
            </a:r>
          </a:p>
          <a:p>
            <a:pPr marL="350838" indent="-350838">
              <a:spcBef>
                <a:spcPct val="20000"/>
              </a:spcBef>
              <a:buFontTx/>
              <a:buChar char="•"/>
              <a:defRPr/>
            </a:pPr>
            <a:r>
              <a:rPr lang="en-US" sz="2300" b="1" kern="0" dirty="0">
                <a:solidFill>
                  <a:srgbClr val="727A35"/>
                </a:solidFill>
                <a:latin typeface="Garamond" pitchFamily="18" charset="0"/>
                <a:ea typeface="+mn-ea"/>
                <a:cs typeface="+mn-cs"/>
              </a:rPr>
              <a:t>Every Canadian in need of healthcare can be confident that the care they receive is the safest in the world</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508125" y="0"/>
            <a:ext cx="7635875" cy="884238"/>
          </a:xfrm>
          <a:prstGeom prst="rect">
            <a:avLst/>
          </a:prstGeom>
        </p:spPr>
        <p:txBody>
          <a:bodyPr/>
          <a:lstStyle/>
          <a:p>
            <a:pPr>
              <a:defRPr/>
            </a:pPr>
            <a:r>
              <a:rPr lang="en-CA" sz="4400" b="1" kern="0" dirty="0">
                <a:solidFill>
                  <a:schemeClr val="bg1"/>
                </a:solidFill>
                <a:latin typeface="Garamond" pitchFamily="18" charset="0"/>
                <a:ea typeface="+mj-ea"/>
                <a:cs typeface="+mj-cs"/>
              </a:rPr>
              <a:t>Teams Continue to Enroll</a:t>
            </a:r>
          </a:p>
        </p:txBody>
      </p:sp>
      <p:pic>
        <p:nvPicPr>
          <p:cNvPr id="2052" name="Picture 5" descr="SHN Color Logo 01"/>
          <p:cNvPicPr>
            <a:picLocks noChangeAspect="1" noChangeArrowheads="1"/>
          </p:cNvPicPr>
          <p:nvPr/>
        </p:nvPicPr>
        <p:blipFill>
          <a:blip r:embed="rId4" cstate="print"/>
          <a:srcRect/>
          <a:stretch>
            <a:fillRect/>
          </a:stretch>
        </p:blipFill>
        <p:spPr bwMode="auto">
          <a:xfrm>
            <a:off x="0" y="0"/>
            <a:ext cx="1501775" cy="960438"/>
          </a:xfrm>
          <a:prstGeom prst="rect">
            <a:avLst/>
          </a:prstGeom>
          <a:noFill/>
          <a:ln w="9525">
            <a:noFill/>
            <a:miter lim="800000"/>
            <a:headEnd/>
            <a:tailEnd/>
          </a:ln>
        </p:spPr>
      </p:pic>
      <p:graphicFrame>
        <p:nvGraphicFramePr>
          <p:cNvPr id="2050" name="Object 2"/>
          <p:cNvGraphicFramePr>
            <a:graphicFrameLocks noChangeAspect="1"/>
          </p:cNvGraphicFramePr>
          <p:nvPr/>
        </p:nvGraphicFramePr>
        <p:xfrm>
          <a:off x="0" y="1335921"/>
          <a:ext cx="9144000" cy="4607679"/>
        </p:xfrm>
        <a:graphic>
          <a:graphicData uri="http://schemas.openxmlformats.org/presentationml/2006/ole">
            <p:oleObj spid="_x0000_s2050" r:id="rId5" imgW="8547333" imgH="4304149" progId="Excel.Sheet.8">
              <p:embed/>
            </p:oleObj>
          </a:graphicData>
        </a:graphic>
      </p:graphicFrame>
      <p:sp>
        <p:nvSpPr>
          <p:cNvPr id="2054" name="Text Box 7"/>
          <p:cNvSpPr txBox="1">
            <a:spLocks noChangeArrowheads="1"/>
          </p:cNvSpPr>
          <p:nvPr/>
        </p:nvSpPr>
        <p:spPr bwMode="auto">
          <a:xfrm>
            <a:off x="990600" y="2362200"/>
            <a:ext cx="1687513" cy="584200"/>
          </a:xfrm>
          <a:prstGeom prst="rect">
            <a:avLst/>
          </a:prstGeom>
          <a:noFill/>
          <a:ln w="9525">
            <a:noFill/>
            <a:miter lim="800000"/>
            <a:headEnd/>
            <a:tailEnd/>
          </a:ln>
        </p:spPr>
        <p:txBody>
          <a:bodyPr>
            <a:spAutoFit/>
          </a:bodyPr>
          <a:lstStyle/>
          <a:p>
            <a:pPr>
              <a:spcBef>
                <a:spcPct val="20000"/>
              </a:spcBef>
            </a:pPr>
            <a:r>
              <a:rPr lang="en-US" sz="1000" b="1">
                <a:latin typeface="Bookman Old Style" pitchFamily="18" charset="0"/>
              </a:rPr>
              <a:t>Total at January 20, 2010</a:t>
            </a:r>
          </a:p>
          <a:p>
            <a:endParaRPr lang="en-US" sz="120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8809038" cy="868363"/>
          </a:xfrm>
          <a:prstGeom prst="rect">
            <a:avLst/>
          </a:prstGeom>
        </p:spPr>
        <p:txBody>
          <a:bodyPr/>
          <a:lstStyle/>
          <a:p>
            <a:pPr>
              <a:defRPr/>
            </a:pPr>
            <a:r>
              <a:rPr lang="en-US" sz="4400" b="1" kern="0" dirty="0">
                <a:solidFill>
                  <a:schemeClr val="bg1"/>
                </a:solidFill>
                <a:latin typeface="Garamond" pitchFamily="18" charset="0"/>
                <a:ea typeface="+mj-ea"/>
                <a:cs typeface="+mj-cs"/>
              </a:rPr>
              <a:t>Ventilator-Associated Pneumonia</a:t>
            </a:r>
          </a:p>
        </p:txBody>
      </p:sp>
      <p:sp>
        <p:nvSpPr>
          <p:cNvPr id="5" name="Content Placeholder 14"/>
          <p:cNvSpPr txBox="1">
            <a:spLocks/>
          </p:cNvSpPr>
          <p:nvPr/>
        </p:nvSpPr>
        <p:spPr>
          <a:xfrm>
            <a:off x="0" y="838200"/>
            <a:ext cx="2971800" cy="5105400"/>
          </a:xfrm>
          <a:prstGeom prst="rect">
            <a:avLst/>
          </a:prstGeom>
          <a:solidFill>
            <a:schemeClr val="bg2"/>
          </a:solidFill>
        </p:spPr>
        <p:txBody>
          <a:bodyPr/>
          <a:lstStyle/>
          <a:p>
            <a:pPr marL="173038" indent="-173038">
              <a:spcBef>
                <a:spcPct val="20000"/>
              </a:spcBef>
              <a:buFontTx/>
              <a:buChar char="•"/>
              <a:defRPr/>
            </a:pPr>
            <a:r>
              <a:rPr lang="en-US" sz="1800" kern="0" dirty="0">
                <a:latin typeface="Garamond" pitchFamily="18" charset="0"/>
                <a:ea typeface="+mn-ea"/>
                <a:cs typeface="+mn-cs"/>
              </a:rPr>
              <a:t>Between Nov/05 and Oct/07, </a:t>
            </a:r>
            <a:r>
              <a:rPr lang="en-US" sz="1800" i="1" kern="0" dirty="0">
                <a:latin typeface="Garamond" pitchFamily="18" charset="0"/>
                <a:ea typeface="+mn-ea"/>
                <a:cs typeface="+mn-cs"/>
              </a:rPr>
              <a:t>Safer Healthcare Now!</a:t>
            </a:r>
            <a:r>
              <a:rPr lang="en-US" sz="1800" kern="0" dirty="0">
                <a:latin typeface="Garamond" pitchFamily="18" charset="0"/>
                <a:ea typeface="+mn-ea"/>
                <a:cs typeface="+mn-cs"/>
              </a:rPr>
              <a:t> teams decreased the rate of ventilator-associated pneumonia (VAP) per 1000 ventilator days by </a:t>
            </a:r>
            <a:r>
              <a:rPr lang="en-US" sz="1800" b="1" kern="0" dirty="0">
                <a:latin typeface="Garamond" pitchFamily="18" charset="0"/>
                <a:ea typeface="+mn-ea"/>
                <a:cs typeface="+mn-cs"/>
              </a:rPr>
              <a:t>more than 50</a:t>
            </a:r>
            <a:r>
              <a:rPr lang="en-US" sz="1800" kern="0" dirty="0">
                <a:latin typeface="Garamond" pitchFamily="18" charset="0"/>
                <a:ea typeface="+mn-ea"/>
                <a:cs typeface="+mn-cs"/>
              </a:rPr>
              <a:t> </a:t>
            </a:r>
            <a:r>
              <a:rPr lang="en-US" sz="1800" b="1" kern="0" dirty="0">
                <a:latin typeface="Garamond" pitchFamily="18" charset="0"/>
                <a:ea typeface="+mn-ea"/>
                <a:cs typeface="+mn-cs"/>
              </a:rPr>
              <a:t>per </a:t>
            </a:r>
            <a:r>
              <a:rPr lang="en-US" sz="1800" b="1" kern="0" dirty="0" smtClean="0">
                <a:latin typeface="Garamond" pitchFamily="18" charset="0"/>
                <a:ea typeface="+mn-ea"/>
                <a:cs typeface="+mn-cs"/>
              </a:rPr>
              <a:t>cent</a:t>
            </a:r>
          </a:p>
          <a:p>
            <a:pPr marL="173038" indent="-173038">
              <a:spcBef>
                <a:spcPct val="20000"/>
              </a:spcBef>
              <a:buFontTx/>
              <a:buChar char="•"/>
              <a:defRPr/>
            </a:pPr>
            <a:endParaRPr lang="en-US" sz="1800" kern="0" dirty="0">
              <a:latin typeface="Garamond" pitchFamily="18" charset="0"/>
              <a:ea typeface="+mn-ea"/>
              <a:cs typeface="+mn-cs"/>
            </a:endParaRPr>
          </a:p>
          <a:p>
            <a:pPr marL="173038" indent="-173038">
              <a:spcBef>
                <a:spcPct val="20000"/>
              </a:spcBef>
              <a:buFontTx/>
              <a:buChar char="•"/>
              <a:defRPr/>
            </a:pPr>
            <a:r>
              <a:rPr lang="en-US" sz="1800" b="1" kern="0" dirty="0">
                <a:latin typeface="Garamond" pitchFamily="18" charset="0"/>
                <a:ea typeface="+mn-ea"/>
                <a:cs typeface="+mn-cs"/>
              </a:rPr>
              <a:t>VAP rate has dropped from an average 10.48 to </a:t>
            </a:r>
            <a:r>
              <a:rPr lang="en-US" sz="1800" b="1" kern="0" dirty="0" smtClean="0">
                <a:latin typeface="Garamond" pitchFamily="18" charset="0"/>
                <a:ea typeface="+mn-ea"/>
                <a:cs typeface="+mn-cs"/>
              </a:rPr>
              <a:t>5.21</a:t>
            </a:r>
          </a:p>
          <a:p>
            <a:pPr marL="173038" indent="-173038">
              <a:spcBef>
                <a:spcPct val="20000"/>
              </a:spcBef>
              <a:buFontTx/>
              <a:buChar char="•"/>
              <a:defRPr/>
            </a:pPr>
            <a:endParaRPr lang="en-US" sz="1800" b="1" kern="0" dirty="0">
              <a:latin typeface="Garamond" pitchFamily="18" charset="0"/>
              <a:ea typeface="+mn-ea"/>
              <a:cs typeface="+mn-cs"/>
            </a:endParaRPr>
          </a:p>
          <a:p>
            <a:pPr marL="173038" indent="-173038">
              <a:spcBef>
                <a:spcPct val="20000"/>
              </a:spcBef>
              <a:buFontTx/>
              <a:buChar char="•"/>
              <a:defRPr/>
            </a:pPr>
            <a:r>
              <a:rPr lang="en-US" sz="1800" kern="0" dirty="0">
                <a:latin typeface="Garamond" pitchFamily="18" charset="0"/>
                <a:ea typeface="+mn-ea"/>
                <a:cs typeface="+mn-cs"/>
              </a:rPr>
              <a:t>The average number of teams reporting monthly data to </a:t>
            </a:r>
            <a:r>
              <a:rPr lang="en-US" sz="1800" i="1" kern="0" dirty="0">
                <a:latin typeface="Garamond" pitchFamily="18" charset="0"/>
                <a:ea typeface="+mn-ea"/>
                <a:cs typeface="+mn-cs"/>
              </a:rPr>
              <a:t>Safer Healthcare Now!</a:t>
            </a:r>
            <a:r>
              <a:rPr lang="en-US" sz="1800" kern="0" dirty="0">
                <a:latin typeface="Garamond" pitchFamily="18" charset="0"/>
                <a:ea typeface="+mn-ea"/>
                <a:cs typeface="+mn-cs"/>
              </a:rPr>
              <a:t> has increased from 31 in the first two years to 50 last year</a:t>
            </a:r>
            <a:endParaRPr lang="en-CA" sz="1800" kern="0" dirty="0">
              <a:latin typeface="Garamond" pitchFamily="18" charset="0"/>
              <a:ea typeface="+mn-ea"/>
              <a:cs typeface="+mn-cs"/>
            </a:endParaRPr>
          </a:p>
        </p:txBody>
      </p:sp>
      <p:pic>
        <p:nvPicPr>
          <p:cNvPr id="35846" name="Picture 12" descr="C:\Documents and Settings\Amaclaurin\My Documents\CPSI Report - VAP 1.png"/>
          <p:cNvPicPr>
            <a:picLocks noChangeAspect="1" noChangeArrowheads="1"/>
          </p:cNvPicPr>
          <p:nvPr/>
        </p:nvPicPr>
        <p:blipFill>
          <a:blip r:embed="rId3" cstate="print"/>
          <a:srcRect/>
          <a:stretch>
            <a:fillRect/>
          </a:stretch>
        </p:blipFill>
        <p:spPr bwMode="auto">
          <a:xfrm>
            <a:off x="3124200" y="2027238"/>
            <a:ext cx="5791200" cy="3733800"/>
          </a:xfrm>
          <a:prstGeom prst="rect">
            <a:avLst/>
          </a:prstGeom>
          <a:noFill/>
          <a:ln w="9525">
            <a:noFill/>
            <a:miter lim="800000"/>
            <a:headEnd/>
            <a:tailEnd/>
          </a:ln>
        </p:spPr>
      </p:pic>
      <p:sp>
        <p:nvSpPr>
          <p:cNvPr id="35847" name="TextBox 6"/>
          <p:cNvSpPr txBox="1">
            <a:spLocks noChangeArrowheads="1"/>
          </p:cNvSpPr>
          <p:nvPr/>
        </p:nvSpPr>
        <p:spPr bwMode="auto">
          <a:xfrm>
            <a:off x="3124200" y="1189038"/>
            <a:ext cx="5791200" cy="708025"/>
          </a:xfrm>
          <a:prstGeom prst="rect">
            <a:avLst/>
          </a:prstGeom>
          <a:noFill/>
          <a:ln w="28575">
            <a:solidFill>
              <a:schemeClr val="bg2"/>
            </a:solidFill>
            <a:miter lim="800000"/>
            <a:headEnd/>
            <a:tailEnd/>
          </a:ln>
        </p:spPr>
        <p:txBody>
          <a:bodyPr>
            <a:spAutoFit/>
          </a:bodyPr>
          <a:lstStyle/>
          <a:p>
            <a:r>
              <a:rPr lang="en-US" sz="2000" b="1">
                <a:latin typeface="Garamond" pitchFamily="18" charset="0"/>
              </a:rPr>
              <a:t>Safer Healthcare Now! teams improve care to ventilated patients</a:t>
            </a:r>
            <a:endParaRPr lang="en-CA" sz="2000" b="1">
              <a:latin typeface="Garamond"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0" y="0"/>
            <a:ext cx="9144000" cy="854075"/>
          </a:xfrm>
          <a:prstGeom prst="rect">
            <a:avLst/>
          </a:prstGeom>
        </p:spPr>
        <p:txBody>
          <a:bodyPr/>
          <a:lstStyle/>
          <a:p>
            <a:pPr>
              <a:defRPr/>
            </a:pPr>
            <a:r>
              <a:rPr lang="en-US" sz="4400" b="1" kern="0" dirty="0">
                <a:solidFill>
                  <a:schemeClr val="bg1"/>
                </a:solidFill>
                <a:latin typeface="Garamond" pitchFamily="18" charset="0"/>
                <a:ea typeface="+mj-ea"/>
                <a:cs typeface="+mj-cs"/>
              </a:rPr>
              <a:t>Infection Control</a:t>
            </a:r>
            <a:endParaRPr lang="en-CA" sz="4400" b="1" i="1" kern="0" dirty="0">
              <a:solidFill>
                <a:schemeClr val="bg1"/>
              </a:solidFill>
              <a:latin typeface="Garamond" pitchFamily="18" charset="0"/>
              <a:ea typeface="+mj-ea"/>
              <a:cs typeface="+mj-cs"/>
            </a:endParaRPr>
          </a:p>
        </p:txBody>
      </p:sp>
      <p:pic>
        <p:nvPicPr>
          <p:cNvPr id="30723" name="Picture 2"/>
          <p:cNvPicPr>
            <a:picLocks noChangeAspect="1" noChangeArrowheads="1"/>
          </p:cNvPicPr>
          <p:nvPr/>
        </p:nvPicPr>
        <p:blipFill>
          <a:blip r:embed="rId3" cstate="print"/>
          <a:srcRect/>
          <a:stretch>
            <a:fillRect/>
          </a:stretch>
        </p:blipFill>
        <p:spPr bwMode="auto">
          <a:xfrm>
            <a:off x="0" y="1228725"/>
            <a:ext cx="9144000" cy="4714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8902"/>
            <a:ext cx="9144000" cy="990600"/>
          </a:xfrm>
          <a:prstGeom prst="rect">
            <a:avLst/>
          </a:prstGeom>
        </p:spPr>
        <p:txBody>
          <a:bodyPr/>
          <a:lstStyle/>
          <a:p>
            <a:pPr>
              <a:defRPr/>
            </a:pPr>
            <a:r>
              <a:rPr lang="en-US" sz="3200" b="1" kern="0" dirty="0">
                <a:solidFill>
                  <a:schemeClr val="bg1"/>
                </a:solidFill>
                <a:latin typeface="+mj-lt"/>
                <a:ea typeface="+mj-ea"/>
                <a:cs typeface="+mj-cs"/>
              </a:rPr>
              <a:t> </a:t>
            </a:r>
            <a:r>
              <a:rPr lang="en-US" sz="4400" b="1" kern="0" dirty="0" smtClean="0">
                <a:solidFill>
                  <a:schemeClr val="bg1"/>
                </a:solidFill>
                <a:latin typeface="Garamond" pitchFamily="18" charset="0"/>
                <a:ea typeface="+mj-ea"/>
                <a:cs typeface="+mj-cs"/>
              </a:rPr>
              <a:t>Hand Hygiene</a:t>
            </a:r>
            <a:endParaRPr lang="en-US" sz="3200" b="1" kern="0" dirty="0">
              <a:solidFill>
                <a:schemeClr val="bg1"/>
              </a:solidFill>
              <a:latin typeface="Garamond" pitchFamily="18" charset="0"/>
              <a:ea typeface="+mj-ea"/>
              <a:cs typeface="+mj-cs"/>
            </a:endParaRPr>
          </a:p>
        </p:txBody>
      </p:sp>
      <p:sp>
        <p:nvSpPr>
          <p:cNvPr id="5" name="TextBox 4"/>
          <p:cNvSpPr txBox="1"/>
          <p:nvPr/>
        </p:nvSpPr>
        <p:spPr>
          <a:xfrm>
            <a:off x="0" y="914400"/>
            <a:ext cx="9144000" cy="2554545"/>
          </a:xfrm>
          <a:prstGeom prst="rect">
            <a:avLst/>
          </a:prstGeom>
          <a:solidFill>
            <a:srgbClr val="D31145"/>
          </a:solidFill>
        </p:spPr>
        <p:txBody>
          <a:bodyPr wrap="square" rtlCol="0">
            <a:spAutoFit/>
          </a:bodyPr>
          <a:lstStyle/>
          <a:p>
            <a:r>
              <a:rPr lang="en-US" sz="3200" b="1" kern="0" dirty="0" smtClean="0">
                <a:solidFill>
                  <a:schemeClr val="bg1"/>
                </a:solidFill>
                <a:latin typeface="Garamond" pitchFamily="18" charset="0"/>
              </a:rPr>
              <a:t>Objective:  Promote </a:t>
            </a:r>
            <a:r>
              <a:rPr lang="en-US" sz="3200" b="1" kern="0" dirty="0" smtClean="0">
                <a:solidFill>
                  <a:schemeClr val="bg1"/>
                </a:solidFill>
                <a:latin typeface="Garamond" pitchFamily="18" charset="0"/>
              </a:rPr>
              <a:t>the importance of hand hygiene in reducing healthcare associated </a:t>
            </a:r>
            <a:r>
              <a:rPr lang="en-US" sz="3200" b="1" kern="0" dirty="0" smtClean="0">
                <a:solidFill>
                  <a:schemeClr val="bg1"/>
                </a:solidFill>
                <a:latin typeface="Garamond" pitchFamily="18" charset="0"/>
              </a:rPr>
              <a:t>infections and provide capacity building and leadership development with tools and resources</a:t>
            </a:r>
            <a:endParaRPr lang="en-US" sz="3200" b="1" kern="0" dirty="0" smtClean="0">
              <a:solidFill>
                <a:schemeClr val="bg1"/>
              </a:solidFill>
              <a:latin typeface="Garamond" pitchFamily="18" charset="0"/>
            </a:endParaRPr>
          </a:p>
          <a:p>
            <a:endParaRPr lang="en-US" sz="3200" dirty="0">
              <a:solidFill>
                <a:schemeClr val="bg1"/>
              </a:solidFill>
            </a:endParaRPr>
          </a:p>
        </p:txBody>
      </p:sp>
      <p:sp>
        <p:nvSpPr>
          <p:cNvPr id="7" name="Rectangle 3"/>
          <p:cNvSpPr txBox="1">
            <a:spLocks noChangeArrowheads="1"/>
          </p:cNvSpPr>
          <p:nvPr/>
        </p:nvSpPr>
        <p:spPr>
          <a:xfrm>
            <a:off x="0" y="3124200"/>
            <a:ext cx="9144000" cy="2971800"/>
          </a:xfrm>
          <a:prstGeom prst="rect">
            <a:avLst/>
          </a:prstGeom>
          <a:solidFill>
            <a:schemeClr val="bg1"/>
          </a:solidFill>
        </p:spPr>
        <p:txBody>
          <a:bodyPr/>
          <a:lstStyle/>
          <a:p>
            <a:pPr marL="800100" lvl="1" indent="-342900">
              <a:spcBef>
                <a:spcPts val="600"/>
              </a:spcBef>
              <a:spcAft>
                <a:spcPts val="600"/>
              </a:spcAft>
              <a:buFontTx/>
              <a:buChar char="•"/>
              <a:defRPr/>
            </a:pPr>
            <a:r>
              <a:rPr lang="en-US" sz="2400" b="1" kern="0" dirty="0" smtClean="0">
                <a:solidFill>
                  <a:srgbClr val="727A35"/>
                </a:solidFill>
                <a:latin typeface="Garamond" pitchFamily="18" charset="0"/>
              </a:rPr>
              <a:t>Hand </a:t>
            </a:r>
            <a:r>
              <a:rPr lang="en-US" sz="2400" b="1" kern="0" dirty="0" smtClean="0">
                <a:solidFill>
                  <a:srgbClr val="727A35"/>
                </a:solidFill>
                <a:latin typeface="Garamond" pitchFamily="18" charset="0"/>
              </a:rPr>
              <a:t>hygiene tool kit</a:t>
            </a:r>
          </a:p>
          <a:p>
            <a:pPr marL="800100" lvl="1" indent="-342900">
              <a:spcBef>
                <a:spcPts val="600"/>
              </a:spcBef>
              <a:spcAft>
                <a:spcPts val="600"/>
              </a:spcAft>
              <a:buFontTx/>
              <a:buChar char="•"/>
              <a:defRPr/>
            </a:pPr>
            <a:r>
              <a:rPr lang="en-US" sz="2400" b="1" kern="0" dirty="0" smtClean="0">
                <a:solidFill>
                  <a:srgbClr val="727A35"/>
                </a:solidFill>
                <a:latin typeface="Garamond" pitchFamily="18" charset="0"/>
              </a:rPr>
              <a:t>Human factors hand hygiene tool kit</a:t>
            </a:r>
          </a:p>
          <a:p>
            <a:pPr marL="800100" lvl="1" indent="-342900">
              <a:spcBef>
                <a:spcPts val="600"/>
              </a:spcBef>
              <a:spcAft>
                <a:spcPts val="600"/>
              </a:spcAft>
              <a:buFontTx/>
              <a:buChar char="•"/>
              <a:defRPr/>
            </a:pPr>
            <a:r>
              <a:rPr lang="en-US" sz="2400" b="1" kern="0" dirty="0" err="1" smtClean="0">
                <a:solidFill>
                  <a:srgbClr val="727A35"/>
                </a:solidFill>
                <a:latin typeface="Garamond" pitchFamily="18" charset="0"/>
              </a:rPr>
              <a:t>DiscoveryCampus</a:t>
            </a:r>
            <a:r>
              <a:rPr lang="en-US" sz="2400" b="1" kern="0" dirty="0" smtClean="0">
                <a:solidFill>
                  <a:srgbClr val="727A35"/>
                </a:solidFill>
                <a:latin typeface="Garamond" pitchFamily="18" charset="0"/>
              </a:rPr>
              <a:t> online training module</a:t>
            </a:r>
          </a:p>
          <a:p>
            <a:pPr marL="800100" lvl="1" indent="-342900">
              <a:spcBef>
                <a:spcPts val="600"/>
              </a:spcBef>
              <a:spcAft>
                <a:spcPts val="600"/>
              </a:spcAft>
              <a:buFontTx/>
              <a:buChar char="•"/>
              <a:defRPr/>
            </a:pPr>
            <a:r>
              <a:rPr lang="en-US" sz="2400" b="1" kern="0" dirty="0" smtClean="0">
                <a:solidFill>
                  <a:srgbClr val="727A35"/>
                </a:solidFill>
                <a:latin typeface="Garamond" pitchFamily="18" charset="0"/>
              </a:rPr>
              <a:t>Hand hygiene compliance audit tool and training</a:t>
            </a:r>
          </a:p>
          <a:p>
            <a:pPr marL="800100" lvl="1" indent="-342900">
              <a:spcBef>
                <a:spcPts val="600"/>
              </a:spcBef>
              <a:spcAft>
                <a:spcPts val="600"/>
              </a:spcAft>
              <a:buFontTx/>
              <a:buChar char="•"/>
              <a:defRPr/>
            </a:pPr>
            <a:r>
              <a:rPr lang="en-US" sz="2400" b="1" kern="0" dirty="0" smtClean="0">
                <a:solidFill>
                  <a:srgbClr val="727A35"/>
                </a:solidFill>
                <a:latin typeface="Garamond" pitchFamily="18" charset="0"/>
              </a:rPr>
              <a:t>WHO Patient Safety Challenge May 5, 2010</a:t>
            </a:r>
          </a:p>
          <a:p>
            <a:pPr marL="800100" lvl="1" indent="-342900">
              <a:spcBef>
                <a:spcPts val="600"/>
              </a:spcBef>
              <a:spcAft>
                <a:spcPts val="600"/>
              </a:spcAft>
              <a:buFontTx/>
              <a:buChar char="•"/>
              <a:defRPr/>
            </a:pPr>
            <a:r>
              <a:rPr lang="en-US" sz="2400" b="1" kern="0" dirty="0" smtClean="0">
                <a:solidFill>
                  <a:srgbClr val="727A35"/>
                </a:solidFill>
                <a:latin typeface="Garamond" pitchFamily="18" charset="0"/>
              </a:rPr>
              <a:t>Six Sigma Pilot Project</a:t>
            </a:r>
          </a:p>
          <a:p>
            <a:pPr marL="800100" lvl="1" indent="-342900">
              <a:spcBef>
                <a:spcPts val="600"/>
              </a:spcBef>
              <a:spcAft>
                <a:spcPts val="600"/>
              </a:spcAft>
              <a:buFontTx/>
              <a:buChar char="•"/>
              <a:defRPr/>
            </a:pPr>
            <a:endParaRPr lang="en-US" sz="2400" b="1" kern="0" dirty="0">
              <a:solidFill>
                <a:srgbClr val="727A35"/>
              </a:solidFill>
              <a:latin typeface="Garamond"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cstate="print"/>
          <a:srcRect l="14568" t="10678" r="15636" b="8113"/>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14282" y="0"/>
            <a:ext cx="8015318" cy="792163"/>
          </a:xfrm>
        </p:spPr>
        <p:txBody>
          <a:bodyPr/>
          <a:lstStyle/>
          <a:p>
            <a:pPr algn="l" eaLnBrk="1" hangingPunct="1"/>
            <a:r>
              <a:rPr lang="en-US" dirty="0" smtClean="0">
                <a:solidFill>
                  <a:schemeClr val="bg1"/>
                </a:solidFill>
              </a:rPr>
              <a:t>WHO Reporting and Learning &amp; Taxonomy</a:t>
            </a:r>
          </a:p>
        </p:txBody>
      </p:sp>
      <p:sp>
        <p:nvSpPr>
          <p:cNvPr id="10244" name="Rectangle 3"/>
          <p:cNvSpPr>
            <a:spLocks noGrp="1" noChangeArrowheads="1"/>
          </p:cNvSpPr>
          <p:nvPr>
            <p:ph type="body" idx="1"/>
          </p:nvPr>
        </p:nvSpPr>
        <p:spPr>
          <a:xfrm>
            <a:off x="304800" y="2895600"/>
            <a:ext cx="8072494" cy="3276600"/>
          </a:xfrm>
        </p:spPr>
        <p:txBody>
          <a:bodyPr>
            <a:normAutofit lnSpcReduction="10000"/>
          </a:bodyPr>
          <a:lstStyle/>
          <a:p>
            <a:pPr>
              <a:spcBef>
                <a:spcPts val="0"/>
              </a:spcBef>
              <a:spcAft>
                <a:spcPts val="1200"/>
              </a:spcAft>
              <a:buFontTx/>
              <a:buNone/>
            </a:pPr>
            <a:r>
              <a:rPr lang="en-US" sz="2000" dirty="0" smtClean="0">
                <a:solidFill>
                  <a:srgbClr val="727A35"/>
                </a:solidFill>
              </a:rPr>
              <a:t>Strategies:</a:t>
            </a:r>
          </a:p>
          <a:p>
            <a:pPr>
              <a:spcBef>
                <a:spcPts val="0"/>
              </a:spcBef>
              <a:spcAft>
                <a:spcPts val="1200"/>
              </a:spcAft>
              <a:buSzPct val="75000"/>
            </a:pPr>
            <a:r>
              <a:rPr lang="en-US" sz="2000" dirty="0" smtClean="0">
                <a:solidFill>
                  <a:srgbClr val="727A35"/>
                </a:solidFill>
              </a:rPr>
              <a:t>CPSI </a:t>
            </a:r>
            <a:r>
              <a:rPr lang="en-US" sz="2000" dirty="0" smtClean="0">
                <a:solidFill>
                  <a:srgbClr val="727A35"/>
                </a:solidFill>
              </a:rPr>
              <a:t>lead collaboration on mechanism for identifying , sharing &amp; learning.  </a:t>
            </a:r>
          </a:p>
          <a:p>
            <a:pPr>
              <a:spcBef>
                <a:spcPts val="0"/>
              </a:spcBef>
              <a:spcAft>
                <a:spcPts val="1200"/>
              </a:spcAft>
              <a:buSzPct val="75000"/>
            </a:pPr>
            <a:r>
              <a:rPr lang="en-US" sz="2000" dirty="0" smtClean="0">
                <a:solidFill>
                  <a:srgbClr val="727A35"/>
                </a:solidFill>
              </a:rPr>
              <a:t>Development of an international framework to share alerts, advisories, &amp; other information related to adverse event reports.</a:t>
            </a:r>
          </a:p>
          <a:p>
            <a:pPr>
              <a:spcBef>
                <a:spcPts val="0"/>
              </a:spcBef>
              <a:spcAft>
                <a:spcPts val="1200"/>
              </a:spcAft>
              <a:buSzPct val="75000"/>
            </a:pPr>
            <a:r>
              <a:rPr lang="en-US" sz="2000" dirty="0" smtClean="0">
                <a:solidFill>
                  <a:srgbClr val="727A35"/>
                </a:solidFill>
              </a:rPr>
              <a:t>International collaboration on event analysis.</a:t>
            </a:r>
          </a:p>
          <a:p>
            <a:pPr>
              <a:spcBef>
                <a:spcPts val="0"/>
              </a:spcBef>
              <a:spcAft>
                <a:spcPts val="1200"/>
              </a:spcAft>
              <a:buSzPct val="75000"/>
            </a:pPr>
            <a:r>
              <a:rPr lang="en-US" sz="2000" dirty="0" smtClean="0">
                <a:solidFill>
                  <a:srgbClr val="727A35"/>
                </a:solidFill>
              </a:rPr>
              <a:t>CPSI involvement in the creation of the International Classification for Patient Safety.</a:t>
            </a:r>
          </a:p>
          <a:p>
            <a:endParaRPr lang="en-CA" sz="2600" dirty="0" smtClean="0">
              <a:solidFill>
                <a:srgbClr val="727A35"/>
              </a:solidFill>
            </a:endParaRPr>
          </a:p>
        </p:txBody>
      </p:sp>
      <p:sp>
        <p:nvSpPr>
          <p:cNvPr id="4" name="Rectangle 3"/>
          <p:cNvSpPr/>
          <p:nvPr/>
        </p:nvSpPr>
        <p:spPr>
          <a:xfrm>
            <a:off x="8072462" y="6376594"/>
            <a:ext cx="918770" cy="338554"/>
          </a:xfrm>
          <a:prstGeom prst="rect">
            <a:avLst/>
          </a:prstGeom>
        </p:spPr>
        <p:txBody>
          <a:bodyPr wrap="square">
            <a:spAutoFit/>
          </a:bodyPr>
          <a:lstStyle/>
          <a:p>
            <a:pPr algn="r"/>
            <a:fld id="{AE7DE740-5936-43E0-AB67-1184572265B2}" type="slidenum">
              <a:rPr lang="en-US" sz="1600" smtClean="0">
                <a:solidFill>
                  <a:schemeClr val="bg1"/>
                </a:solidFill>
                <a:latin typeface="Garamond" pitchFamily="18" charset="0"/>
                <a:ea typeface="ＭＳ Ｐゴシック" pitchFamily="34" charset="-128"/>
              </a:rPr>
              <a:pPr algn="r"/>
              <a:t>35</a:t>
            </a:fld>
            <a:endParaRPr lang="en-CA" sz="1600" dirty="0">
              <a:solidFill>
                <a:schemeClr val="bg1"/>
              </a:solidFill>
              <a:latin typeface="Garamond" pitchFamily="18" charset="0"/>
            </a:endParaRPr>
          </a:p>
        </p:txBody>
      </p:sp>
      <p:sp>
        <p:nvSpPr>
          <p:cNvPr id="5" name="TextBox 4"/>
          <p:cNvSpPr txBox="1"/>
          <p:nvPr/>
        </p:nvSpPr>
        <p:spPr>
          <a:xfrm>
            <a:off x="0" y="762000"/>
            <a:ext cx="9144000" cy="2062103"/>
          </a:xfrm>
          <a:prstGeom prst="rect">
            <a:avLst/>
          </a:prstGeom>
          <a:solidFill>
            <a:srgbClr val="D31145"/>
          </a:solidFill>
        </p:spPr>
        <p:txBody>
          <a:bodyPr wrap="square" rtlCol="0">
            <a:spAutoFit/>
          </a:bodyPr>
          <a:lstStyle/>
          <a:p>
            <a:r>
              <a:rPr lang="en-US" sz="3200" b="1" dirty="0" smtClean="0">
                <a:solidFill>
                  <a:schemeClr val="bg1"/>
                </a:solidFill>
                <a:latin typeface="Garamond" pitchFamily="18" charset="0"/>
              </a:rPr>
              <a:t>Objective: International </a:t>
            </a:r>
            <a:r>
              <a:rPr lang="en-US" sz="3200" b="1" dirty="0" smtClean="0">
                <a:solidFill>
                  <a:schemeClr val="bg1"/>
                </a:solidFill>
                <a:latin typeface="Garamond" pitchFamily="18" charset="0"/>
              </a:rPr>
              <a:t>sharing and learning from adverse events through a shared taxonomy and classification system.</a:t>
            </a:r>
          </a:p>
          <a:p>
            <a:endParaRPr lang="en-US" sz="3200"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14282" y="152400"/>
            <a:ext cx="8329642" cy="563563"/>
          </a:xfrm>
        </p:spPr>
        <p:txBody>
          <a:bodyPr/>
          <a:lstStyle/>
          <a:p>
            <a:pPr algn="l" eaLnBrk="1" hangingPunct="1"/>
            <a:r>
              <a:rPr lang="en-US" dirty="0" smtClean="0">
                <a:solidFill>
                  <a:schemeClr val="bg1"/>
                </a:solidFill>
              </a:rPr>
              <a:t>Disclosure</a:t>
            </a:r>
          </a:p>
        </p:txBody>
      </p:sp>
      <p:sp>
        <p:nvSpPr>
          <p:cNvPr id="14340" name="Rectangle 3"/>
          <p:cNvSpPr>
            <a:spLocks noGrp="1" noChangeArrowheads="1"/>
          </p:cNvSpPr>
          <p:nvPr>
            <p:ph type="body" idx="1"/>
          </p:nvPr>
        </p:nvSpPr>
        <p:spPr>
          <a:xfrm>
            <a:off x="214282" y="1066800"/>
            <a:ext cx="8229600" cy="5287963"/>
          </a:xfrm>
        </p:spPr>
        <p:txBody>
          <a:bodyPr>
            <a:normAutofit/>
          </a:bodyPr>
          <a:lstStyle/>
          <a:p>
            <a:pPr marL="0" indent="0">
              <a:buFontTx/>
              <a:buNone/>
              <a:defRPr/>
            </a:pPr>
            <a:r>
              <a:rPr lang="en-US" sz="2000" dirty="0" smtClean="0">
                <a:solidFill>
                  <a:srgbClr val="727A35"/>
                </a:solidFill>
              </a:rPr>
              <a:t>Goal: The Canadian Disclosure Guidelines were support healthcare providers, organizations, and patients understand the elements of and process for disclosure of an adverse event once it has occurred.</a:t>
            </a:r>
          </a:p>
          <a:p>
            <a:pPr>
              <a:buFontTx/>
              <a:buNone/>
              <a:defRPr/>
            </a:pPr>
            <a:endParaRPr lang="en-CA" sz="2000" dirty="0" smtClean="0">
              <a:solidFill>
                <a:srgbClr val="727A35"/>
              </a:solidFill>
            </a:endParaRPr>
          </a:p>
          <a:p>
            <a:pPr>
              <a:spcBef>
                <a:spcPts val="0"/>
              </a:spcBef>
              <a:spcAft>
                <a:spcPts val="1200"/>
              </a:spcAft>
              <a:buNone/>
              <a:defRPr/>
            </a:pPr>
            <a:r>
              <a:rPr lang="en-US" sz="2000" dirty="0" smtClean="0"/>
              <a:t>Strategies:</a:t>
            </a:r>
          </a:p>
          <a:p>
            <a:pPr>
              <a:buSzPct val="75000"/>
              <a:buFont typeface="Wingdings" pitchFamily="2" charset="2"/>
              <a:buChar char="Ø"/>
              <a:defRPr/>
            </a:pPr>
            <a:r>
              <a:rPr lang="en-US" sz="2000" dirty="0" smtClean="0"/>
              <a:t>Through the teamwork and communications working group:</a:t>
            </a:r>
          </a:p>
          <a:p>
            <a:pPr lvl="1">
              <a:defRPr/>
            </a:pPr>
            <a:r>
              <a:rPr lang="en-US" sz="2000" dirty="0" smtClean="0">
                <a:solidFill>
                  <a:srgbClr val="727A35"/>
                </a:solidFill>
                <a:ea typeface="+mn-ea"/>
                <a:cs typeface="+mn-cs"/>
              </a:rPr>
              <a:t>Develop a strategy for ensuring disclosure training is available to organizations and frontline providers who require it</a:t>
            </a:r>
          </a:p>
          <a:p>
            <a:pPr lvl="1">
              <a:defRPr/>
            </a:pPr>
            <a:r>
              <a:rPr lang="en-US" sz="2000" dirty="0" smtClean="0">
                <a:solidFill>
                  <a:srgbClr val="727A35"/>
                </a:solidFill>
                <a:ea typeface="+mn-ea"/>
                <a:cs typeface="+mn-cs"/>
              </a:rPr>
              <a:t>Further development of multi-party disclosure processes</a:t>
            </a:r>
          </a:p>
          <a:p>
            <a:pPr lvl="1">
              <a:defRPr/>
            </a:pPr>
            <a:r>
              <a:rPr lang="en-US" sz="2000" dirty="0" smtClean="0">
                <a:solidFill>
                  <a:srgbClr val="727A35"/>
                </a:solidFill>
                <a:ea typeface="+mn-ea"/>
                <a:cs typeface="+mn-cs"/>
              </a:rPr>
              <a:t>Further promote the Guidelines to patients and providers.</a:t>
            </a:r>
            <a:endParaRPr lang="en-CA" sz="2000" dirty="0" smtClean="0">
              <a:solidFill>
                <a:srgbClr val="727A35"/>
              </a:solidFill>
              <a:ea typeface="+mn-ea"/>
              <a:cs typeface="+mn-cs"/>
            </a:endParaRPr>
          </a:p>
          <a:p>
            <a:pPr>
              <a:defRPr/>
            </a:pPr>
            <a:endParaRPr lang="en-CA" sz="2000" dirty="0" smtClean="0">
              <a:solidFill>
                <a:srgbClr val="727A35"/>
              </a:solidFill>
            </a:endParaRPr>
          </a:p>
        </p:txBody>
      </p:sp>
      <p:sp>
        <p:nvSpPr>
          <p:cNvPr id="4" name="Rectangle 3"/>
          <p:cNvSpPr/>
          <p:nvPr/>
        </p:nvSpPr>
        <p:spPr>
          <a:xfrm>
            <a:off x="8072462" y="6376594"/>
            <a:ext cx="918770" cy="338554"/>
          </a:xfrm>
          <a:prstGeom prst="rect">
            <a:avLst/>
          </a:prstGeom>
        </p:spPr>
        <p:txBody>
          <a:bodyPr wrap="square">
            <a:spAutoFit/>
          </a:bodyPr>
          <a:lstStyle/>
          <a:p>
            <a:pPr algn="r"/>
            <a:fld id="{AE7DE740-5936-43E0-AB67-1184572265B2}" type="slidenum">
              <a:rPr lang="en-US" sz="1600" smtClean="0">
                <a:solidFill>
                  <a:schemeClr val="bg1"/>
                </a:solidFill>
                <a:latin typeface="Garamond" pitchFamily="18" charset="0"/>
                <a:ea typeface="ＭＳ Ｐゴシック" pitchFamily="34" charset="-128"/>
              </a:rPr>
              <a:pPr algn="r"/>
              <a:t>36</a:t>
            </a:fld>
            <a:endParaRPr lang="en-CA" sz="1600"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214282" y="152400"/>
            <a:ext cx="8229600" cy="563563"/>
          </a:xfrm>
        </p:spPr>
        <p:txBody>
          <a:bodyPr/>
          <a:lstStyle/>
          <a:p>
            <a:pPr algn="l" eaLnBrk="1" hangingPunct="1"/>
            <a:r>
              <a:rPr lang="en-US" dirty="0" smtClean="0">
                <a:solidFill>
                  <a:schemeClr val="bg1"/>
                </a:solidFill>
              </a:rPr>
              <a:t>Safe Surgery Saves Lives</a:t>
            </a:r>
          </a:p>
        </p:txBody>
      </p:sp>
      <p:sp>
        <p:nvSpPr>
          <p:cNvPr id="18436" name="Rectangle 3"/>
          <p:cNvSpPr>
            <a:spLocks noGrp="1" noChangeArrowheads="1"/>
          </p:cNvSpPr>
          <p:nvPr>
            <p:ph type="body" idx="1"/>
          </p:nvPr>
        </p:nvSpPr>
        <p:spPr>
          <a:xfrm>
            <a:off x="228600" y="1143000"/>
            <a:ext cx="4062442" cy="4629168"/>
          </a:xfrm>
        </p:spPr>
        <p:txBody>
          <a:bodyPr/>
          <a:lstStyle/>
          <a:p>
            <a:pPr>
              <a:buNone/>
              <a:defRPr/>
            </a:pPr>
            <a:r>
              <a:rPr lang="en-US" sz="2000" b="1" dirty="0" smtClean="0"/>
              <a:t>Goal:</a:t>
            </a:r>
          </a:p>
          <a:p>
            <a:pPr>
              <a:buFont typeface="Wingdings" pitchFamily="2" charset="2"/>
              <a:buChar char="Ø"/>
              <a:defRPr/>
            </a:pPr>
            <a:r>
              <a:rPr lang="en-US" sz="2000" b="1" dirty="0" smtClean="0"/>
              <a:t>sustainable </a:t>
            </a:r>
            <a:r>
              <a:rPr lang="en-US" sz="2000" b="1" dirty="0" smtClean="0"/>
              <a:t>improvement in surgical safety</a:t>
            </a:r>
          </a:p>
          <a:p>
            <a:pPr eaLnBrk="1" hangingPunct="1">
              <a:buFontTx/>
              <a:buNone/>
            </a:pPr>
            <a:endParaRPr lang="en-US" sz="2000" b="1" dirty="0" smtClean="0">
              <a:solidFill>
                <a:srgbClr val="727A35"/>
              </a:solidFill>
            </a:endParaRPr>
          </a:p>
          <a:p>
            <a:pPr>
              <a:spcBef>
                <a:spcPts val="0"/>
              </a:spcBef>
              <a:spcAft>
                <a:spcPts val="1200"/>
              </a:spcAft>
              <a:buNone/>
              <a:defRPr/>
            </a:pPr>
            <a:r>
              <a:rPr lang="en-US" sz="2000" b="1" dirty="0" smtClean="0"/>
              <a:t>Strategies:</a:t>
            </a:r>
          </a:p>
          <a:p>
            <a:pPr>
              <a:spcBef>
                <a:spcPts val="0"/>
              </a:spcBef>
              <a:spcAft>
                <a:spcPts val="1200"/>
              </a:spcAft>
              <a:buSzPct val="75000"/>
              <a:buFont typeface="Wingdings" pitchFamily="2" charset="2"/>
              <a:buChar char="Ø"/>
              <a:defRPr/>
            </a:pPr>
            <a:r>
              <a:rPr lang="en-US" sz="2000" b="1" dirty="0" smtClean="0"/>
              <a:t>Spread the use of the Checklist (+60% of ORs)</a:t>
            </a:r>
          </a:p>
          <a:p>
            <a:pPr>
              <a:spcBef>
                <a:spcPts val="0"/>
              </a:spcBef>
              <a:spcAft>
                <a:spcPts val="1200"/>
              </a:spcAft>
              <a:buSzPct val="75000"/>
              <a:buFont typeface="Wingdings" pitchFamily="2" charset="2"/>
              <a:buChar char="Ø"/>
              <a:defRPr/>
            </a:pPr>
            <a:r>
              <a:rPr lang="en-US" sz="2000" b="1" dirty="0" smtClean="0"/>
              <a:t>Align the Checklist with other initiatives (SHN)</a:t>
            </a:r>
          </a:p>
          <a:p>
            <a:pPr>
              <a:spcBef>
                <a:spcPts val="0"/>
              </a:spcBef>
              <a:spcAft>
                <a:spcPts val="1200"/>
              </a:spcAft>
              <a:buSzPct val="75000"/>
              <a:buFont typeface="Wingdings" pitchFamily="2" charset="2"/>
              <a:buChar char="Ø"/>
              <a:defRPr/>
            </a:pPr>
            <a:r>
              <a:rPr lang="en-US" sz="2000" b="1" dirty="0" smtClean="0"/>
              <a:t>Design effective implementation resources</a:t>
            </a:r>
          </a:p>
          <a:p>
            <a:pPr eaLnBrk="1" hangingPunct="1"/>
            <a:endParaRPr lang="en-US" sz="3300" b="1" dirty="0" smtClean="0">
              <a:solidFill>
                <a:srgbClr val="727A35"/>
              </a:solidFill>
            </a:endParaRPr>
          </a:p>
          <a:p>
            <a:pPr eaLnBrk="1" hangingPunct="1"/>
            <a:endParaRPr lang="en-US" sz="3300" b="1" dirty="0" smtClean="0">
              <a:solidFill>
                <a:srgbClr val="727A35"/>
              </a:solidFill>
            </a:endParaRPr>
          </a:p>
        </p:txBody>
      </p:sp>
      <p:sp>
        <p:nvSpPr>
          <p:cNvPr id="5" name="Rectangle 4"/>
          <p:cNvSpPr/>
          <p:nvPr/>
        </p:nvSpPr>
        <p:spPr>
          <a:xfrm>
            <a:off x="8072462" y="6376594"/>
            <a:ext cx="918770" cy="338554"/>
          </a:xfrm>
          <a:prstGeom prst="rect">
            <a:avLst/>
          </a:prstGeom>
        </p:spPr>
        <p:txBody>
          <a:bodyPr wrap="square">
            <a:spAutoFit/>
          </a:bodyPr>
          <a:lstStyle/>
          <a:p>
            <a:pPr algn="r"/>
            <a:fld id="{AE7DE740-5936-43E0-AB67-1184572265B2}" type="slidenum">
              <a:rPr lang="en-US" sz="1600" smtClean="0">
                <a:solidFill>
                  <a:schemeClr val="bg1"/>
                </a:solidFill>
                <a:latin typeface="Garamond" pitchFamily="18" charset="0"/>
                <a:ea typeface="ＭＳ Ｐゴシック" pitchFamily="34" charset="-128"/>
              </a:rPr>
              <a:pPr algn="r"/>
              <a:t>37</a:t>
            </a:fld>
            <a:endParaRPr lang="en-CA" sz="1600" dirty="0">
              <a:solidFill>
                <a:schemeClr val="bg1"/>
              </a:solidFill>
              <a:latin typeface="Garamond" pitchFamily="18" charset="0"/>
            </a:endParaRPr>
          </a:p>
        </p:txBody>
      </p:sp>
      <p:pic>
        <p:nvPicPr>
          <p:cNvPr id="72707" name="Picture 3"/>
          <p:cNvPicPr>
            <a:picLocks noChangeAspect="1" noChangeArrowheads="1"/>
          </p:cNvPicPr>
          <p:nvPr/>
        </p:nvPicPr>
        <p:blipFill>
          <a:blip r:embed="rId2" cstate="print"/>
          <a:srcRect/>
          <a:stretch>
            <a:fillRect/>
          </a:stretch>
        </p:blipFill>
        <p:spPr bwMode="auto">
          <a:xfrm>
            <a:off x="4267200" y="1371600"/>
            <a:ext cx="4474987" cy="3452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14282" y="152400"/>
            <a:ext cx="8229600" cy="563563"/>
          </a:xfrm>
        </p:spPr>
        <p:txBody>
          <a:bodyPr/>
          <a:lstStyle/>
          <a:p>
            <a:pPr algn="l" eaLnBrk="1" hangingPunct="1"/>
            <a:r>
              <a:rPr lang="en-US" dirty="0" smtClean="0">
                <a:solidFill>
                  <a:schemeClr val="bg1"/>
                </a:solidFill>
              </a:rPr>
              <a:t>Patients for Patient Safety Canada</a:t>
            </a:r>
          </a:p>
        </p:txBody>
      </p:sp>
      <p:sp>
        <p:nvSpPr>
          <p:cNvPr id="20484" name="Rectangle 3"/>
          <p:cNvSpPr>
            <a:spLocks noGrp="1" noChangeArrowheads="1"/>
          </p:cNvSpPr>
          <p:nvPr>
            <p:ph type="body" idx="1"/>
          </p:nvPr>
        </p:nvSpPr>
        <p:spPr>
          <a:xfrm>
            <a:off x="357158" y="1143001"/>
            <a:ext cx="6400816" cy="4786330"/>
          </a:xfrm>
        </p:spPr>
        <p:txBody>
          <a:bodyPr>
            <a:normAutofit/>
          </a:bodyPr>
          <a:lstStyle/>
          <a:p>
            <a:pPr marL="0" indent="0">
              <a:buNone/>
              <a:defRPr/>
            </a:pPr>
            <a:r>
              <a:rPr lang="en-US" sz="2000" dirty="0" smtClean="0"/>
              <a:t>Goal:  Build a reputable organization that can bring a credible patient voice to healthcare improvement</a:t>
            </a:r>
          </a:p>
          <a:p>
            <a:pPr eaLnBrk="1" hangingPunct="1">
              <a:buFontTx/>
              <a:buNone/>
            </a:pPr>
            <a:endParaRPr lang="en-US" sz="2000" dirty="0" smtClean="0">
              <a:solidFill>
                <a:srgbClr val="727A35"/>
              </a:solidFill>
            </a:endParaRPr>
          </a:p>
          <a:p>
            <a:pPr eaLnBrk="1" hangingPunct="1">
              <a:buFontTx/>
              <a:buNone/>
            </a:pPr>
            <a:r>
              <a:rPr lang="en-US" sz="2000" dirty="0" smtClean="0">
                <a:solidFill>
                  <a:srgbClr val="727A35"/>
                </a:solidFill>
              </a:rPr>
              <a:t>Strategies:</a:t>
            </a:r>
          </a:p>
          <a:p>
            <a:pPr eaLnBrk="1" hangingPunct="1"/>
            <a:r>
              <a:rPr lang="en-US" sz="2000" dirty="0" smtClean="0">
                <a:solidFill>
                  <a:srgbClr val="727A35"/>
                </a:solidFill>
              </a:rPr>
              <a:t>Brand and awareness building </a:t>
            </a:r>
          </a:p>
          <a:p>
            <a:pPr eaLnBrk="1" hangingPunct="1"/>
            <a:r>
              <a:rPr lang="en-US" sz="2000" dirty="0" smtClean="0">
                <a:solidFill>
                  <a:srgbClr val="727A35"/>
                </a:solidFill>
              </a:rPr>
              <a:t>Build partnerships</a:t>
            </a:r>
          </a:p>
          <a:p>
            <a:pPr eaLnBrk="1" hangingPunct="1"/>
            <a:r>
              <a:rPr lang="en-US" sz="2000" dirty="0" smtClean="0">
                <a:solidFill>
                  <a:srgbClr val="727A35"/>
                </a:solidFill>
              </a:rPr>
              <a:t>Strengthen membership</a:t>
            </a:r>
          </a:p>
        </p:txBody>
      </p:sp>
      <p:pic>
        <p:nvPicPr>
          <p:cNvPr id="20485" name="Picture 5"/>
          <p:cNvPicPr>
            <a:picLocks noChangeAspect="1" noChangeArrowheads="1"/>
          </p:cNvPicPr>
          <p:nvPr/>
        </p:nvPicPr>
        <p:blipFill>
          <a:blip r:embed="rId2" cstate="print"/>
          <a:srcRect/>
          <a:stretch>
            <a:fillRect/>
          </a:stretch>
        </p:blipFill>
        <p:spPr bwMode="auto">
          <a:xfrm>
            <a:off x="6767542" y="1071546"/>
            <a:ext cx="2019300" cy="1143000"/>
          </a:xfrm>
          <a:prstGeom prst="rect">
            <a:avLst/>
          </a:prstGeom>
          <a:noFill/>
          <a:ln w="9525">
            <a:noFill/>
            <a:miter lim="800000"/>
            <a:headEnd/>
            <a:tailEnd/>
          </a:ln>
        </p:spPr>
      </p:pic>
      <p:sp>
        <p:nvSpPr>
          <p:cNvPr id="5" name="Rectangle 4"/>
          <p:cNvSpPr/>
          <p:nvPr/>
        </p:nvSpPr>
        <p:spPr>
          <a:xfrm>
            <a:off x="8072462" y="6376594"/>
            <a:ext cx="918770" cy="338554"/>
          </a:xfrm>
          <a:prstGeom prst="rect">
            <a:avLst/>
          </a:prstGeom>
        </p:spPr>
        <p:txBody>
          <a:bodyPr wrap="square">
            <a:spAutoFit/>
          </a:bodyPr>
          <a:lstStyle/>
          <a:p>
            <a:pPr algn="r"/>
            <a:fld id="{AE7DE740-5936-43E0-AB67-1184572265B2}" type="slidenum">
              <a:rPr lang="en-US" sz="1600" smtClean="0">
                <a:solidFill>
                  <a:schemeClr val="bg1"/>
                </a:solidFill>
                <a:latin typeface="Garamond" pitchFamily="18" charset="0"/>
                <a:ea typeface="ＭＳ Ｐゴシック" pitchFamily="34" charset="-128"/>
              </a:rPr>
              <a:pPr algn="r"/>
              <a:t>38</a:t>
            </a:fld>
            <a:endParaRPr lang="en-CA" sz="1600"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a:xfrm>
            <a:off x="8275638" y="6621463"/>
            <a:ext cx="735012" cy="457200"/>
          </a:xfrm>
        </p:spPr>
        <p:txBody>
          <a:bodyPr/>
          <a:lstStyle/>
          <a:p>
            <a:pPr>
              <a:defRPr/>
            </a:pPr>
            <a:fld id="{1081517D-A886-4FDE-96FC-8C7092422AE2}" type="slidenum">
              <a:rPr lang="en-US" smtClean="0">
                <a:ea typeface="ＭＳ Ｐゴシック" pitchFamily="34" charset="-128"/>
              </a:rPr>
              <a:pPr>
                <a:defRPr/>
              </a:pPr>
              <a:t>39</a:t>
            </a:fld>
            <a:endParaRPr lang="en-US" smtClean="0">
              <a:ea typeface="ＭＳ Ｐゴシック" pitchFamily="34" charset="-128"/>
            </a:endParaRPr>
          </a:p>
        </p:txBody>
      </p:sp>
      <p:sp>
        <p:nvSpPr>
          <p:cNvPr id="50179" name="Slide Number Placeholder 2"/>
          <p:cNvSpPr txBox="1">
            <a:spLocks/>
          </p:cNvSpPr>
          <p:nvPr/>
        </p:nvSpPr>
        <p:spPr bwMode="auto">
          <a:xfrm>
            <a:off x="7010400" y="6553200"/>
            <a:ext cx="2133600" cy="476250"/>
          </a:xfrm>
          <a:prstGeom prst="rect">
            <a:avLst/>
          </a:prstGeom>
          <a:noFill/>
          <a:ln w="9525">
            <a:noFill/>
            <a:miter lim="800000"/>
            <a:headEnd/>
            <a:tailEnd/>
          </a:ln>
        </p:spPr>
        <p:txBody>
          <a:bodyPr/>
          <a:lstStyle/>
          <a:p>
            <a:pPr eaLnBrk="0" hangingPunct="0"/>
            <a:endParaRPr lang="en-US" sz="1000">
              <a:solidFill>
                <a:schemeClr val="bg1"/>
              </a:solidFill>
            </a:endParaRPr>
          </a:p>
        </p:txBody>
      </p:sp>
      <p:sp>
        <p:nvSpPr>
          <p:cNvPr id="4" name="Rectangle 2"/>
          <p:cNvSpPr txBox="1">
            <a:spLocks noChangeArrowheads="1"/>
          </p:cNvSpPr>
          <p:nvPr/>
        </p:nvSpPr>
        <p:spPr>
          <a:xfrm>
            <a:off x="0" y="2209800"/>
            <a:ext cx="6324600" cy="2743200"/>
          </a:xfrm>
          <a:prstGeom prst="rect">
            <a:avLst/>
          </a:prstGeom>
          <a:solidFill>
            <a:schemeClr val="bg2"/>
          </a:solidFill>
        </p:spPr>
        <p:txBody>
          <a:bodyPr/>
          <a:lstStyle/>
          <a:p>
            <a:pPr algn="ctr">
              <a:defRPr/>
            </a:pPr>
            <a:r>
              <a:rPr lang="en-US" sz="4800" b="1" kern="0" dirty="0">
                <a:latin typeface="Garamond" pitchFamily="18" charset="0"/>
                <a:ea typeface="+mj-ea"/>
                <a:cs typeface="+mj-cs"/>
              </a:rPr>
              <a:t>“Culture eats strategy </a:t>
            </a:r>
            <a:br>
              <a:rPr lang="en-US" sz="4800" b="1" kern="0" dirty="0">
                <a:latin typeface="Garamond" pitchFamily="18" charset="0"/>
                <a:ea typeface="+mj-ea"/>
                <a:cs typeface="+mj-cs"/>
              </a:rPr>
            </a:br>
            <a:r>
              <a:rPr lang="en-US" sz="4800" b="1" kern="0" dirty="0">
                <a:latin typeface="Garamond" pitchFamily="18" charset="0"/>
                <a:ea typeface="+mj-ea"/>
                <a:cs typeface="+mj-cs"/>
              </a:rPr>
              <a:t>for lunch </a:t>
            </a:r>
            <a:br>
              <a:rPr lang="en-US" sz="4800" b="1" kern="0" dirty="0">
                <a:latin typeface="Garamond" pitchFamily="18" charset="0"/>
                <a:ea typeface="+mj-ea"/>
                <a:cs typeface="+mj-cs"/>
              </a:rPr>
            </a:br>
            <a:r>
              <a:rPr lang="en-US" sz="4800" b="1" kern="0" dirty="0">
                <a:latin typeface="Garamond" pitchFamily="18" charset="0"/>
                <a:ea typeface="+mj-ea"/>
                <a:cs typeface="+mj-cs"/>
              </a:rPr>
              <a:t>over and over again.”</a:t>
            </a:r>
            <a:br>
              <a:rPr lang="en-US" sz="4800" b="1" kern="0" dirty="0">
                <a:latin typeface="Garamond" pitchFamily="18" charset="0"/>
                <a:ea typeface="+mj-ea"/>
                <a:cs typeface="+mj-cs"/>
              </a:rPr>
            </a:br>
            <a:endParaRPr lang="en-US" b="1" kern="0" dirty="0">
              <a:latin typeface="Garamond" pitchFamily="18" charset="0"/>
              <a:ea typeface="+mj-ea"/>
              <a:cs typeface="+mj-cs"/>
            </a:endParaRPr>
          </a:p>
        </p:txBody>
      </p:sp>
      <p:sp>
        <p:nvSpPr>
          <p:cNvPr id="50181" name="Rectangle 3"/>
          <p:cNvSpPr>
            <a:spLocks noChangeArrowheads="1"/>
          </p:cNvSpPr>
          <p:nvPr/>
        </p:nvSpPr>
        <p:spPr bwMode="auto">
          <a:xfrm>
            <a:off x="244475" y="990600"/>
            <a:ext cx="4495800" cy="830263"/>
          </a:xfrm>
          <a:prstGeom prst="rect">
            <a:avLst/>
          </a:prstGeom>
          <a:noFill/>
          <a:ln w="9525">
            <a:noFill/>
            <a:miter lim="800000"/>
            <a:headEnd/>
            <a:tailEnd/>
          </a:ln>
        </p:spPr>
        <p:txBody>
          <a:bodyPr>
            <a:spAutoFit/>
          </a:bodyPr>
          <a:lstStyle/>
          <a:p>
            <a:r>
              <a:rPr lang="en-US" sz="4800" b="1">
                <a:latin typeface="Garamond" pitchFamily="18" charset="0"/>
              </a:rPr>
              <a:t> </a:t>
            </a:r>
            <a:r>
              <a:rPr lang="en-US" b="1">
                <a:latin typeface="Garamond" pitchFamily="18" charset="0"/>
              </a:rPr>
              <a:t>Marc Bard (n.d.) </a:t>
            </a:r>
            <a:endParaRPr lang="en-CA"/>
          </a:p>
        </p:txBody>
      </p:sp>
      <p:sp>
        <p:nvSpPr>
          <p:cNvPr id="6" name="Rectangle 2"/>
          <p:cNvSpPr txBox="1">
            <a:spLocks noChangeArrowheads="1"/>
          </p:cNvSpPr>
          <p:nvPr/>
        </p:nvSpPr>
        <p:spPr bwMode="auto">
          <a:xfrm>
            <a:off x="0" y="0"/>
            <a:ext cx="8229600" cy="884238"/>
          </a:xfrm>
          <a:prstGeom prst="rect">
            <a:avLst/>
          </a:prstGeom>
          <a:noFill/>
          <a:ln w="9525">
            <a:noFill/>
            <a:miter lim="800000"/>
            <a:headEnd/>
            <a:tailEnd/>
          </a:ln>
        </p:spPr>
        <p:txBody>
          <a:bodyPr anchor="ctr"/>
          <a:lstStyle/>
          <a:p>
            <a:pPr>
              <a:defRPr/>
            </a:pPr>
            <a:r>
              <a:rPr lang="en-US" sz="4400" kern="0" dirty="0">
                <a:solidFill>
                  <a:schemeClr val="bg1"/>
                </a:solidFill>
                <a:latin typeface="Garamond" pitchFamily="18" charset="0"/>
                <a:ea typeface="+mj-ea"/>
                <a:cs typeface="+mj-cs"/>
              </a:rPr>
              <a:t> On culture . . .</a:t>
            </a:r>
          </a:p>
        </p:txBody>
      </p:sp>
      <p:pic>
        <p:nvPicPr>
          <p:cNvPr id="50183" name="Picture 8" descr="C:\Users\Christine\AppData\Local\Microsoft\Windows\Temporary Internet Files\Content.IE5\MJWDZAQ0\MPj04223160000[1].jpg"/>
          <p:cNvPicPr>
            <a:picLocks noChangeAspect="1" noChangeArrowheads="1"/>
          </p:cNvPicPr>
          <p:nvPr/>
        </p:nvPicPr>
        <p:blipFill>
          <a:blip r:embed="rId3" cstate="print"/>
          <a:srcRect/>
          <a:stretch>
            <a:fillRect/>
          </a:stretch>
        </p:blipFill>
        <p:spPr bwMode="auto">
          <a:xfrm>
            <a:off x="6324600" y="2209800"/>
            <a:ext cx="2819400" cy="2743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304800" y="1371600"/>
            <a:ext cx="1752600" cy="4495800"/>
          </a:xfrm>
          <a:prstGeom prst="downArrow">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ectangle 2"/>
          <p:cNvSpPr>
            <a:spLocks noChangeArrowheads="1"/>
          </p:cNvSpPr>
          <p:nvPr/>
        </p:nvSpPr>
        <p:spPr bwMode="auto">
          <a:xfrm>
            <a:off x="228600" y="838200"/>
            <a:ext cx="8229600" cy="5001369"/>
          </a:xfrm>
          <a:prstGeom prst="rect">
            <a:avLst/>
          </a:prstGeom>
          <a:noFill/>
          <a:ln w="9525">
            <a:noFill/>
            <a:miter lim="800000"/>
            <a:headEnd/>
            <a:tailEnd/>
          </a:ln>
          <a:effectLst/>
        </p:spPr>
        <p:txBody>
          <a:bodyPr wrap="square">
            <a:spAutoFit/>
          </a:bodyPr>
          <a:lstStyle/>
          <a:p>
            <a:pPr marL="974725" indent="-974725" eaLnBrk="0" hangingPunct="0">
              <a:spcBef>
                <a:spcPct val="10000"/>
              </a:spcBef>
              <a:buFontTx/>
              <a:buAutoNum type="arabicPlain" startAt="1991"/>
              <a:defRPr/>
            </a:pPr>
            <a:r>
              <a:rPr lang="en-US" sz="2200" dirty="0">
                <a:effectLst>
                  <a:outerShdw blurRad="38100" dist="38100" dir="2700000" algn="tl">
                    <a:srgbClr val="C0C0C0"/>
                  </a:outerShdw>
                </a:effectLst>
                <a:latin typeface="Garamond" pitchFamily="18" charset="0"/>
                <a:ea typeface="ＭＳ Ｐゴシック" pitchFamily="34" charset="-128"/>
                <a:cs typeface="+mn-cs"/>
              </a:rPr>
              <a:t>Harvard Medical Practice Study</a:t>
            </a:r>
          </a:p>
          <a:p>
            <a:pPr marL="974725" indent="-974725" eaLnBrk="0" hangingPunct="0">
              <a:spcBef>
                <a:spcPct val="10000"/>
              </a:spcBef>
              <a:buFontTx/>
              <a:buAutoNum type="arabicPlain" startAt="1991"/>
              <a:defRPr/>
            </a:pPr>
            <a:r>
              <a:rPr lang="en-US" sz="2200" dirty="0">
                <a:effectLst>
                  <a:outerShdw blurRad="38100" dist="38100" dir="2700000" algn="tl">
                    <a:srgbClr val="C0C0C0"/>
                  </a:outerShdw>
                </a:effectLst>
                <a:latin typeface="Garamond" pitchFamily="18" charset="0"/>
                <a:ea typeface="ＭＳ Ｐゴシック" pitchFamily="34" charset="-128"/>
                <a:cs typeface="+mn-cs"/>
              </a:rPr>
              <a:t>Quality in Australian Health Care Study</a:t>
            </a:r>
          </a:p>
          <a:p>
            <a:pPr marL="974725" indent="-974725" eaLnBrk="0" hangingPunct="0">
              <a:spcBef>
                <a:spcPct val="10000"/>
              </a:spcBef>
              <a:defRPr/>
            </a:pPr>
            <a:r>
              <a:rPr lang="en-US" sz="2200" dirty="0">
                <a:effectLst>
                  <a:outerShdw blurRad="38100" dist="38100" dir="2700000" algn="tl">
                    <a:srgbClr val="C0C0C0"/>
                  </a:outerShdw>
                </a:effectLst>
                <a:latin typeface="Garamond" pitchFamily="18" charset="0"/>
                <a:ea typeface="ＭＳ Ｐゴシック" pitchFamily="34" charset="-128"/>
                <a:cs typeface="+mn-cs"/>
              </a:rPr>
              <a:t>1996	Annenberg conferences begin</a:t>
            </a:r>
          </a:p>
          <a:p>
            <a:pPr marL="974725" indent="-974725" eaLnBrk="0" hangingPunct="0">
              <a:spcBef>
                <a:spcPct val="10000"/>
              </a:spcBef>
              <a:defRPr/>
            </a:pPr>
            <a:r>
              <a:rPr lang="en-US" sz="2200" dirty="0">
                <a:effectLst>
                  <a:outerShdw blurRad="38100" dist="38100" dir="2700000" algn="tl">
                    <a:srgbClr val="C0C0C0"/>
                  </a:outerShdw>
                </a:effectLst>
                <a:latin typeface="Garamond" pitchFamily="18" charset="0"/>
                <a:ea typeface="ＭＳ Ｐゴシック" pitchFamily="34" charset="-128"/>
                <a:cs typeface="+mn-cs"/>
              </a:rPr>
              <a:t>1999 	Colorado / Utah Study</a:t>
            </a:r>
          </a:p>
          <a:p>
            <a:pPr marL="974725" indent="-974725" eaLnBrk="0" hangingPunct="0">
              <a:spcBef>
                <a:spcPct val="10000"/>
              </a:spcBef>
              <a:defRPr/>
            </a:pPr>
            <a:r>
              <a:rPr lang="en-US" sz="2200" dirty="0">
                <a:effectLst>
                  <a:outerShdw blurRad="38100" dist="38100" dir="2700000" algn="tl">
                    <a:srgbClr val="C0C0C0"/>
                  </a:outerShdw>
                </a:effectLst>
                <a:latin typeface="Garamond" pitchFamily="18" charset="0"/>
                <a:ea typeface="ＭＳ Ｐゴシック" pitchFamily="34" charset="-128"/>
                <a:cs typeface="+mn-cs"/>
              </a:rPr>
              <a:t>1999	IOM Report:</a:t>
            </a:r>
            <a:r>
              <a:rPr lang="en-US" sz="2200" dirty="0">
                <a:solidFill>
                  <a:schemeClr val="bg1"/>
                </a:solidFill>
                <a:effectLst>
                  <a:outerShdw blurRad="38100" dist="38100" dir="2700000" algn="tl">
                    <a:srgbClr val="C0C0C0"/>
                  </a:outerShdw>
                </a:effectLst>
                <a:latin typeface="Garamond" pitchFamily="18" charset="0"/>
                <a:ea typeface="ＭＳ Ｐゴシック" pitchFamily="34" charset="-128"/>
                <a:cs typeface="+mn-cs"/>
              </a:rPr>
              <a:t> </a:t>
            </a:r>
            <a:r>
              <a:rPr lang="en-US" sz="2200" b="1" dirty="0">
                <a:solidFill>
                  <a:srgbClr val="336600"/>
                </a:solidFill>
                <a:effectLst>
                  <a:outerShdw blurRad="38100" dist="38100" dir="2700000" algn="tl">
                    <a:srgbClr val="C0C0C0"/>
                  </a:outerShdw>
                </a:effectLst>
                <a:latin typeface="Garamond" pitchFamily="18" charset="0"/>
                <a:ea typeface="ＭＳ Ｐゴシック" pitchFamily="34" charset="-128"/>
                <a:cs typeface="+mn-cs"/>
              </a:rPr>
              <a:t>To Err is Human</a:t>
            </a:r>
          </a:p>
          <a:p>
            <a:pPr marL="974725" indent="-974725" eaLnBrk="0" hangingPunct="0">
              <a:spcBef>
                <a:spcPct val="10000"/>
              </a:spcBef>
              <a:defRPr/>
            </a:pPr>
            <a:r>
              <a:rPr lang="en-US" sz="2200" dirty="0">
                <a:effectLst>
                  <a:outerShdw blurRad="38100" dist="38100" dir="2700000" algn="tl">
                    <a:srgbClr val="C0C0C0"/>
                  </a:outerShdw>
                </a:effectLst>
                <a:latin typeface="Garamond" pitchFamily="18" charset="0"/>
                <a:ea typeface="ＭＳ Ｐゴシック" pitchFamily="34" charset="-128"/>
                <a:cs typeface="+mn-cs"/>
              </a:rPr>
              <a:t>2000	BMA/BMJ London Conference on Medical Error</a:t>
            </a:r>
          </a:p>
          <a:p>
            <a:pPr marL="974725" indent="-974725" eaLnBrk="0" hangingPunct="0">
              <a:buFontTx/>
              <a:buAutoNum type="arabicPlain" startAt="2000"/>
              <a:defRPr/>
            </a:pPr>
            <a:r>
              <a:rPr lang="en-US" sz="2200" dirty="0">
                <a:effectLst>
                  <a:outerShdw blurRad="38100" dist="38100" dir="2700000" algn="tl">
                    <a:srgbClr val="C0C0C0"/>
                  </a:outerShdw>
                </a:effectLst>
                <a:latin typeface="Garamond" pitchFamily="18" charset="0"/>
                <a:ea typeface="ＭＳ Ｐゴシック" pitchFamily="34" charset="-128"/>
                <a:cs typeface="+mn-cs"/>
              </a:rPr>
              <a:t>SAEM: San Francisco Conference on EM Error</a:t>
            </a:r>
          </a:p>
          <a:p>
            <a:pPr marL="974725" indent="-974725" eaLnBrk="0" hangingPunct="0">
              <a:buFontTx/>
              <a:buAutoNum type="arabicPlain" startAt="2000"/>
              <a:defRPr/>
            </a:pPr>
            <a:r>
              <a:rPr lang="en-US" sz="2200" dirty="0">
                <a:effectLst>
                  <a:outerShdw blurRad="38100" dist="38100" dir="2700000" algn="tl">
                    <a:srgbClr val="C0C0C0"/>
                  </a:outerShdw>
                </a:effectLst>
                <a:latin typeface="Garamond" pitchFamily="18" charset="0"/>
                <a:ea typeface="ＭＳ Ｐゴシック" pitchFamily="34" charset="-128"/>
                <a:cs typeface="+mn-cs"/>
              </a:rPr>
              <a:t>British study</a:t>
            </a:r>
          </a:p>
          <a:p>
            <a:pPr marL="974725" indent="-974725" eaLnBrk="0" hangingPunct="0">
              <a:defRPr/>
            </a:pPr>
            <a:r>
              <a:rPr lang="en-US" sz="2200" dirty="0" smtClean="0">
                <a:solidFill>
                  <a:schemeClr val="bg1"/>
                </a:solidFill>
                <a:effectLst>
                  <a:outerShdw blurRad="38100" dist="38100" dir="2700000" algn="tl">
                    <a:srgbClr val="C0C0C0"/>
                  </a:outerShdw>
                </a:effectLst>
                <a:latin typeface="Garamond" pitchFamily="18" charset="0"/>
                <a:ea typeface="ＭＳ Ｐゴシック" pitchFamily="34" charset="-128"/>
                <a:cs typeface="+mn-cs"/>
              </a:rPr>
              <a:t>____________________________________________</a:t>
            </a:r>
            <a:endParaRPr lang="en-US" sz="2200" dirty="0">
              <a:solidFill>
                <a:schemeClr val="bg1"/>
              </a:solidFill>
              <a:effectLst>
                <a:outerShdw blurRad="38100" dist="38100" dir="2700000" algn="tl">
                  <a:srgbClr val="C0C0C0"/>
                </a:outerShdw>
              </a:effectLst>
              <a:latin typeface="Garamond" pitchFamily="18" charset="0"/>
              <a:ea typeface="ＭＳ Ｐゴシック" pitchFamily="34" charset="-128"/>
              <a:cs typeface="+mn-cs"/>
            </a:endParaRPr>
          </a:p>
          <a:p>
            <a:pPr marL="974725" indent="-974725" eaLnBrk="0" hangingPunct="0">
              <a:defRPr/>
            </a:pPr>
            <a:r>
              <a:rPr lang="en-US" sz="2200" dirty="0" smtClean="0">
                <a:effectLst>
                  <a:outerShdw blurRad="38100" dist="38100" dir="2700000" algn="tl">
                    <a:srgbClr val="C0C0C0"/>
                  </a:outerShdw>
                </a:effectLst>
                <a:latin typeface="Garamond" pitchFamily="18" charset="0"/>
                <a:ea typeface="ＭＳ Ｐゴシック" pitchFamily="34" charset="-128"/>
                <a:cs typeface="+mn-cs"/>
              </a:rPr>
              <a:t>2001-3  </a:t>
            </a:r>
            <a:r>
              <a:rPr lang="en-US" sz="2200" dirty="0">
                <a:effectLst>
                  <a:outerShdw blurRad="38100" dist="38100" dir="2700000" algn="tl">
                    <a:srgbClr val="C0C0C0"/>
                  </a:outerShdw>
                </a:effectLst>
                <a:latin typeface="Garamond" pitchFamily="18" charset="0"/>
                <a:ea typeface="ＭＳ Ｐゴシック" pitchFamily="34" charset="-128"/>
                <a:cs typeface="+mn-cs"/>
              </a:rPr>
              <a:t>	Halifax Symposia on Medical Error </a:t>
            </a:r>
          </a:p>
          <a:p>
            <a:pPr marL="974725" indent="-974725" eaLnBrk="0" hangingPunct="0">
              <a:defRPr/>
            </a:pPr>
            <a:r>
              <a:rPr lang="en-US" sz="2200" dirty="0">
                <a:effectLst>
                  <a:outerShdw blurRad="38100" dist="38100" dir="2700000" algn="tl">
                    <a:srgbClr val="C0C0C0"/>
                  </a:outerShdw>
                </a:effectLst>
                <a:latin typeface="Garamond" pitchFamily="18" charset="0"/>
                <a:ea typeface="ＭＳ Ｐゴシック" pitchFamily="34" charset="-128"/>
                <a:cs typeface="+mn-cs"/>
              </a:rPr>
              <a:t>2001      	RCPSC National Steering Committee on Patient Safety</a:t>
            </a:r>
          </a:p>
          <a:p>
            <a:pPr marL="974725" indent="-974725" eaLnBrk="0" hangingPunct="0">
              <a:buFontTx/>
              <a:buAutoNum type="arabicPlain" startAt="2002"/>
              <a:defRPr/>
            </a:pPr>
            <a:r>
              <a:rPr lang="en-US" sz="2200" dirty="0">
                <a:effectLst>
                  <a:outerShdw blurRad="38100" dist="38100" dir="2700000" algn="tl">
                    <a:srgbClr val="C0C0C0"/>
                  </a:outerShdw>
                </a:effectLst>
                <a:latin typeface="Garamond" pitchFamily="18" charset="0"/>
                <a:ea typeface="ＭＳ Ｐゴシック" pitchFamily="34" charset="-128"/>
                <a:cs typeface="+mn-cs"/>
              </a:rPr>
              <a:t>RCPSC Report:</a:t>
            </a:r>
            <a:r>
              <a:rPr lang="en-US" sz="2200" dirty="0">
                <a:solidFill>
                  <a:schemeClr val="bg1"/>
                </a:solidFill>
                <a:effectLst>
                  <a:outerShdw blurRad="38100" dist="38100" dir="2700000" algn="tl">
                    <a:srgbClr val="C0C0C0"/>
                  </a:outerShdw>
                </a:effectLst>
                <a:latin typeface="Garamond" pitchFamily="18" charset="0"/>
                <a:ea typeface="ＭＳ Ｐゴシック" pitchFamily="34" charset="-128"/>
                <a:cs typeface="+mn-cs"/>
              </a:rPr>
              <a:t> </a:t>
            </a:r>
            <a:r>
              <a:rPr lang="en-US" sz="2200" b="1" dirty="0">
                <a:solidFill>
                  <a:srgbClr val="336600"/>
                </a:solidFill>
                <a:effectLst>
                  <a:outerShdw blurRad="38100" dist="38100" dir="2700000" algn="tl">
                    <a:srgbClr val="C0C0C0"/>
                  </a:outerShdw>
                </a:effectLst>
                <a:latin typeface="Garamond" pitchFamily="18" charset="0"/>
                <a:ea typeface="ＭＳ Ｐゴシック" pitchFamily="34" charset="-128"/>
                <a:cs typeface="+mn-cs"/>
              </a:rPr>
              <a:t>Building a Safer System</a:t>
            </a:r>
            <a:endParaRPr lang="en-US" sz="2200" dirty="0">
              <a:solidFill>
                <a:srgbClr val="336600"/>
              </a:solidFill>
              <a:effectLst>
                <a:outerShdw blurRad="38100" dist="38100" dir="2700000" algn="tl">
                  <a:srgbClr val="C0C0C0"/>
                </a:outerShdw>
              </a:effectLst>
              <a:latin typeface="Garamond" pitchFamily="18" charset="0"/>
              <a:ea typeface="ＭＳ Ｐゴシック" pitchFamily="34" charset="-128"/>
              <a:cs typeface="+mn-cs"/>
            </a:endParaRPr>
          </a:p>
          <a:p>
            <a:pPr marL="974725" indent="-974725" eaLnBrk="0" hangingPunct="0">
              <a:buFontTx/>
              <a:buAutoNum type="arabicPlain" startAt="2002"/>
              <a:defRPr/>
            </a:pPr>
            <a:r>
              <a:rPr lang="en-US" sz="2200" dirty="0">
                <a:effectLst>
                  <a:outerShdw blurRad="38100" dist="38100" dir="2700000" algn="tl">
                    <a:srgbClr val="C0C0C0"/>
                  </a:outerShdw>
                </a:effectLst>
                <a:latin typeface="Garamond" pitchFamily="18" charset="0"/>
                <a:ea typeface="ＭＳ Ｐゴシック" pitchFamily="34" charset="-128"/>
                <a:cs typeface="+mn-cs"/>
              </a:rPr>
              <a:t>Canadian Patient Safety</a:t>
            </a:r>
            <a:r>
              <a:rPr lang="en-US" sz="2200" dirty="0">
                <a:latin typeface="Garamond" pitchFamily="18" charset="0"/>
                <a:ea typeface="ＭＳ Ｐゴシック" pitchFamily="34" charset="-128"/>
                <a:cs typeface="+mn-cs"/>
              </a:rPr>
              <a:t> </a:t>
            </a:r>
            <a:r>
              <a:rPr lang="en-US" sz="2200" dirty="0">
                <a:effectLst>
                  <a:outerShdw blurRad="38100" dist="38100" dir="2700000" algn="tl">
                    <a:srgbClr val="C0C0C0"/>
                  </a:outerShdw>
                </a:effectLst>
                <a:latin typeface="Garamond" pitchFamily="18" charset="0"/>
                <a:ea typeface="ＭＳ Ｐゴシック" pitchFamily="34" charset="-128"/>
                <a:cs typeface="+mn-cs"/>
              </a:rPr>
              <a:t>Institute  &amp; Baker Norton Study</a:t>
            </a:r>
          </a:p>
          <a:p>
            <a:pPr marL="974725" indent="-974725" eaLnBrk="0" hangingPunct="0">
              <a:defRPr/>
            </a:pPr>
            <a:r>
              <a:rPr lang="en-US" sz="2200" dirty="0">
                <a:effectLst>
                  <a:outerShdw blurRad="38100" dist="38100" dir="2700000" algn="tl">
                    <a:srgbClr val="C0C0C0"/>
                  </a:outerShdw>
                </a:effectLst>
                <a:latin typeface="Garamond" pitchFamily="18" charset="0"/>
                <a:ea typeface="ＭＳ Ｐゴシック" pitchFamily="34" charset="-128"/>
                <a:cs typeface="+mn-cs"/>
              </a:rPr>
              <a:t>2006     	6</a:t>
            </a:r>
            <a:r>
              <a:rPr lang="en-US" sz="2200" baseline="30000" dirty="0">
                <a:effectLst>
                  <a:outerShdw blurRad="38100" dist="38100" dir="2700000" algn="tl">
                    <a:srgbClr val="C0C0C0"/>
                  </a:outerShdw>
                </a:effectLst>
                <a:latin typeface="Garamond" pitchFamily="18" charset="0"/>
                <a:ea typeface="ＭＳ Ｐゴシック" pitchFamily="34" charset="-128"/>
                <a:cs typeface="+mn-cs"/>
              </a:rPr>
              <a:t>th</a:t>
            </a:r>
            <a:r>
              <a:rPr lang="en-US" sz="2200" dirty="0">
                <a:effectLst>
                  <a:outerShdw blurRad="38100" dist="38100" dir="2700000" algn="tl">
                    <a:srgbClr val="C0C0C0"/>
                  </a:outerShdw>
                </a:effectLst>
                <a:latin typeface="Garamond" pitchFamily="18" charset="0"/>
                <a:ea typeface="ＭＳ Ｐゴシック" pitchFamily="34" charset="-128"/>
                <a:cs typeface="+mn-cs"/>
              </a:rPr>
              <a:t> Canadian Symposium on Patient Safety (Vancouver) </a:t>
            </a:r>
          </a:p>
        </p:txBody>
      </p:sp>
      <p:sp>
        <p:nvSpPr>
          <p:cNvPr id="8197" name="Text Box 3"/>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marL="122238">
              <a:spcBef>
                <a:spcPct val="50000"/>
              </a:spcBef>
            </a:pPr>
            <a:r>
              <a:rPr lang="en-US" sz="4400" b="1" dirty="0">
                <a:solidFill>
                  <a:schemeClr val="bg1"/>
                </a:solidFill>
                <a:latin typeface="Garamond" pitchFamily="18" charset="0"/>
              </a:rPr>
              <a:t>Milestones of the Modern Era</a:t>
            </a:r>
          </a:p>
        </p:txBody>
      </p:sp>
      <p:pic>
        <p:nvPicPr>
          <p:cNvPr id="8198" name="Picture 4" descr="FL00365_"/>
          <p:cNvPicPr>
            <a:picLocks noChangeAspect="1" noChangeArrowheads="1"/>
          </p:cNvPicPr>
          <p:nvPr/>
        </p:nvPicPr>
        <p:blipFill>
          <a:blip r:embed="rId3" cstate="print"/>
          <a:srcRect/>
          <a:stretch>
            <a:fillRect/>
          </a:stretch>
        </p:blipFill>
        <p:spPr bwMode="auto">
          <a:xfrm>
            <a:off x="4883725" y="2438405"/>
            <a:ext cx="457200" cy="250825"/>
          </a:xfrm>
          <a:prstGeom prst="rect">
            <a:avLst/>
          </a:prstGeom>
          <a:noFill/>
          <a:ln w="9525">
            <a:noFill/>
            <a:miter lim="800000"/>
            <a:headEnd/>
            <a:tailEnd/>
          </a:ln>
        </p:spPr>
      </p:pic>
      <p:pic>
        <p:nvPicPr>
          <p:cNvPr id="8199" name="Picture 5" descr="FL00027_"/>
          <p:cNvPicPr>
            <a:picLocks noChangeAspect="1" noChangeArrowheads="1"/>
          </p:cNvPicPr>
          <p:nvPr/>
        </p:nvPicPr>
        <p:blipFill>
          <a:blip r:embed="rId4" cstate="print"/>
          <a:srcRect/>
          <a:stretch>
            <a:fillRect/>
          </a:stretch>
        </p:blipFill>
        <p:spPr bwMode="auto">
          <a:xfrm>
            <a:off x="5881255" y="4821385"/>
            <a:ext cx="457200" cy="231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p:txBody>
          <a:bodyPr/>
          <a:lstStyle/>
          <a:p>
            <a:pPr>
              <a:defRPr/>
            </a:pPr>
            <a:fld id="{7DBAED8A-93B1-437A-86FA-6E873C9AA2F2}" type="slidenum">
              <a:rPr lang="en-US" smtClean="0">
                <a:ea typeface="ＭＳ Ｐゴシック" pitchFamily="34" charset="-128"/>
              </a:rPr>
              <a:pPr>
                <a:defRPr/>
              </a:pPr>
              <a:t>40</a:t>
            </a:fld>
            <a:endParaRPr lang="en-US" smtClean="0">
              <a:ea typeface="ＭＳ Ｐゴシック" pitchFamily="34" charset="-128"/>
            </a:endParaRPr>
          </a:p>
        </p:txBody>
      </p:sp>
      <p:sp>
        <p:nvSpPr>
          <p:cNvPr id="51203" name="Slide Number Placeholder 3"/>
          <p:cNvSpPr txBox="1">
            <a:spLocks/>
          </p:cNvSpPr>
          <p:nvPr/>
        </p:nvSpPr>
        <p:spPr bwMode="auto">
          <a:xfrm>
            <a:off x="7010400" y="6553200"/>
            <a:ext cx="2133600" cy="368300"/>
          </a:xfrm>
          <a:prstGeom prst="rect">
            <a:avLst/>
          </a:prstGeom>
          <a:noFill/>
          <a:ln w="9525">
            <a:noFill/>
            <a:miter lim="800000"/>
            <a:headEnd/>
            <a:tailEnd/>
          </a:ln>
        </p:spPr>
        <p:txBody>
          <a:bodyPr/>
          <a:lstStyle/>
          <a:p>
            <a:pPr eaLnBrk="0" hangingPunct="0"/>
            <a:endParaRPr lang="en-US" sz="1000">
              <a:solidFill>
                <a:schemeClr val="bg1"/>
              </a:solidFill>
            </a:endParaRPr>
          </a:p>
        </p:txBody>
      </p:sp>
      <p:sp>
        <p:nvSpPr>
          <p:cNvPr id="4" name="Rectangle 2"/>
          <p:cNvSpPr txBox="1">
            <a:spLocks noChangeArrowheads="1"/>
          </p:cNvSpPr>
          <p:nvPr/>
        </p:nvSpPr>
        <p:spPr>
          <a:xfrm>
            <a:off x="0" y="0"/>
            <a:ext cx="8686800" cy="884238"/>
          </a:xfrm>
          <a:prstGeom prst="rect">
            <a:avLst/>
          </a:prstGeom>
        </p:spPr>
        <p:txBody>
          <a:bodyPr/>
          <a:lstStyle/>
          <a:p>
            <a:pPr>
              <a:defRPr/>
            </a:pPr>
            <a:r>
              <a:rPr lang="en-US" sz="3200" kern="0" dirty="0">
                <a:solidFill>
                  <a:schemeClr val="bg1"/>
                </a:solidFill>
                <a:latin typeface="Garamond" pitchFamily="18" charset="0"/>
                <a:ea typeface="+mj-ea"/>
                <a:cs typeface="+mj-cs"/>
              </a:rPr>
              <a:t> </a:t>
            </a:r>
            <a:r>
              <a:rPr lang="en-US" sz="4400" kern="0" dirty="0">
                <a:solidFill>
                  <a:schemeClr val="bg1"/>
                </a:solidFill>
                <a:latin typeface="Garamond" pitchFamily="18" charset="0"/>
                <a:ea typeface="+mj-ea"/>
                <a:cs typeface="+mj-cs"/>
              </a:rPr>
              <a:t>Commitment to Our Patients</a:t>
            </a:r>
            <a:endParaRPr lang="en-US" sz="3200" kern="0" dirty="0">
              <a:solidFill>
                <a:schemeClr val="bg1"/>
              </a:solidFill>
              <a:latin typeface="Garamond" pitchFamily="18" charset="0"/>
              <a:ea typeface="+mj-ea"/>
              <a:cs typeface="+mj-cs"/>
            </a:endParaRPr>
          </a:p>
        </p:txBody>
      </p:sp>
      <p:sp>
        <p:nvSpPr>
          <p:cNvPr id="5" name="Rectangle 5"/>
          <p:cNvSpPr>
            <a:spLocks noChangeArrowheads="1"/>
          </p:cNvSpPr>
          <p:nvPr/>
        </p:nvSpPr>
        <p:spPr bwMode="auto">
          <a:xfrm>
            <a:off x="2819400" y="1676400"/>
            <a:ext cx="5791200" cy="3760788"/>
          </a:xfrm>
          <a:prstGeom prst="rect">
            <a:avLst/>
          </a:prstGeom>
          <a:solidFill>
            <a:schemeClr val="bg2"/>
          </a:solidFill>
          <a:ln w="9525">
            <a:noFill/>
            <a:miter lim="800000"/>
            <a:headEnd/>
            <a:tailEnd/>
          </a:ln>
        </p:spPr>
        <p:txBody>
          <a:bodyPr>
            <a:spAutoFit/>
          </a:bodyPr>
          <a:lstStyle/>
          <a:p>
            <a:pPr>
              <a:spcBef>
                <a:spcPct val="20000"/>
              </a:spcBef>
            </a:pPr>
            <a:r>
              <a:rPr lang="en-US" sz="4000" b="1" dirty="0">
                <a:latin typeface="Garamond" pitchFamily="18" charset="0"/>
              </a:rPr>
              <a:t>“. . . there are some patients we cannot help, </a:t>
            </a:r>
            <a:br>
              <a:rPr lang="en-US" sz="4000" b="1" dirty="0">
                <a:latin typeface="Garamond" pitchFamily="18" charset="0"/>
              </a:rPr>
            </a:br>
            <a:r>
              <a:rPr lang="en-US" sz="4000" b="1" dirty="0">
                <a:latin typeface="Garamond" pitchFamily="18" charset="0"/>
              </a:rPr>
              <a:t/>
            </a:r>
            <a:br>
              <a:rPr lang="en-US" sz="4000" b="1" dirty="0">
                <a:latin typeface="Garamond" pitchFamily="18" charset="0"/>
              </a:rPr>
            </a:br>
            <a:r>
              <a:rPr lang="en-US" sz="4000" b="1" dirty="0">
                <a:latin typeface="Garamond" pitchFamily="18" charset="0"/>
              </a:rPr>
              <a:t>there are none we should harm. . .”</a:t>
            </a:r>
          </a:p>
          <a:p>
            <a:pPr algn="r">
              <a:spcBef>
                <a:spcPct val="20000"/>
              </a:spcBef>
            </a:pPr>
            <a:r>
              <a:rPr lang="en-US" sz="3200" dirty="0">
                <a:latin typeface="Garamond" pitchFamily="18" charset="0"/>
              </a:rPr>
              <a:t>Dr. Ken Stahl </a:t>
            </a:r>
          </a:p>
        </p:txBody>
      </p:sp>
      <p:pic>
        <p:nvPicPr>
          <p:cNvPr id="51206" name="Picture 11" descr="C:\Users\Christine\AppData\Local\Microsoft\Windows\Temporary Internet Files\Content.IE5\BNOFGJDQ\MPj04221100000[1].jpg"/>
          <p:cNvPicPr>
            <a:picLocks noChangeAspect="1" noChangeArrowheads="1"/>
          </p:cNvPicPr>
          <p:nvPr/>
        </p:nvPicPr>
        <p:blipFill>
          <a:blip r:embed="rId3" cstate="print"/>
          <a:srcRect/>
          <a:stretch>
            <a:fillRect/>
          </a:stretch>
        </p:blipFill>
        <p:spPr bwMode="auto">
          <a:xfrm>
            <a:off x="228600" y="1676400"/>
            <a:ext cx="2362200" cy="3717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p:cNvSpPr txBox="1">
            <a:spLocks/>
          </p:cNvSpPr>
          <p:nvPr/>
        </p:nvSpPr>
        <p:spPr>
          <a:xfrm>
            <a:off x="1143000" y="5334000"/>
            <a:ext cx="6400800" cy="838200"/>
          </a:xfrm>
          <a:prstGeom prst="rect">
            <a:avLst/>
          </a:prstGeom>
        </p:spPr>
        <p:txBody>
          <a:bodyPr/>
          <a:lstStyle/>
          <a:p>
            <a:pPr marL="342900" indent="-342900" algn="ctr" eaLnBrk="0" hangingPunct="0">
              <a:spcBef>
                <a:spcPct val="20000"/>
              </a:spcBef>
              <a:defRPr/>
            </a:pPr>
            <a:r>
              <a:rPr lang="en-US" sz="1400" b="1" kern="0" dirty="0">
                <a:solidFill>
                  <a:srgbClr val="666633"/>
                </a:solidFill>
                <a:latin typeface="+mn-lt"/>
              </a:rPr>
              <a:t>The Canadian Patient Safety Institute would like to acknowledge funding support from Health Canada. The views expressed here do not necessarily represent the views of Health Canada</a:t>
            </a:r>
          </a:p>
          <a:p>
            <a:pPr marL="342900" indent="-342900" algn="ctr" eaLnBrk="0" hangingPunct="0">
              <a:spcBef>
                <a:spcPct val="20000"/>
              </a:spcBef>
              <a:buFontTx/>
              <a:buChar char="•"/>
              <a:defRPr/>
            </a:pPr>
            <a:endParaRPr lang="en-CA" sz="1400" b="1" kern="0" dirty="0">
              <a:solidFill>
                <a:srgbClr val="666633"/>
              </a:solidFill>
              <a:latin typeface="+mn-lt"/>
            </a:endParaRPr>
          </a:p>
        </p:txBody>
      </p:sp>
      <p:sp>
        <p:nvSpPr>
          <p:cNvPr id="5" name="TextBox 4"/>
          <p:cNvSpPr txBox="1"/>
          <p:nvPr/>
        </p:nvSpPr>
        <p:spPr>
          <a:xfrm>
            <a:off x="1600200" y="1600200"/>
            <a:ext cx="6172200" cy="2123658"/>
          </a:xfrm>
          <a:prstGeom prst="rect">
            <a:avLst/>
          </a:prstGeom>
          <a:noFill/>
        </p:spPr>
        <p:txBody>
          <a:bodyPr wrap="square" rtlCol="0">
            <a:spAutoFit/>
          </a:bodyPr>
          <a:lstStyle/>
          <a:p>
            <a:pPr algn="ctr"/>
            <a:r>
              <a:rPr lang="en-US" sz="4400" b="1" dirty="0" smtClean="0">
                <a:solidFill>
                  <a:srgbClr val="727A35"/>
                </a:solidFill>
                <a:latin typeface="Garamond" pitchFamily="18" charset="0"/>
              </a:rPr>
              <a:t>Want to know more?</a:t>
            </a:r>
          </a:p>
          <a:p>
            <a:pPr algn="ctr"/>
            <a:endParaRPr lang="en-US" sz="4400" b="1" dirty="0" smtClean="0">
              <a:solidFill>
                <a:srgbClr val="727A35"/>
              </a:solidFill>
              <a:latin typeface="Garamond" pitchFamily="18" charset="0"/>
            </a:endParaRPr>
          </a:p>
          <a:p>
            <a:pPr algn="ctr"/>
            <a:r>
              <a:rPr lang="en-US" sz="4400" b="1" dirty="0" smtClean="0">
                <a:solidFill>
                  <a:srgbClr val="727A35"/>
                </a:solidFill>
                <a:latin typeface="Garamond" pitchFamily="18" charset="0"/>
              </a:rPr>
              <a:t>ltaylor@cpsi-icsp.ca</a:t>
            </a:r>
            <a:endParaRPr lang="en-US" sz="4400" b="1" dirty="0">
              <a:solidFill>
                <a:srgbClr val="727A35"/>
              </a:solidFill>
              <a:latin typeface="Garamon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ople"/>
          <p:cNvPicPr>
            <a:picLocks noChangeAspect="1" noChangeArrowheads="1"/>
          </p:cNvPicPr>
          <p:nvPr/>
        </p:nvPicPr>
        <p:blipFill>
          <a:blip r:embed="rId2" cstate="print">
            <a:clrChange>
              <a:clrFrom>
                <a:srgbClr val="FFFFFF"/>
              </a:clrFrom>
              <a:clrTo>
                <a:srgbClr val="FFFFFF">
                  <a:alpha val="0"/>
                </a:srgbClr>
              </a:clrTo>
            </a:clrChange>
            <a:lum bright="42000" contrast="-54000"/>
          </a:blip>
          <a:srcRect/>
          <a:stretch>
            <a:fillRect/>
          </a:stretch>
        </p:blipFill>
        <p:spPr bwMode="auto">
          <a:xfrm>
            <a:off x="5416550" y="2044700"/>
            <a:ext cx="1943100" cy="1639888"/>
          </a:xfrm>
          <a:prstGeom prst="rect">
            <a:avLst/>
          </a:prstGeom>
          <a:noFill/>
          <a:ln w="9525">
            <a:noFill/>
            <a:miter lim="800000"/>
            <a:headEnd/>
            <a:tailEnd/>
          </a:ln>
        </p:spPr>
      </p:pic>
      <p:sp>
        <p:nvSpPr>
          <p:cNvPr id="5" name="Text Box 4"/>
          <p:cNvSpPr txBox="1">
            <a:spLocks noChangeArrowheads="1"/>
          </p:cNvSpPr>
          <p:nvPr/>
        </p:nvSpPr>
        <p:spPr bwMode="auto">
          <a:xfrm>
            <a:off x="5116513" y="3840163"/>
            <a:ext cx="2700337" cy="1108075"/>
          </a:xfrm>
          <a:prstGeom prst="rect">
            <a:avLst/>
          </a:prstGeom>
          <a:noFill/>
          <a:ln w="9525">
            <a:noFill/>
            <a:miter lim="800000"/>
            <a:headEnd/>
            <a:tailEnd/>
          </a:ln>
        </p:spPr>
        <p:txBody>
          <a:bodyPr lIns="91418" tIns="45709" rIns="91418" bIns="45709">
            <a:spAutoFit/>
          </a:bodyPr>
          <a:lstStyle/>
          <a:p>
            <a:pPr algn="ctr" defTabSz="820738" eaLnBrk="0" hangingPunct="0"/>
            <a:r>
              <a:rPr lang="en-US" sz="2200">
                <a:solidFill>
                  <a:srgbClr val="133550"/>
                </a:solidFill>
                <a:latin typeface="Calibri" pitchFamily="34" charset="0"/>
              </a:rPr>
              <a:t>Extra hospital days associated with adverse events</a:t>
            </a:r>
            <a:endParaRPr lang="en-CA" sz="2200">
              <a:solidFill>
                <a:srgbClr val="133550"/>
              </a:solidFill>
              <a:latin typeface="Calibri" pitchFamily="34" charset="0"/>
            </a:endParaRPr>
          </a:p>
        </p:txBody>
      </p:sp>
      <p:sp>
        <p:nvSpPr>
          <p:cNvPr id="6" name="Text Box 5"/>
          <p:cNvSpPr txBox="1">
            <a:spLocks noChangeArrowheads="1"/>
          </p:cNvSpPr>
          <p:nvPr/>
        </p:nvSpPr>
        <p:spPr bwMode="auto">
          <a:xfrm>
            <a:off x="928688" y="3840163"/>
            <a:ext cx="3227387" cy="1108075"/>
          </a:xfrm>
          <a:prstGeom prst="rect">
            <a:avLst/>
          </a:prstGeom>
          <a:noFill/>
          <a:ln w="9525">
            <a:noFill/>
            <a:miter lim="800000"/>
            <a:headEnd/>
            <a:tailEnd/>
          </a:ln>
        </p:spPr>
        <p:txBody>
          <a:bodyPr lIns="91418" tIns="45709" rIns="91418" bIns="45709">
            <a:spAutoFit/>
          </a:bodyPr>
          <a:lstStyle/>
          <a:p>
            <a:pPr algn="ctr" defTabSz="820738" eaLnBrk="0" hangingPunct="0">
              <a:spcBef>
                <a:spcPct val="50000"/>
              </a:spcBef>
            </a:pPr>
            <a:r>
              <a:rPr lang="en-US" sz="2200">
                <a:solidFill>
                  <a:srgbClr val="133550"/>
                </a:solidFill>
                <a:latin typeface="Calibri" pitchFamily="34" charset="0"/>
              </a:rPr>
              <a:t>Deaths among patients with preventable adverse events</a:t>
            </a:r>
          </a:p>
        </p:txBody>
      </p:sp>
      <p:grpSp>
        <p:nvGrpSpPr>
          <p:cNvPr id="2" name="Group 6"/>
          <p:cNvGrpSpPr>
            <a:grpSpLocks/>
          </p:cNvGrpSpPr>
          <p:nvPr/>
        </p:nvGrpSpPr>
        <p:grpSpPr bwMode="auto">
          <a:xfrm>
            <a:off x="1524000" y="2057400"/>
            <a:ext cx="1944688" cy="1692275"/>
            <a:chOff x="429" y="1460"/>
            <a:chExt cx="1347" cy="1208"/>
          </a:xfrm>
        </p:grpSpPr>
        <p:pic>
          <p:nvPicPr>
            <p:cNvPr id="10249" name="Picture 7" descr="people"/>
            <p:cNvPicPr>
              <a:picLocks noChangeAspect="1" noChangeArrowheads="1"/>
            </p:cNvPicPr>
            <p:nvPr/>
          </p:nvPicPr>
          <p:blipFill>
            <a:blip r:embed="rId2" cstate="print">
              <a:clrChange>
                <a:clrFrom>
                  <a:srgbClr val="FFFFFF"/>
                </a:clrFrom>
                <a:clrTo>
                  <a:srgbClr val="FFFFFF">
                    <a:alpha val="0"/>
                  </a:srgbClr>
                </a:clrTo>
              </a:clrChange>
              <a:lum bright="42000" contrast="-54000"/>
            </a:blip>
            <a:srcRect/>
            <a:stretch>
              <a:fillRect/>
            </a:stretch>
          </p:blipFill>
          <p:spPr bwMode="auto">
            <a:xfrm>
              <a:off x="429" y="1460"/>
              <a:ext cx="1347" cy="1170"/>
            </a:xfrm>
            <a:prstGeom prst="rect">
              <a:avLst/>
            </a:prstGeom>
            <a:noFill/>
            <a:ln w="9525">
              <a:noFill/>
              <a:miter lim="800000"/>
              <a:headEnd/>
              <a:tailEnd/>
            </a:ln>
          </p:spPr>
        </p:pic>
        <p:sp>
          <p:nvSpPr>
            <p:cNvPr id="10250" name="WordArt 8"/>
            <p:cNvSpPr>
              <a:spLocks noChangeArrowheads="1" noChangeShapeType="1" noTextEdit="1"/>
            </p:cNvSpPr>
            <p:nvPr/>
          </p:nvSpPr>
          <p:spPr bwMode="auto">
            <a:xfrm>
              <a:off x="503" y="2190"/>
              <a:ext cx="1200" cy="478"/>
            </a:xfrm>
            <a:prstGeom prst="rect">
              <a:avLst/>
            </a:prstGeom>
          </p:spPr>
          <p:txBody>
            <a:bodyPr wrap="none" fromWordArt="1">
              <a:prstTxWarp prst="textPlain">
                <a:avLst>
                  <a:gd name="adj" fmla="val 50000"/>
                </a:avLst>
              </a:prstTxWarp>
            </a:bodyPr>
            <a:lstStyle/>
            <a:p>
              <a:pPr algn="ctr"/>
              <a:r>
                <a:rPr lang="en-US" sz="3600" kern="10">
                  <a:ln w="25400">
                    <a:noFill/>
                    <a:round/>
                    <a:headEnd type="none" w="sm" len="sm"/>
                    <a:tailEnd type="none" w="sm" len="sm"/>
                  </a:ln>
                  <a:solidFill>
                    <a:srgbClr val="003300"/>
                  </a:solidFill>
                  <a:latin typeface="Arial Black"/>
                </a:rPr>
                <a:t>9-24,000</a:t>
              </a:r>
            </a:p>
          </p:txBody>
        </p:sp>
      </p:grpSp>
      <p:sp>
        <p:nvSpPr>
          <p:cNvPr id="10" name="WordArt 9"/>
          <p:cNvSpPr>
            <a:spLocks noChangeArrowheads="1" noChangeShapeType="1" noTextEdit="1"/>
          </p:cNvSpPr>
          <p:nvPr/>
        </p:nvSpPr>
        <p:spPr bwMode="auto">
          <a:xfrm>
            <a:off x="5462588" y="3067050"/>
            <a:ext cx="1930400" cy="747713"/>
          </a:xfrm>
          <a:prstGeom prst="rect">
            <a:avLst/>
          </a:prstGeom>
        </p:spPr>
        <p:txBody>
          <a:bodyPr wrap="none" fromWordArt="1">
            <a:prstTxWarp prst="textPlain">
              <a:avLst>
                <a:gd name="adj" fmla="val 50000"/>
              </a:avLst>
            </a:prstTxWarp>
          </a:bodyPr>
          <a:lstStyle/>
          <a:p>
            <a:r>
              <a:rPr lang="en-US" sz="3600" kern="10">
                <a:ln w="25400">
                  <a:noFill/>
                  <a:round/>
                  <a:headEnd type="none" w="sm" len="sm"/>
                  <a:tailEnd type="none" w="sm" len="sm"/>
                </a:ln>
                <a:solidFill>
                  <a:srgbClr val="003300"/>
                </a:solidFill>
                <a:latin typeface="Arial Black"/>
              </a:rPr>
              <a:t>1,100,000</a:t>
            </a:r>
          </a:p>
        </p:txBody>
      </p:sp>
      <p:sp>
        <p:nvSpPr>
          <p:cNvPr id="10248" name="Title 1"/>
          <p:cNvSpPr>
            <a:spLocks noGrp="1"/>
          </p:cNvSpPr>
          <p:nvPr>
            <p:ph type="title"/>
          </p:nvPr>
        </p:nvSpPr>
        <p:spPr>
          <a:xfrm>
            <a:off x="57804" y="120868"/>
            <a:ext cx="7924800" cy="487362"/>
          </a:xfrm>
        </p:spPr>
        <p:txBody>
          <a:bodyPr/>
          <a:lstStyle/>
          <a:p>
            <a:pPr eaLnBrk="1" hangingPunct="1"/>
            <a:r>
              <a:rPr lang="en-US" sz="4400" b="1" smtClean="0">
                <a:latin typeface="Garamond" pitchFamily="18" charset="0"/>
              </a:rPr>
              <a:t>Canadian Adverse Events Study</a:t>
            </a:r>
            <a:endParaRPr lang="en-CA" sz="4400" smtClean="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eaLnBrk="0" hangingPunct="0"/>
            <a:r>
              <a:rPr lang="en-US" sz="4400" b="1" dirty="0">
                <a:solidFill>
                  <a:schemeClr val="bg1"/>
                </a:solidFill>
                <a:latin typeface="Garamond" pitchFamily="18" charset="0"/>
              </a:rPr>
              <a:t>What We Know</a:t>
            </a:r>
          </a:p>
        </p:txBody>
      </p:sp>
      <p:graphicFrame>
        <p:nvGraphicFramePr>
          <p:cNvPr id="4" name="Diagram 3"/>
          <p:cNvGraphicFramePr/>
          <p:nvPr/>
        </p:nvGraphicFramePr>
        <p:xfrm>
          <a:off x="381000" y="1219200"/>
          <a:ext cx="8229600" cy="414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image001"/>
          <p:cNvPicPr>
            <a:picLocks noChangeAspect="1" noChangeArrowheads="1"/>
          </p:cNvPicPr>
          <p:nvPr/>
        </p:nvPicPr>
        <p:blipFill>
          <a:blip r:embed="rId3" cstate="print"/>
          <a:srcRect/>
          <a:stretch>
            <a:fillRect/>
          </a:stretch>
        </p:blipFill>
        <p:spPr bwMode="auto">
          <a:xfrm>
            <a:off x="0" y="0"/>
            <a:ext cx="9144000" cy="5943600"/>
          </a:xfrm>
          <a:prstGeom prst="rect">
            <a:avLst/>
          </a:prstGeom>
          <a:noFill/>
          <a:ln w="76200">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Line 2"/>
          <p:cNvSpPr>
            <a:spLocks noChangeShapeType="1"/>
          </p:cNvSpPr>
          <p:nvPr/>
        </p:nvSpPr>
        <p:spPr bwMode="auto">
          <a:xfrm>
            <a:off x="1404938" y="2362200"/>
            <a:ext cx="0" cy="3276600"/>
          </a:xfrm>
          <a:prstGeom prst="line">
            <a:avLst/>
          </a:prstGeom>
          <a:noFill/>
          <a:ln w="9525">
            <a:solidFill>
              <a:schemeClr val="tx1"/>
            </a:solidFill>
            <a:round/>
            <a:headEnd/>
            <a:tailEnd/>
          </a:ln>
        </p:spPr>
        <p:txBody>
          <a:bodyPr/>
          <a:lstStyle/>
          <a:p>
            <a:endParaRPr lang="en-US"/>
          </a:p>
        </p:txBody>
      </p:sp>
      <p:sp>
        <p:nvSpPr>
          <p:cNvPr id="11268" name="Line 3"/>
          <p:cNvSpPr>
            <a:spLocks noChangeShapeType="1"/>
          </p:cNvSpPr>
          <p:nvPr/>
        </p:nvSpPr>
        <p:spPr bwMode="auto">
          <a:xfrm>
            <a:off x="1404938" y="5638800"/>
            <a:ext cx="6629400" cy="0"/>
          </a:xfrm>
          <a:prstGeom prst="line">
            <a:avLst/>
          </a:prstGeom>
          <a:noFill/>
          <a:ln w="9525">
            <a:solidFill>
              <a:schemeClr val="tx1"/>
            </a:solidFill>
            <a:round/>
            <a:headEnd/>
            <a:tailEnd/>
          </a:ln>
        </p:spPr>
        <p:txBody>
          <a:bodyPr/>
          <a:lstStyle/>
          <a:p>
            <a:endParaRPr lang="en-US"/>
          </a:p>
        </p:txBody>
      </p:sp>
      <p:sp>
        <p:nvSpPr>
          <p:cNvPr id="11269" name="Text Box 4"/>
          <p:cNvSpPr txBox="1">
            <a:spLocks noChangeArrowheads="1"/>
          </p:cNvSpPr>
          <p:nvPr/>
        </p:nvSpPr>
        <p:spPr bwMode="auto">
          <a:xfrm>
            <a:off x="1938338" y="1600200"/>
            <a:ext cx="1600200" cy="641350"/>
          </a:xfrm>
          <a:prstGeom prst="rect">
            <a:avLst/>
          </a:prstGeom>
          <a:noFill/>
          <a:ln w="9525">
            <a:noFill/>
            <a:miter lim="800000"/>
            <a:headEnd/>
            <a:tailEnd/>
          </a:ln>
        </p:spPr>
        <p:txBody>
          <a:bodyPr lIns="91219" tIns="45608" rIns="91219" bIns="45608">
            <a:spAutoFit/>
          </a:bodyPr>
          <a:lstStyle/>
          <a:p>
            <a:pPr eaLnBrk="0" hangingPunct="0">
              <a:spcBef>
                <a:spcPct val="50000"/>
              </a:spcBef>
            </a:pPr>
            <a:r>
              <a:rPr lang="en-US" b="1">
                <a:latin typeface="Georgia" pitchFamily="18" charset="0"/>
                <a:cs typeface="Arial" pitchFamily="34" charset="0"/>
              </a:rPr>
              <a:t>Dangerous (&gt;1/1000)</a:t>
            </a:r>
            <a:endParaRPr lang="en-CA" b="1">
              <a:latin typeface="Georgia" pitchFamily="18" charset="0"/>
              <a:cs typeface="Arial" pitchFamily="34" charset="0"/>
            </a:endParaRPr>
          </a:p>
        </p:txBody>
      </p:sp>
      <p:sp>
        <p:nvSpPr>
          <p:cNvPr id="11270" name="Text Box 5"/>
          <p:cNvSpPr txBox="1">
            <a:spLocks noChangeArrowheads="1"/>
          </p:cNvSpPr>
          <p:nvPr/>
        </p:nvSpPr>
        <p:spPr bwMode="auto">
          <a:xfrm>
            <a:off x="4071938" y="1676400"/>
            <a:ext cx="1752600" cy="366713"/>
          </a:xfrm>
          <a:prstGeom prst="rect">
            <a:avLst/>
          </a:prstGeom>
          <a:noFill/>
          <a:ln w="9525">
            <a:noFill/>
            <a:miter lim="800000"/>
            <a:headEnd/>
            <a:tailEnd/>
          </a:ln>
        </p:spPr>
        <p:txBody>
          <a:bodyPr lIns="91219" tIns="45608" rIns="91219" bIns="45608">
            <a:spAutoFit/>
          </a:bodyPr>
          <a:lstStyle/>
          <a:p>
            <a:pPr eaLnBrk="0" hangingPunct="0">
              <a:spcBef>
                <a:spcPct val="50000"/>
              </a:spcBef>
            </a:pPr>
            <a:r>
              <a:rPr lang="en-US" b="1">
                <a:latin typeface="Georgia" pitchFamily="18" charset="0"/>
                <a:cs typeface="Arial" pitchFamily="34" charset="0"/>
              </a:rPr>
              <a:t>Regulated</a:t>
            </a:r>
            <a:endParaRPr lang="en-CA" b="1">
              <a:latin typeface="Georgia" pitchFamily="18" charset="0"/>
              <a:cs typeface="Arial" pitchFamily="34" charset="0"/>
            </a:endParaRPr>
          </a:p>
        </p:txBody>
      </p:sp>
      <p:sp>
        <p:nvSpPr>
          <p:cNvPr id="11271" name="Line 6"/>
          <p:cNvSpPr>
            <a:spLocks noChangeShapeType="1"/>
          </p:cNvSpPr>
          <p:nvPr/>
        </p:nvSpPr>
        <p:spPr bwMode="auto">
          <a:xfrm>
            <a:off x="1328738" y="5181600"/>
            <a:ext cx="152400" cy="0"/>
          </a:xfrm>
          <a:prstGeom prst="line">
            <a:avLst/>
          </a:prstGeom>
          <a:noFill/>
          <a:ln w="9525">
            <a:solidFill>
              <a:schemeClr val="tx1"/>
            </a:solidFill>
            <a:round/>
            <a:headEnd/>
            <a:tailEnd/>
          </a:ln>
        </p:spPr>
        <p:txBody>
          <a:bodyPr/>
          <a:lstStyle/>
          <a:p>
            <a:endParaRPr lang="en-US"/>
          </a:p>
        </p:txBody>
      </p:sp>
      <p:sp>
        <p:nvSpPr>
          <p:cNvPr id="11272" name="Line 7"/>
          <p:cNvSpPr>
            <a:spLocks noChangeShapeType="1"/>
          </p:cNvSpPr>
          <p:nvPr/>
        </p:nvSpPr>
        <p:spPr bwMode="auto">
          <a:xfrm flipH="1">
            <a:off x="1328738" y="4572000"/>
            <a:ext cx="152400" cy="0"/>
          </a:xfrm>
          <a:prstGeom prst="line">
            <a:avLst/>
          </a:prstGeom>
          <a:noFill/>
          <a:ln w="9525">
            <a:solidFill>
              <a:schemeClr val="tx1"/>
            </a:solidFill>
            <a:round/>
            <a:headEnd/>
            <a:tailEnd/>
          </a:ln>
        </p:spPr>
        <p:txBody>
          <a:bodyPr/>
          <a:lstStyle/>
          <a:p>
            <a:endParaRPr lang="en-US"/>
          </a:p>
        </p:txBody>
      </p:sp>
      <p:sp>
        <p:nvSpPr>
          <p:cNvPr id="11273" name="Line 8"/>
          <p:cNvSpPr>
            <a:spLocks noChangeShapeType="1"/>
          </p:cNvSpPr>
          <p:nvPr/>
        </p:nvSpPr>
        <p:spPr bwMode="auto">
          <a:xfrm flipH="1">
            <a:off x="1328738" y="3810000"/>
            <a:ext cx="152400" cy="0"/>
          </a:xfrm>
          <a:prstGeom prst="line">
            <a:avLst/>
          </a:prstGeom>
          <a:noFill/>
          <a:ln w="9525">
            <a:solidFill>
              <a:schemeClr val="tx1"/>
            </a:solidFill>
            <a:round/>
            <a:headEnd/>
            <a:tailEnd/>
          </a:ln>
        </p:spPr>
        <p:txBody>
          <a:bodyPr/>
          <a:lstStyle/>
          <a:p>
            <a:endParaRPr lang="en-US"/>
          </a:p>
        </p:txBody>
      </p:sp>
      <p:sp>
        <p:nvSpPr>
          <p:cNvPr id="11274" name="Line 9"/>
          <p:cNvSpPr>
            <a:spLocks noChangeShapeType="1"/>
          </p:cNvSpPr>
          <p:nvPr/>
        </p:nvSpPr>
        <p:spPr bwMode="auto">
          <a:xfrm flipH="1">
            <a:off x="1328738" y="3048000"/>
            <a:ext cx="152400" cy="0"/>
          </a:xfrm>
          <a:prstGeom prst="line">
            <a:avLst/>
          </a:prstGeom>
          <a:noFill/>
          <a:ln w="9525">
            <a:solidFill>
              <a:schemeClr val="tx1"/>
            </a:solidFill>
            <a:round/>
            <a:headEnd/>
            <a:tailEnd/>
          </a:ln>
        </p:spPr>
        <p:txBody>
          <a:bodyPr/>
          <a:lstStyle/>
          <a:p>
            <a:endParaRPr lang="en-US"/>
          </a:p>
        </p:txBody>
      </p:sp>
      <p:sp>
        <p:nvSpPr>
          <p:cNvPr id="11275" name="Line 11"/>
          <p:cNvSpPr>
            <a:spLocks noChangeShapeType="1"/>
          </p:cNvSpPr>
          <p:nvPr/>
        </p:nvSpPr>
        <p:spPr bwMode="auto">
          <a:xfrm>
            <a:off x="2014538" y="5562600"/>
            <a:ext cx="0" cy="152400"/>
          </a:xfrm>
          <a:prstGeom prst="line">
            <a:avLst/>
          </a:prstGeom>
          <a:noFill/>
          <a:ln w="9525">
            <a:solidFill>
              <a:schemeClr val="tx1"/>
            </a:solidFill>
            <a:round/>
            <a:headEnd/>
            <a:tailEnd/>
          </a:ln>
        </p:spPr>
        <p:txBody>
          <a:bodyPr/>
          <a:lstStyle/>
          <a:p>
            <a:endParaRPr lang="en-US"/>
          </a:p>
        </p:txBody>
      </p:sp>
      <p:sp>
        <p:nvSpPr>
          <p:cNvPr id="11276" name="Line 12"/>
          <p:cNvSpPr>
            <a:spLocks noChangeShapeType="1"/>
          </p:cNvSpPr>
          <p:nvPr/>
        </p:nvSpPr>
        <p:spPr bwMode="auto">
          <a:xfrm>
            <a:off x="3005138" y="5562600"/>
            <a:ext cx="0" cy="152400"/>
          </a:xfrm>
          <a:prstGeom prst="line">
            <a:avLst/>
          </a:prstGeom>
          <a:noFill/>
          <a:ln w="9525">
            <a:solidFill>
              <a:schemeClr val="tx1"/>
            </a:solidFill>
            <a:round/>
            <a:headEnd/>
            <a:tailEnd/>
          </a:ln>
        </p:spPr>
        <p:txBody>
          <a:bodyPr/>
          <a:lstStyle/>
          <a:p>
            <a:endParaRPr lang="en-US"/>
          </a:p>
        </p:txBody>
      </p:sp>
      <p:sp>
        <p:nvSpPr>
          <p:cNvPr id="11277" name="Text Box 16"/>
          <p:cNvSpPr txBox="1">
            <a:spLocks noChangeArrowheads="1"/>
          </p:cNvSpPr>
          <p:nvPr/>
        </p:nvSpPr>
        <p:spPr bwMode="auto">
          <a:xfrm>
            <a:off x="947738" y="5791200"/>
            <a:ext cx="381000" cy="336550"/>
          </a:xfrm>
          <a:prstGeom prst="rect">
            <a:avLst/>
          </a:prstGeom>
          <a:noFill/>
          <a:ln w="9525">
            <a:noFill/>
            <a:miter lim="800000"/>
            <a:headEnd/>
            <a:tailEnd/>
          </a:ln>
        </p:spPr>
        <p:txBody>
          <a:bodyPr lIns="91219" tIns="45608" rIns="91219" bIns="45608">
            <a:spAutoFit/>
          </a:bodyPr>
          <a:lstStyle/>
          <a:p>
            <a:pPr eaLnBrk="0" hangingPunct="0">
              <a:spcBef>
                <a:spcPct val="50000"/>
              </a:spcBef>
            </a:pPr>
            <a:r>
              <a:rPr lang="en-US" sz="1600">
                <a:latin typeface="Times New Roman" pitchFamily="18" charset="0"/>
                <a:cs typeface="Arial" pitchFamily="34" charset="0"/>
              </a:rPr>
              <a:t>1</a:t>
            </a:r>
            <a:endParaRPr lang="en-CA" sz="1600">
              <a:latin typeface="Times New Roman" pitchFamily="18" charset="0"/>
              <a:cs typeface="Arial" pitchFamily="34" charset="0"/>
            </a:endParaRPr>
          </a:p>
        </p:txBody>
      </p:sp>
      <p:sp>
        <p:nvSpPr>
          <p:cNvPr id="11278" name="Text Box 17"/>
          <p:cNvSpPr txBox="1">
            <a:spLocks noChangeArrowheads="1"/>
          </p:cNvSpPr>
          <p:nvPr/>
        </p:nvSpPr>
        <p:spPr bwMode="auto">
          <a:xfrm>
            <a:off x="1824038" y="5791200"/>
            <a:ext cx="533400" cy="336550"/>
          </a:xfrm>
          <a:prstGeom prst="rect">
            <a:avLst/>
          </a:prstGeom>
          <a:noFill/>
          <a:ln w="9525">
            <a:noFill/>
            <a:miter lim="800000"/>
            <a:headEnd/>
            <a:tailEnd/>
          </a:ln>
        </p:spPr>
        <p:txBody>
          <a:bodyPr lIns="91219" tIns="45608" rIns="91219" bIns="45608">
            <a:spAutoFit/>
          </a:bodyPr>
          <a:lstStyle/>
          <a:p>
            <a:pPr eaLnBrk="0" hangingPunct="0">
              <a:spcBef>
                <a:spcPct val="50000"/>
              </a:spcBef>
            </a:pPr>
            <a:r>
              <a:rPr lang="en-US" sz="1600">
                <a:latin typeface="Times New Roman" pitchFamily="18" charset="0"/>
                <a:cs typeface="Arial" pitchFamily="34" charset="0"/>
              </a:rPr>
              <a:t>10</a:t>
            </a:r>
            <a:endParaRPr lang="en-CA" sz="1600">
              <a:latin typeface="Times New Roman" pitchFamily="18" charset="0"/>
              <a:cs typeface="Arial" pitchFamily="34" charset="0"/>
            </a:endParaRPr>
          </a:p>
        </p:txBody>
      </p:sp>
      <p:sp>
        <p:nvSpPr>
          <p:cNvPr id="11279" name="Text Box 18"/>
          <p:cNvSpPr txBox="1">
            <a:spLocks noChangeArrowheads="1"/>
          </p:cNvSpPr>
          <p:nvPr/>
        </p:nvSpPr>
        <p:spPr bwMode="auto">
          <a:xfrm>
            <a:off x="2738438" y="5791200"/>
            <a:ext cx="762000" cy="336550"/>
          </a:xfrm>
          <a:prstGeom prst="rect">
            <a:avLst/>
          </a:prstGeom>
          <a:noFill/>
          <a:ln w="9525">
            <a:noFill/>
            <a:miter lim="800000"/>
            <a:headEnd/>
            <a:tailEnd/>
          </a:ln>
        </p:spPr>
        <p:txBody>
          <a:bodyPr lIns="91219" tIns="45608" rIns="91219" bIns="45608">
            <a:spAutoFit/>
          </a:bodyPr>
          <a:lstStyle/>
          <a:p>
            <a:pPr eaLnBrk="0" hangingPunct="0">
              <a:spcBef>
                <a:spcPct val="50000"/>
              </a:spcBef>
            </a:pPr>
            <a:r>
              <a:rPr lang="en-US" sz="1600">
                <a:latin typeface="Times New Roman" pitchFamily="18" charset="0"/>
                <a:cs typeface="Arial" pitchFamily="34" charset="0"/>
              </a:rPr>
              <a:t>100</a:t>
            </a:r>
            <a:endParaRPr lang="en-CA" sz="1600">
              <a:latin typeface="Times New Roman" pitchFamily="18" charset="0"/>
              <a:cs typeface="Arial" pitchFamily="34" charset="0"/>
            </a:endParaRPr>
          </a:p>
        </p:txBody>
      </p:sp>
      <p:sp>
        <p:nvSpPr>
          <p:cNvPr id="11280" name="Text Box 20"/>
          <p:cNvSpPr txBox="1">
            <a:spLocks noChangeArrowheads="1"/>
          </p:cNvSpPr>
          <p:nvPr/>
        </p:nvSpPr>
        <p:spPr bwMode="auto">
          <a:xfrm>
            <a:off x="4529138" y="5791200"/>
            <a:ext cx="990600" cy="336550"/>
          </a:xfrm>
          <a:prstGeom prst="rect">
            <a:avLst/>
          </a:prstGeom>
          <a:noFill/>
          <a:ln w="9525">
            <a:noFill/>
            <a:miter lim="800000"/>
            <a:headEnd/>
            <a:tailEnd/>
          </a:ln>
        </p:spPr>
        <p:txBody>
          <a:bodyPr lIns="91219" tIns="45608" rIns="91219" bIns="45608">
            <a:spAutoFit/>
          </a:bodyPr>
          <a:lstStyle/>
          <a:p>
            <a:pPr eaLnBrk="0" hangingPunct="0">
              <a:spcBef>
                <a:spcPct val="50000"/>
              </a:spcBef>
            </a:pPr>
            <a:r>
              <a:rPr lang="en-US" sz="1600">
                <a:latin typeface="Times New Roman" pitchFamily="18" charset="0"/>
                <a:cs typeface="Arial" pitchFamily="34" charset="0"/>
              </a:rPr>
              <a:t>10,000</a:t>
            </a:r>
            <a:endParaRPr lang="en-CA" sz="1600">
              <a:latin typeface="Times New Roman" pitchFamily="18" charset="0"/>
              <a:cs typeface="Arial" pitchFamily="34" charset="0"/>
            </a:endParaRPr>
          </a:p>
        </p:txBody>
      </p:sp>
      <p:sp>
        <p:nvSpPr>
          <p:cNvPr id="11281" name="Text Box 21"/>
          <p:cNvSpPr txBox="1">
            <a:spLocks noChangeArrowheads="1"/>
          </p:cNvSpPr>
          <p:nvPr/>
        </p:nvSpPr>
        <p:spPr bwMode="auto">
          <a:xfrm>
            <a:off x="5681663" y="5791200"/>
            <a:ext cx="1143000" cy="336550"/>
          </a:xfrm>
          <a:prstGeom prst="rect">
            <a:avLst/>
          </a:prstGeom>
          <a:noFill/>
          <a:ln w="9525">
            <a:noFill/>
            <a:miter lim="800000"/>
            <a:headEnd/>
            <a:tailEnd/>
          </a:ln>
        </p:spPr>
        <p:txBody>
          <a:bodyPr lIns="91219" tIns="45608" rIns="91219" bIns="45608">
            <a:spAutoFit/>
          </a:bodyPr>
          <a:lstStyle/>
          <a:p>
            <a:pPr eaLnBrk="0" hangingPunct="0">
              <a:spcBef>
                <a:spcPct val="50000"/>
              </a:spcBef>
            </a:pPr>
            <a:r>
              <a:rPr lang="en-US" sz="1600">
                <a:latin typeface="Times New Roman" pitchFamily="18" charset="0"/>
                <a:cs typeface="Arial" pitchFamily="34" charset="0"/>
              </a:rPr>
              <a:t>100,000</a:t>
            </a:r>
            <a:endParaRPr lang="en-CA" sz="1600">
              <a:latin typeface="Times New Roman" pitchFamily="18" charset="0"/>
              <a:cs typeface="Arial" pitchFamily="34" charset="0"/>
            </a:endParaRPr>
          </a:p>
        </p:txBody>
      </p:sp>
      <p:sp>
        <p:nvSpPr>
          <p:cNvPr id="11282" name="Text Box 22"/>
          <p:cNvSpPr txBox="1">
            <a:spLocks noChangeArrowheads="1"/>
          </p:cNvSpPr>
          <p:nvPr/>
        </p:nvSpPr>
        <p:spPr bwMode="auto">
          <a:xfrm>
            <a:off x="6672263" y="5791200"/>
            <a:ext cx="1219200" cy="336550"/>
          </a:xfrm>
          <a:prstGeom prst="rect">
            <a:avLst/>
          </a:prstGeom>
          <a:noFill/>
          <a:ln w="9525">
            <a:noFill/>
            <a:miter lim="800000"/>
            <a:headEnd/>
            <a:tailEnd/>
          </a:ln>
        </p:spPr>
        <p:txBody>
          <a:bodyPr lIns="91219" tIns="45608" rIns="91219" bIns="45608">
            <a:spAutoFit/>
          </a:bodyPr>
          <a:lstStyle/>
          <a:p>
            <a:pPr eaLnBrk="0" hangingPunct="0">
              <a:spcBef>
                <a:spcPct val="50000"/>
              </a:spcBef>
            </a:pPr>
            <a:r>
              <a:rPr lang="en-US" sz="1600">
                <a:latin typeface="Times New Roman" pitchFamily="18" charset="0"/>
                <a:cs typeface="Arial" pitchFamily="34" charset="0"/>
              </a:rPr>
              <a:t>1,000,000</a:t>
            </a:r>
            <a:endParaRPr lang="en-CA" sz="1600">
              <a:latin typeface="Times New Roman" pitchFamily="18" charset="0"/>
              <a:cs typeface="Arial" pitchFamily="34" charset="0"/>
            </a:endParaRPr>
          </a:p>
        </p:txBody>
      </p:sp>
      <p:sp>
        <p:nvSpPr>
          <p:cNvPr id="11283" name="Text Box 23"/>
          <p:cNvSpPr txBox="1">
            <a:spLocks noChangeArrowheads="1"/>
          </p:cNvSpPr>
          <p:nvPr/>
        </p:nvSpPr>
        <p:spPr bwMode="auto">
          <a:xfrm>
            <a:off x="7739063" y="5791200"/>
            <a:ext cx="1190625" cy="338138"/>
          </a:xfrm>
          <a:prstGeom prst="rect">
            <a:avLst/>
          </a:prstGeom>
          <a:noFill/>
          <a:ln w="9525">
            <a:noFill/>
            <a:miter lim="800000"/>
            <a:headEnd/>
            <a:tailEnd/>
          </a:ln>
        </p:spPr>
        <p:txBody>
          <a:bodyPr lIns="91219" tIns="45608" rIns="91219" bIns="45608">
            <a:spAutoFit/>
          </a:bodyPr>
          <a:lstStyle/>
          <a:p>
            <a:pPr eaLnBrk="0" hangingPunct="0">
              <a:spcBef>
                <a:spcPct val="50000"/>
              </a:spcBef>
            </a:pPr>
            <a:r>
              <a:rPr lang="en-US" sz="1600">
                <a:latin typeface="Times New Roman" pitchFamily="18" charset="0"/>
                <a:cs typeface="Arial" pitchFamily="34" charset="0"/>
              </a:rPr>
              <a:t>10,000,000</a:t>
            </a:r>
            <a:endParaRPr lang="en-CA" sz="1600">
              <a:latin typeface="Times New Roman" pitchFamily="18" charset="0"/>
              <a:cs typeface="Arial" pitchFamily="34" charset="0"/>
            </a:endParaRPr>
          </a:p>
        </p:txBody>
      </p:sp>
      <p:sp>
        <p:nvSpPr>
          <p:cNvPr id="11284" name="Text Box 24"/>
          <p:cNvSpPr txBox="1">
            <a:spLocks noChangeArrowheads="1"/>
          </p:cNvSpPr>
          <p:nvPr/>
        </p:nvSpPr>
        <p:spPr bwMode="auto">
          <a:xfrm rot="-5400000">
            <a:off x="-1597024" y="3535362"/>
            <a:ext cx="3810000" cy="396875"/>
          </a:xfrm>
          <a:prstGeom prst="rect">
            <a:avLst/>
          </a:prstGeom>
          <a:noFill/>
          <a:ln w="9525">
            <a:noFill/>
            <a:miter lim="800000"/>
            <a:headEnd/>
            <a:tailEnd/>
          </a:ln>
        </p:spPr>
        <p:txBody>
          <a:bodyPr lIns="91219" tIns="45608" rIns="91219" bIns="45608">
            <a:spAutoFit/>
          </a:bodyPr>
          <a:lstStyle/>
          <a:p>
            <a:pPr eaLnBrk="0" hangingPunct="0">
              <a:spcBef>
                <a:spcPct val="50000"/>
              </a:spcBef>
            </a:pPr>
            <a:r>
              <a:rPr lang="en-US" sz="2000" b="1">
                <a:latin typeface="Georgia" pitchFamily="18" charset="0"/>
                <a:cs typeface="Arial" pitchFamily="34" charset="0"/>
              </a:rPr>
              <a:t>Total Lives Lost per year</a:t>
            </a:r>
            <a:endParaRPr lang="en-CA" sz="2000" b="1">
              <a:latin typeface="Georgia" pitchFamily="18" charset="0"/>
              <a:cs typeface="Arial" pitchFamily="34" charset="0"/>
            </a:endParaRPr>
          </a:p>
        </p:txBody>
      </p:sp>
      <p:sp>
        <p:nvSpPr>
          <p:cNvPr id="11285" name="Text Box 26"/>
          <p:cNvSpPr txBox="1">
            <a:spLocks noChangeArrowheads="1"/>
          </p:cNvSpPr>
          <p:nvPr/>
        </p:nvSpPr>
        <p:spPr bwMode="auto">
          <a:xfrm>
            <a:off x="719138" y="4419600"/>
            <a:ext cx="533400" cy="336550"/>
          </a:xfrm>
          <a:prstGeom prst="rect">
            <a:avLst/>
          </a:prstGeom>
          <a:noFill/>
          <a:ln w="9525">
            <a:noFill/>
            <a:miter lim="800000"/>
            <a:headEnd/>
            <a:tailEnd/>
          </a:ln>
        </p:spPr>
        <p:txBody>
          <a:bodyPr lIns="91219" tIns="45608" rIns="91219" bIns="45608">
            <a:spAutoFit/>
          </a:bodyPr>
          <a:lstStyle/>
          <a:p>
            <a:pPr eaLnBrk="0" hangingPunct="0">
              <a:spcBef>
                <a:spcPct val="50000"/>
              </a:spcBef>
            </a:pPr>
            <a:r>
              <a:rPr lang="en-US" sz="1600">
                <a:latin typeface="Times New Roman" pitchFamily="18" charset="0"/>
                <a:cs typeface="Arial" pitchFamily="34" charset="0"/>
              </a:rPr>
              <a:t>100</a:t>
            </a:r>
            <a:endParaRPr lang="en-CA" sz="1600">
              <a:latin typeface="Times New Roman" pitchFamily="18" charset="0"/>
              <a:cs typeface="Arial" pitchFamily="34" charset="0"/>
            </a:endParaRPr>
          </a:p>
        </p:txBody>
      </p:sp>
      <p:sp>
        <p:nvSpPr>
          <p:cNvPr id="11286" name="Text Box 27"/>
          <p:cNvSpPr txBox="1">
            <a:spLocks noChangeArrowheads="1"/>
          </p:cNvSpPr>
          <p:nvPr/>
        </p:nvSpPr>
        <p:spPr bwMode="auto">
          <a:xfrm>
            <a:off x="642938" y="3657600"/>
            <a:ext cx="990600" cy="336550"/>
          </a:xfrm>
          <a:prstGeom prst="rect">
            <a:avLst/>
          </a:prstGeom>
          <a:noFill/>
          <a:ln w="9525">
            <a:noFill/>
            <a:miter lim="800000"/>
            <a:headEnd/>
            <a:tailEnd/>
          </a:ln>
        </p:spPr>
        <p:txBody>
          <a:bodyPr lIns="91219" tIns="45608" rIns="91219" bIns="45608">
            <a:spAutoFit/>
          </a:bodyPr>
          <a:lstStyle/>
          <a:p>
            <a:pPr eaLnBrk="0" hangingPunct="0">
              <a:spcBef>
                <a:spcPct val="50000"/>
              </a:spcBef>
            </a:pPr>
            <a:r>
              <a:rPr lang="en-US" sz="1600">
                <a:latin typeface="Times New Roman" pitchFamily="18" charset="0"/>
                <a:cs typeface="Arial" pitchFamily="34" charset="0"/>
              </a:rPr>
              <a:t>1,000</a:t>
            </a:r>
            <a:endParaRPr lang="en-CA" sz="1600">
              <a:latin typeface="Times New Roman" pitchFamily="18" charset="0"/>
              <a:cs typeface="Arial" pitchFamily="34" charset="0"/>
            </a:endParaRPr>
          </a:p>
        </p:txBody>
      </p:sp>
      <p:sp>
        <p:nvSpPr>
          <p:cNvPr id="11287" name="Text Box 28"/>
          <p:cNvSpPr txBox="1">
            <a:spLocks noChangeArrowheads="1"/>
          </p:cNvSpPr>
          <p:nvPr/>
        </p:nvSpPr>
        <p:spPr bwMode="auto">
          <a:xfrm>
            <a:off x="566738" y="2895600"/>
            <a:ext cx="1447800" cy="336550"/>
          </a:xfrm>
          <a:prstGeom prst="rect">
            <a:avLst/>
          </a:prstGeom>
          <a:noFill/>
          <a:ln w="9525">
            <a:noFill/>
            <a:miter lim="800000"/>
            <a:headEnd/>
            <a:tailEnd/>
          </a:ln>
        </p:spPr>
        <p:txBody>
          <a:bodyPr lIns="91219" tIns="45608" rIns="91219" bIns="45608">
            <a:spAutoFit/>
          </a:bodyPr>
          <a:lstStyle/>
          <a:p>
            <a:pPr eaLnBrk="0" hangingPunct="0">
              <a:spcBef>
                <a:spcPct val="50000"/>
              </a:spcBef>
            </a:pPr>
            <a:r>
              <a:rPr lang="en-US" sz="1600">
                <a:latin typeface="Times New Roman" pitchFamily="18" charset="0"/>
                <a:cs typeface="Arial" pitchFamily="34" charset="0"/>
              </a:rPr>
              <a:t>10,000</a:t>
            </a:r>
            <a:endParaRPr lang="en-CA" sz="1600">
              <a:latin typeface="Times New Roman" pitchFamily="18" charset="0"/>
              <a:cs typeface="Arial" pitchFamily="34" charset="0"/>
            </a:endParaRPr>
          </a:p>
        </p:txBody>
      </p:sp>
      <p:sp>
        <p:nvSpPr>
          <p:cNvPr id="11288" name="Text Box 29"/>
          <p:cNvSpPr txBox="1">
            <a:spLocks noChangeArrowheads="1"/>
          </p:cNvSpPr>
          <p:nvPr/>
        </p:nvSpPr>
        <p:spPr bwMode="auto">
          <a:xfrm>
            <a:off x="414338" y="2209800"/>
            <a:ext cx="1447800" cy="336550"/>
          </a:xfrm>
          <a:prstGeom prst="rect">
            <a:avLst/>
          </a:prstGeom>
          <a:noFill/>
          <a:ln w="9525">
            <a:noFill/>
            <a:miter lim="800000"/>
            <a:headEnd/>
            <a:tailEnd/>
          </a:ln>
        </p:spPr>
        <p:txBody>
          <a:bodyPr lIns="91219" tIns="45608" rIns="91219" bIns="45608">
            <a:spAutoFit/>
          </a:bodyPr>
          <a:lstStyle/>
          <a:p>
            <a:pPr eaLnBrk="0" hangingPunct="0">
              <a:spcBef>
                <a:spcPct val="50000"/>
              </a:spcBef>
            </a:pPr>
            <a:r>
              <a:rPr lang="en-US" sz="1600">
                <a:latin typeface="Times New Roman" pitchFamily="18" charset="0"/>
                <a:cs typeface="Arial" pitchFamily="34" charset="0"/>
              </a:rPr>
              <a:t>100,000</a:t>
            </a:r>
            <a:endParaRPr lang="en-CA" sz="1600">
              <a:latin typeface="Times New Roman" pitchFamily="18" charset="0"/>
              <a:cs typeface="Arial" pitchFamily="34" charset="0"/>
            </a:endParaRPr>
          </a:p>
        </p:txBody>
      </p:sp>
      <p:sp>
        <p:nvSpPr>
          <p:cNvPr id="11289" name="Text Box 30"/>
          <p:cNvSpPr txBox="1">
            <a:spLocks noChangeArrowheads="1"/>
          </p:cNvSpPr>
          <p:nvPr/>
        </p:nvSpPr>
        <p:spPr bwMode="auto">
          <a:xfrm>
            <a:off x="4343400" y="3124200"/>
            <a:ext cx="914400" cy="346075"/>
          </a:xfrm>
          <a:prstGeom prst="rect">
            <a:avLst/>
          </a:prstGeom>
          <a:solidFill>
            <a:srgbClr val="FF6600"/>
          </a:solidFill>
          <a:ln w="9525">
            <a:solidFill>
              <a:schemeClr val="tx2"/>
            </a:solidFill>
            <a:miter lim="800000"/>
            <a:headEnd/>
            <a:tailEnd/>
          </a:ln>
        </p:spPr>
        <p:txBody>
          <a:bodyPr lIns="91219" tIns="45608" rIns="91219" bIns="45608">
            <a:spAutoFit/>
          </a:bodyPr>
          <a:lstStyle/>
          <a:p>
            <a:pPr eaLnBrk="0" hangingPunct="0">
              <a:spcBef>
                <a:spcPct val="50000"/>
              </a:spcBef>
            </a:pPr>
            <a:r>
              <a:rPr lang="en-US" sz="1600">
                <a:latin typeface="Georgia" pitchFamily="18" charset="0"/>
                <a:cs typeface="Arial" pitchFamily="34" charset="0"/>
              </a:rPr>
              <a:t>Driving</a:t>
            </a:r>
            <a:endParaRPr lang="en-CA" sz="1600">
              <a:latin typeface="Georgia" pitchFamily="18" charset="0"/>
              <a:cs typeface="Arial" pitchFamily="34" charset="0"/>
            </a:endParaRPr>
          </a:p>
        </p:txBody>
      </p:sp>
      <p:sp>
        <p:nvSpPr>
          <p:cNvPr id="11290" name="Text Box 31"/>
          <p:cNvSpPr txBox="1">
            <a:spLocks noChangeArrowheads="1"/>
          </p:cNvSpPr>
          <p:nvPr/>
        </p:nvSpPr>
        <p:spPr bwMode="auto">
          <a:xfrm>
            <a:off x="6553200" y="3962400"/>
            <a:ext cx="1981200" cy="314325"/>
          </a:xfrm>
          <a:prstGeom prst="rect">
            <a:avLst/>
          </a:prstGeom>
          <a:solidFill>
            <a:srgbClr val="00FFFF"/>
          </a:solidFill>
          <a:ln w="9525">
            <a:solidFill>
              <a:schemeClr val="tx2"/>
            </a:solidFill>
            <a:miter lim="800000"/>
            <a:headEnd/>
            <a:tailEnd/>
          </a:ln>
        </p:spPr>
        <p:txBody>
          <a:bodyPr lIns="91219" tIns="45608" rIns="91219" bIns="45608">
            <a:spAutoFit/>
          </a:bodyPr>
          <a:lstStyle/>
          <a:p>
            <a:pPr eaLnBrk="0" hangingPunct="0">
              <a:spcBef>
                <a:spcPct val="50000"/>
              </a:spcBef>
            </a:pPr>
            <a:r>
              <a:rPr lang="en-US" sz="1400">
                <a:latin typeface="Georgia" pitchFamily="18" charset="0"/>
                <a:cs typeface="Arial" pitchFamily="34" charset="0"/>
              </a:rPr>
              <a:t>Commercial airlines</a:t>
            </a:r>
            <a:endParaRPr lang="en-CA" sz="1400">
              <a:latin typeface="Georgia" pitchFamily="18" charset="0"/>
              <a:cs typeface="Arial" pitchFamily="34" charset="0"/>
            </a:endParaRPr>
          </a:p>
        </p:txBody>
      </p:sp>
      <p:sp>
        <p:nvSpPr>
          <p:cNvPr id="11291" name="Line 32"/>
          <p:cNvSpPr>
            <a:spLocks noChangeShapeType="1"/>
          </p:cNvSpPr>
          <p:nvPr/>
        </p:nvSpPr>
        <p:spPr bwMode="auto">
          <a:xfrm>
            <a:off x="3908425" y="2514600"/>
            <a:ext cx="0" cy="3276600"/>
          </a:xfrm>
          <a:prstGeom prst="line">
            <a:avLst/>
          </a:prstGeom>
          <a:noFill/>
          <a:ln w="9525">
            <a:solidFill>
              <a:schemeClr val="tx1"/>
            </a:solidFill>
            <a:round/>
            <a:headEnd/>
            <a:tailEnd/>
          </a:ln>
        </p:spPr>
        <p:txBody>
          <a:bodyPr/>
          <a:lstStyle/>
          <a:p>
            <a:endParaRPr lang="en-US"/>
          </a:p>
        </p:txBody>
      </p:sp>
      <p:sp>
        <p:nvSpPr>
          <p:cNvPr id="11292" name="Line 33"/>
          <p:cNvSpPr>
            <a:spLocks noChangeShapeType="1"/>
          </p:cNvSpPr>
          <p:nvPr/>
        </p:nvSpPr>
        <p:spPr bwMode="auto">
          <a:xfrm>
            <a:off x="6096000" y="2514600"/>
            <a:ext cx="0" cy="3276600"/>
          </a:xfrm>
          <a:prstGeom prst="line">
            <a:avLst/>
          </a:prstGeom>
          <a:noFill/>
          <a:ln w="9525">
            <a:solidFill>
              <a:schemeClr val="tx1"/>
            </a:solidFill>
            <a:round/>
            <a:headEnd/>
            <a:tailEnd/>
          </a:ln>
        </p:spPr>
        <p:txBody>
          <a:bodyPr/>
          <a:lstStyle/>
          <a:p>
            <a:endParaRPr lang="en-US"/>
          </a:p>
        </p:txBody>
      </p:sp>
      <p:sp>
        <p:nvSpPr>
          <p:cNvPr id="11293" name="Line 34"/>
          <p:cNvSpPr>
            <a:spLocks noChangeShapeType="1"/>
          </p:cNvSpPr>
          <p:nvPr/>
        </p:nvSpPr>
        <p:spPr bwMode="auto">
          <a:xfrm>
            <a:off x="5002213" y="5638800"/>
            <a:ext cx="0" cy="152400"/>
          </a:xfrm>
          <a:prstGeom prst="line">
            <a:avLst/>
          </a:prstGeom>
          <a:noFill/>
          <a:ln w="9525">
            <a:solidFill>
              <a:schemeClr val="tx1"/>
            </a:solidFill>
            <a:round/>
            <a:headEnd/>
            <a:tailEnd/>
          </a:ln>
        </p:spPr>
        <p:txBody>
          <a:bodyPr/>
          <a:lstStyle/>
          <a:p>
            <a:endParaRPr lang="en-US"/>
          </a:p>
        </p:txBody>
      </p:sp>
      <p:sp>
        <p:nvSpPr>
          <p:cNvPr id="11294" name="Text Box 35"/>
          <p:cNvSpPr txBox="1">
            <a:spLocks noChangeArrowheads="1"/>
          </p:cNvSpPr>
          <p:nvPr/>
        </p:nvSpPr>
        <p:spPr bwMode="auto">
          <a:xfrm>
            <a:off x="6019800" y="4343400"/>
            <a:ext cx="1219200" cy="376238"/>
          </a:xfrm>
          <a:prstGeom prst="rect">
            <a:avLst/>
          </a:prstGeom>
          <a:solidFill>
            <a:srgbClr val="FFCC99"/>
          </a:solidFill>
          <a:ln w="9525">
            <a:solidFill>
              <a:srgbClr val="000080"/>
            </a:solidFill>
            <a:miter lim="800000"/>
            <a:headEnd/>
            <a:tailEnd/>
          </a:ln>
        </p:spPr>
        <p:txBody>
          <a:bodyPr>
            <a:spAutoFit/>
          </a:bodyPr>
          <a:lstStyle/>
          <a:p>
            <a:pPr>
              <a:spcBef>
                <a:spcPct val="50000"/>
              </a:spcBef>
            </a:pPr>
            <a:r>
              <a:rPr lang="en-US">
                <a:latin typeface="Georgia" pitchFamily="18" charset="0"/>
                <a:cs typeface="Arial" pitchFamily="34" charset="0"/>
              </a:rPr>
              <a:t>Firearms</a:t>
            </a:r>
            <a:r>
              <a:rPr lang="en-US">
                <a:latin typeface="Calibri" pitchFamily="34" charset="0"/>
                <a:cs typeface="Arial" pitchFamily="34" charset="0"/>
              </a:rPr>
              <a:t> </a:t>
            </a:r>
          </a:p>
        </p:txBody>
      </p:sp>
      <p:grpSp>
        <p:nvGrpSpPr>
          <p:cNvPr id="2" name="Group 37"/>
          <p:cNvGrpSpPr>
            <a:grpSpLocks/>
          </p:cNvGrpSpPr>
          <p:nvPr/>
        </p:nvGrpSpPr>
        <p:grpSpPr bwMode="auto">
          <a:xfrm>
            <a:off x="3581400" y="4876800"/>
            <a:ext cx="3581400" cy="739775"/>
            <a:chOff x="2256" y="3072"/>
            <a:chExt cx="2256" cy="466"/>
          </a:xfrm>
        </p:grpSpPr>
        <p:sp>
          <p:nvSpPr>
            <p:cNvPr id="11315" name="Text Box 38"/>
            <p:cNvSpPr txBox="1">
              <a:spLocks noChangeArrowheads="1"/>
            </p:cNvSpPr>
            <p:nvPr/>
          </p:nvSpPr>
          <p:spPr bwMode="auto">
            <a:xfrm>
              <a:off x="3360" y="3168"/>
              <a:ext cx="1152" cy="218"/>
            </a:xfrm>
            <a:prstGeom prst="rect">
              <a:avLst/>
            </a:prstGeom>
            <a:solidFill>
              <a:srgbClr val="C0C0C0"/>
            </a:solidFill>
            <a:ln w="9525">
              <a:solidFill>
                <a:srgbClr val="FF6600"/>
              </a:solidFill>
              <a:miter lim="800000"/>
              <a:headEnd/>
              <a:tailEnd/>
            </a:ln>
          </p:spPr>
          <p:txBody>
            <a:bodyPr lIns="91219" tIns="45608" rIns="91219" bIns="45608">
              <a:spAutoFit/>
            </a:bodyPr>
            <a:lstStyle/>
            <a:p>
              <a:pPr eaLnBrk="0" hangingPunct="0">
                <a:spcBef>
                  <a:spcPct val="50000"/>
                </a:spcBef>
              </a:pPr>
              <a:r>
                <a:rPr lang="en-US" sz="1600">
                  <a:latin typeface="Georgia" pitchFamily="18" charset="0"/>
                  <a:cs typeface="Arial" pitchFamily="34" charset="0"/>
                </a:rPr>
                <a:t>Bungee Jumping</a:t>
              </a:r>
              <a:endParaRPr lang="en-CA" sz="1600">
                <a:latin typeface="Georgia" pitchFamily="18" charset="0"/>
                <a:cs typeface="Arial" pitchFamily="34" charset="0"/>
              </a:endParaRPr>
            </a:p>
          </p:txBody>
        </p:sp>
        <p:sp>
          <p:nvSpPr>
            <p:cNvPr id="11316" name="Text Box 39"/>
            <p:cNvSpPr txBox="1">
              <a:spLocks noChangeArrowheads="1"/>
            </p:cNvSpPr>
            <p:nvPr/>
          </p:nvSpPr>
          <p:spPr bwMode="auto">
            <a:xfrm>
              <a:off x="2256" y="3072"/>
              <a:ext cx="672" cy="466"/>
            </a:xfrm>
            <a:prstGeom prst="rect">
              <a:avLst/>
            </a:prstGeom>
            <a:solidFill>
              <a:srgbClr val="C0C0C0"/>
            </a:solidFill>
            <a:ln w="9525">
              <a:solidFill>
                <a:schemeClr val="accent2"/>
              </a:solidFill>
              <a:miter lim="800000"/>
              <a:headEnd/>
              <a:tailEnd/>
            </a:ln>
          </p:spPr>
          <p:txBody>
            <a:bodyPr lIns="91219" tIns="45608" rIns="91219" bIns="45608">
              <a:spAutoFit/>
            </a:bodyPr>
            <a:lstStyle/>
            <a:p>
              <a:pPr eaLnBrk="0" hangingPunct="0">
                <a:spcBef>
                  <a:spcPct val="50000"/>
                </a:spcBef>
              </a:pPr>
              <a:r>
                <a:rPr lang="en-US" sz="1400">
                  <a:latin typeface="Georgia" pitchFamily="18" charset="0"/>
                  <a:cs typeface="Arial" pitchFamily="34" charset="0"/>
                </a:rPr>
                <a:t>Rock Climbing for 25 hrs</a:t>
              </a:r>
              <a:endParaRPr lang="en-CA" sz="1400">
                <a:latin typeface="Georgia" pitchFamily="18" charset="0"/>
                <a:cs typeface="Arial" pitchFamily="34" charset="0"/>
              </a:endParaRPr>
            </a:p>
          </p:txBody>
        </p:sp>
      </p:grpSp>
      <p:sp>
        <p:nvSpPr>
          <p:cNvPr id="11296" name="Text Box 41"/>
          <p:cNvSpPr txBox="1">
            <a:spLocks noChangeArrowheads="1"/>
          </p:cNvSpPr>
          <p:nvPr/>
        </p:nvSpPr>
        <p:spPr bwMode="auto">
          <a:xfrm>
            <a:off x="6357938" y="1676400"/>
            <a:ext cx="1600200" cy="641350"/>
          </a:xfrm>
          <a:prstGeom prst="rect">
            <a:avLst/>
          </a:prstGeom>
          <a:noFill/>
          <a:ln w="9525">
            <a:noFill/>
            <a:miter lim="800000"/>
            <a:headEnd/>
            <a:tailEnd/>
          </a:ln>
        </p:spPr>
        <p:txBody>
          <a:bodyPr lIns="91219" tIns="45608" rIns="91219" bIns="45608">
            <a:spAutoFit/>
          </a:bodyPr>
          <a:lstStyle/>
          <a:p>
            <a:pPr eaLnBrk="0" hangingPunct="0">
              <a:spcBef>
                <a:spcPct val="50000"/>
              </a:spcBef>
            </a:pPr>
            <a:r>
              <a:rPr lang="en-US" b="1">
                <a:latin typeface="Georgia" pitchFamily="18" charset="0"/>
                <a:cs typeface="Arial" pitchFamily="34" charset="0"/>
              </a:rPr>
              <a:t>Ultra-safe (&lt;1/100K)</a:t>
            </a:r>
            <a:endParaRPr lang="en-CA" b="1">
              <a:latin typeface="Georgia" pitchFamily="18" charset="0"/>
              <a:cs typeface="Arial" pitchFamily="34" charset="0"/>
            </a:endParaRPr>
          </a:p>
        </p:txBody>
      </p:sp>
      <p:sp>
        <p:nvSpPr>
          <p:cNvPr id="36" name="Text Box 50"/>
          <p:cNvSpPr txBox="1">
            <a:spLocks noChangeArrowheads="1"/>
          </p:cNvSpPr>
          <p:nvPr/>
        </p:nvSpPr>
        <p:spPr bwMode="auto">
          <a:xfrm>
            <a:off x="2428875" y="1000125"/>
            <a:ext cx="2714625" cy="461963"/>
          </a:xfrm>
          <a:prstGeom prst="rect">
            <a:avLst/>
          </a:prstGeom>
          <a:solidFill>
            <a:srgbClr val="92D050"/>
          </a:solidFill>
          <a:ln w="9525">
            <a:solidFill>
              <a:schemeClr val="tx2"/>
            </a:solidFill>
            <a:miter lim="800000"/>
            <a:headEnd/>
            <a:tailEnd/>
          </a:ln>
        </p:spPr>
        <p:txBody>
          <a:bodyPr>
            <a:spAutoFit/>
          </a:bodyPr>
          <a:lstStyle/>
          <a:p>
            <a:pPr algn="ctr" fontAlgn="auto">
              <a:spcBef>
                <a:spcPct val="50000"/>
              </a:spcBef>
              <a:spcAft>
                <a:spcPts val="0"/>
              </a:spcAft>
              <a:defRPr/>
            </a:pPr>
            <a:r>
              <a:rPr lang="en-US" sz="2400" b="1" dirty="0">
                <a:solidFill>
                  <a:srgbClr val="D31145"/>
                </a:solidFill>
                <a:effectLst>
                  <a:outerShdw blurRad="38100" dist="38100" dir="2700000" algn="tl">
                    <a:srgbClr val="000000">
                      <a:alpha val="43137"/>
                    </a:srgbClr>
                  </a:outerShdw>
                </a:effectLst>
                <a:latin typeface="+mn-lt"/>
                <a:cs typeface="Arial" charset="0"/>
              </a:rPr>
              <a:t>15,000 deaths/yr</a:t>
            </a:r>
          </a:p>
        </p:txBody>
      </p:sp>
      <p:sp>
        <p:nvSpPr>
          <p:cNvPr id="37" name="Text Box 51"/>
          <p:cNvSpPr txBox="1">
            <a:spLocks noChangeArrowheads="1"/>
          </p:cNvSpPr>
          <p:nvPr/>
        </p:nvSpPr>
        <p:spPr bwMode="auto">
          <a:xfrm>
            <a:off x="2433638" y="2681288"/>
            <a:ext cx="1641475" cy="346075"/>
          </a:xfrm>
          <a:prstGeom prst="rect">
            <a:avLst/>
          </a:prstGeom>
          <a:solidFill>
            <a:srgbClr val="92D050"/>
          </a:solidFill>
          <a:ln w="9525">
            <a:solidFill>
              <a:srgbClr val="FF6600"/>
            </a:solidFill>
            <a:miter lim="800000"/>
            <a:headEnd/>
            <a:tailEnd/>
          </a:ln>
        </p:spPr>
        <p:txBody>
          <a:bodyPr lIns="91219" tIns="45608" rIns="91219" bIns="45608">
            <a:spAutoFit/>
          </a:bodyPr>
          <a:lstStyle/>
          <a:p>
            <a:pPr eaLnBrk="0" hangingPunct="0">
              <a:spcBef>
                <a:spcPct val="50000"/>
              </a:spcBef>
            </a:pPr>
            <a:r>
              <a:rPr lang="en-US" sz="1600" b="1">
                <a:latin typeface="Times New Roman" pitchFamily="18" charset="0"/>
                <a:cs typeface="Arial" pitchFamily="34" charset="0"/>
              </a:rPr>
              <a:t>Hospitalization</a:t>
            </a:r>
            <a:endParaRPr lang="en-CA" sz="1600" b="1">
              <a:latin typeface="Times New Roman" pitchFamily="18" charset="0"/>
              <a:cs typeface="Arial" pitchFamily="34" charset="0"/>
            </a:endParaRPr>
          </a:p>
        </p:txBody>
      </p:sp>
      <p:cxnSp>
        <p:nvCxnSpPr>
          <p:cNvPr id="38" name="AutoShape 52"/>
          <p:cNvCxnSpPr>
            <a:cxnSpLocks noChangeShapeType="1"/>
          </p:cNvCxnSpPr>
          <p:nvPr/>
        </p:nvCxnSpPr>
        <p:spPr bwMode="auto">
          <a:xfrm rot="5400000">
            <a:off x="2854325" y="1717675"/>
            <a:ext cx="1181100" cy="603250"/>
          </a:xfrm>
          <a:prstGeom prst="straightConnector1">
            <a:avLst/>
          </a:prstGeom>
          <a:noFill/>
          <a:ln w="9525">
            <a:solidFill>
              <a:schemeClr val="tx1"/>
            </a:solidFill>
            <a:round/>
            <a:headEnd type="triangle" w="med" len="med"/>
            <a:tailEnd type="triangle" w="med" len="med"/>
          </a:ln>
        </p:spPr>
      </p:cxnSp>
      <p:grpSp>
        <p:nvGrpSpPr>
          <p:cNvPr id="3" name="Group 42"/>
          <p:cNvGrpSpPr>
            <a:grpSpLocks/>
          </p:cNvGrpSpPr>
          <p:nvPr/>
        </p:nvGrpSpPr>
        <p:grpSpPr bwMode="auto">
          <a:xfrm>
            <a:off x="3429000" y="3505200"/>
            <a:ext cx="2819400" cy="1655763"/>
            <a:chOff x="2160" y="2208"/>
            <a:chExt cx="1776" cy="1043"/>
          </a:xfrm>
        </p:grpSpPr>
        <p:sp>
          <p:nvSpPr>
            <p:cNvPr id="11309" name="Text Box 43"/>
            <p:cNvSpPr txBox="1">
              <a:spLocks noChangeArrowheads="1"/>
            </p:cNvSpPr>
            <p:nvPr/>
          </p:nvSpPr>
          <p:spPr bwMode="auto">
            <a:xfrm>
              <a:off x="2976" y="2592"/>
              <a:ext cx="960" cy="237"/>
            </a:xfrm>
            <a:prstGeom prst="rect">
              <a:avLst/>
            </a:prstGeom>
            <a:solidFill>
              <a:srgbClr val="CCFFFF"/>
            </a:solidFill>
            <a:ln w="9525">
              <a:solidFill>
                <a:srgbClr val="993300"/>
              </a:solidFill>
              <a:miter lim="800000"/>
              <a:headEnd/>
              <a:tailEnd/>
            </a:ln>
          </p:spPr>
          <p:txBody>
            <a:bodyPr>
              <a:spAutoFit/>
            </a:bodyPr>
            <a:lstStyle/>
            <a:p>
              <a:pPr>
                <a:spcBef>
                  <a:spcPct val="50000"/>
                </a:spcBef>
              </a:pPr>
              <a:r>
                <a:rPr lang="en-US">
                  <a:latin typeface="Calibri" pitchFamily="34" charset="0"/>
                  <a:cs typeface="Arial" pitchFamily="34" charset="0"/>
                </a:rPr>
                <a:t>Coal Mining</a:t>
              </a:r>
            </a:p>
          </p:txBody>
        </p:sp>
        <p:sp>
          <p:nvSpPr>
            <p:cNvPr id="11310" name="Text Box 44"/>
            <p:cNvSpPr txBox="1">
              <a:spLocks noChangeArrowheads="1"/>
            </p:cNvSpPr>
            <p:nvPr/>
          </p:nvSpPr>
          <p:spPr bwMode="auto">
            <a:xfrm>
              <a:off x="2448" y="2208"/>
              <a:ext cx="912" cy="237"/>
            </a:xfrm>
            <a:prstGeom prst="rect">
              <a:avLst/>
            </a:prstGeom>
            <a:solidFill>
              <a:schemeClr val="accent1"/>
            </a:solidFill>
            <a:ln w="9525">
              <a:solidFill>
                <a:srgbClr val="993366"/>
              </a:solidFill>
              <a:miter lim="800000"/>
              <a:headEnd/>
              <a:tailEnd/>
            </a:ln>
          </p:spPr>
          <p:txBody>
            <a:bodyPr>
              <a:spAutoFit/>
            </a:bodyPr>
            <a:lstStyle/>
            <a:p>
              <a:pPr>
                <a:spcBef>
                  <a:spcPct val="50000"/>
                </a:spcBef>
              </a:pPr>
              <a:r>
                <a:rPr lang="en-US">
                  <a:latin typeface="Georgia" pitchFamily="18" charset="0"/>
                  <a:cs typeface="Arial" pitchFamily="34" charset="0"/>
                </a:rPr>
                <a:t>Offshore rig</a:t>
              </a:r>
            </a:p>
          </p:txBody>
        </p:sp>
        <p:grpSp>
          <p:nvGrpSpPr>
            <p:cNvPr id="4" name="Group 45"/>
            <p:cNvGrpSpPr>
              <a:grpSpLocks/>
            </p:cNvGrpSpPr>
            <p:nvPr/>
          </p:nvGrpSpPr>
          <p:grpSpPr bwMode="auto">
            <a:xfrm>
              <a:off x="2160" y="2736"/>
              <a:ext cx="1488" cy="515"/>
              <a:chOff x="2160" y="2736"/>
              <a:chExt cx="1488" cy="515"/>
            </a:xfrm>
          </p:grpSpPr>
          <p:sp>
            <p:nvSpPr>
              <p:cNvPr id="11312" name="Text Box 46"/>
              <p:cNvSpPr txBox="1">
                <a:spLocks noChangeArrowheads="1"/>
              </p:cNvSpPr>
              <p:nvPr/>
            </p:nvSpPr>
            <p:spPr bwMode="auto">
              <a:xfrm>
                <a:off x="2688" y="2880"/>
                <a:ext cx="576" cy="198"/>
              </a:xfrm>
              <a:prstGeom prst="rect">
                <a:avLst/>
              </a:prstGeom>
              <a:solidFill>
                <a:srgbClr val="FF99FF"/>
              </a:solidFill>
              <a:ln w="9525">
                <a:solidFill>
                  <a:srgbClr val="993366"/>
                </a:solidFill>
                <a:miter lim="800000"/>
                <a:headEnd/>
                <a:tailEnd/>
              </a:ln>
            </p:spPr>
            <p:txBody>
              <a:bodyPr>
                <a:spAutoFit/>
              </a:bodyPr>
              <a:lstStyle/>
              <a:p>
                <a:pPr>
                  <a:spcBef>
                    <a:spcPct val="50000"/>
                  </a:spcBef>
                </a:pPr>
                <a:r>
                  <a:rPr lang="en-US" sz="1400">
                    <a:latin typeface="Georgia" pitchFamily="18" charset="0"/>
                    <a:cs typeface="Arial" pitchFamily="34" charset="0"/>
                  </a:rPr>
                  <a:t>truckers</a:t>
                </a:r>
              </a:p>
            </p:txBody>
          </p:sp>
          <p:sp>
            <p:nvSpPr>
              <p:cNvPr id="11313" name="Text Box 47"/>
              <p:cNvSpPr txBox="1">
                <a:spLocks noChangeArrowheads="1"/>
              </p:cNvSpPr>
              <p:nvPr/>
            </p:nvSpPr>
            <p:spPr bwMode="auto">
              <a:xfrm>
                <a:off x="2880" y="3072"/>
                <a:ext cx="768" cy="179"/>
              </a:xfrm>
              <a:prstGeom prst="rect">
                <a:avLst/>
              </a:prstGeom>
              <a:solidFill>
                <a:srgbClr val="CCFFCC"/>
              </a:solidFill>
              <a:ln w="9525">
                <a:solidFill>
                  <a:srgbClr val="339966"/>
                </a:solidFill>
                <a:miter lim="800000"/>
                <a:headEnd/>
                <a:tailEnd/>
              </a:ln>
            </p:spPr>
            <p:txBody>
              <a:bodyPr>
                <a:spAutoFit/>
              </a:bodyPr>
              <a:lstStyle/>
              <a:p>
                <a:pPr>
                  <a:spcBef>
                    <a:spcPct val="50000"/>
                  </a:spcBef>
                </a:pPr>
                <a:r>
                  <a:rPr lang="en-US" sz="1200" b="1">
                    <a:latin typeface="Georgia" pitchFamily="18" charset="0"/>
                    <a:cs typeface="Arial" pitchFamily="34" charset="0"/>
                  </a:rPr>
                  <a:t>construction</a:t>
                </a:r>
              </a:p>
            </p:txBody>
          </p:sp>
          <p:sp>
            <p:nvSpPr>
              <p:cNvPr id="11314" name="Text Box 48"/>
              <p:cNvSpPr txBox="1">
                <a:spLocks noChangeArrowheads="1"/>
              </p:cNvSpPr>
              <p:nvPr/>
            </p:nvSpPr>
            <p:spPr bwMode="auto">
              <a:xfrm>
                <a:off x="2160" y="2736"/>
                <a:ext cx="576" cy="237"/>
              </a:xfrm>
              <a:prstGeom prst="rect">
                <a:avLst/>
              </a:prstGeom>
              <a:solidFill>
                <a:srgbClr val="FFFF99"/>
              </a:solidFill>
              <a:ln w="9525">
                <a:solidFill>
                  <a:srgbClr val="FF0000"/>
                </a:solidFill>
                <a:miter lim="800000"/>
                <a:headEnd/>
                <a:tailEnd/>
              </a:ln>
            </p:spPr>
            <p:txBody>
              <a:bodyPr>
                <a:spAutoFit/>
              </a:bodyPr>
              <a:lstStyle/>
              <a:p>
                <a:pPr>
                  <a:spcBef>
                    <a:spcPct val="50000"/>
                  </a:spcBef>
                </a:pPr>
                <a:r>
                  <a:rPr lang="en-US">
                    <a:latin typeface="Georgia" pitchFamily="18" charset="0"/>
                    <a:cs typeface="Arial" pitchFamily="34" charset="0"/>
                  </a:rPr>
                  <a:t>timber</a:t>
                </a:r>
              </a:p>
            </p:txBody>
          </p:sp>
        </p:grpSp>
      </p:grpSp>
      <p:sp>
        <p:nvSpPr>
          <p:cNvPr id="11301" name="Line 14"/>
          <p:cNvSpPr>
            <a:spLocks noChangeShapeType="1"/>
          </p:cNvSpPr>
          <p:nvPr/>
        </p:nvSpPr>
        <p:spPr bwMode="auto">
          <a:xfrm>
            <a:off x="8229600" y="5562600"/>
            <a:ext cx="0" cy="152400"/>
          </a:xfrm>
          <a:prstGeom prst="line">
            <a:avLst/>
          </a:prstGeom>
          <a:noFill/>
          <a:ln w="9525">
            <a:solidFill>
              <a:schemeClr val="tx1"/>
            </a:solidFill>
            <a:round/>
            <a:headEnd/>
            <a:tailEnd/>
          </a:ln>
        </p:spPr>
        <p:txBody>
          <a:bodyPr/>
          <a:lstStyle/>
          <a:p>
            <a:endParaRPr lang="en-US"/>
          </a:p>
        </p:txBody>
      </p:sp>
      <p:sp>
        <p:nvSpPr>
          <p:cNvPr id="11302" name="Text Box 54"/>
          <p:cNvSpPr txBox="1">
            <a:spLocks noChangeArrowheads="1"/>
          </p:cNvSpPr>
          <p:nvPr/>
        </p:nvSpPr>
        <p:spPr bwMode="auto">
          <a:xfrm>
            <a:off x="5427663" y="5357813"/>
            <a:ext cx="1981200" cy="314325"/>
          </a:xfrm>
          <a:prstGeom prst="rect">
            <a:avLst/>
          </a:prstGeom>
          <a:solidFill>
            <a:srgbClr val="CCFFFF"/>
          </a:solidFill>
          <a:ln w="9525">
            <a:solidFill>
              <a:schemeClr val="tx2"/>
            </a:solidFill>
            <a:miter lim="800000"/>
            <a:headEnd/>
            <a:tailEnd/>
          </a:ln>
        </p:spPr>
        <p:txBody>
          <a:bodyPr lIns="91219" tIns="45608" rIns="91219" bIns="45608">
            <a:spAutoFit/>
          </a:bodyPr>
          <a:lstStyle/>
          <a:p>
            <a:pPr eaLnBrk="0" hangingPunct="0">
              <a:spcBef>
                <a:spcPct val="50000"/>
              </a:spcBef>
            </a:pPr>
            <a:r>
              <a:rPr lang="en-US" sz="1400">
                <a:latin typeface="Georgia" pitchFamily="18" charset="0"/>
                <a:cs typeface="Arial" pitchFamily="34" charset="0"/>
              </a:rPr>
              <a:t>Scuba diving</a:t>
            </a:r>
            <a:endParaRPr lang="en-CA" sz="1400">
              <a:latin typeface="Georgia" pitchFamily="18" charset="0"/>
              <a:cs typeface="Arial" pitchFamily="34" charset="0"/>
            </a:endParaRPr>
          </a:p>
        </p:txBody>
      </p:sp>
      <p:sp>
        <p:nvSpPr>
          <p:cNvPr id="11303" name="Line 10"/>
          <p:cNvSpPr>
            <a:spLocks noChangeShapeType="1"/>
          </p:cNvSpPr>
          <p:nvPr/>
        </p:nvSpPr>
        <p:spPr bwMode="auto">
          <a:xfrm flipH="1">
            <a:off x="1285875" y="2362200"/>
            <a:ext cx="152400" cy="0"/>
          </a:xfrm>
          <a:prstGeom prst="line">
            <a:avLst/>
          </a:prstGeom>
          <a:noFill/>
          <a:ln w="9525">
            <a:solidFill>
              <a:schemeClr val="tx1"/>
            </a:solidFill>
            <a:round/>
            <a:headEnd/>
            <a:tailEnd/>
          </a:ln>
        </p:spPr>
        <p:txBody>
          <a:bodyPr/>
          <a:lstStyle/>
          <a:p>
            <a:endParaRPr lang="en-US"/>
          </a:p>
        </p:txBody>
      </p:sp>
      <p:sp>
        <p:nvSpPr>
          <p:cNvPr id="11304" name="Text Box 25"/>
          <p:cNvSpPr txBox="1">
            <a:spLocks noChangeArrowheads="1"/>
          </p:cNvSpPr>
          <p:nvPr/>
        </p:nvSpPr>
        <p:spPr bwMode="auto">
          <a:xfrm>
            <a:off x="785813" y="5014913"/>
            <a:ext cx="384175" cy="336550"/>
          </a:xfrm>
          <a:prstGeom prst="rect">
            <a:avLst/>
          </a:prstGeom>
          <a:noFill/>
          <a:ln w="9525">
            <a:noFill/>
            <a:miter lim="800000"/>
            <a:headEnd/>
            <a:tailEnd/>
          </a:ln>
        </p:spPr>
        <p:txBody>
          <a:bodyPr wrap="none" lIns="91219" tIns="45608" rIns="91219" bIns="45608">
            <a:spAutoFit/>
          </a:bodyPr>
          <a:lstStyle/>
          <a:p>
            <a:pPr eaLnBrk="0" hangingPunct="0"/>
            <a:r>
              <a:rPr lang="en-US" sz="1600">
                <a:latin typeface="Times New Roman" pitchFamily="18" charset="0"/>
                <a:cs typeface="Arial" pitchFamily="34" charset="0"/>
              </a:rPr>
              <a:t>10</a:t>
            </a:r>
            <a:endParaRPr lang="en-CA" sz="1600">
              <a:latin typeface="Times New Roman" pitchFamily="18" charset="0"/>
              <a:cs typeface="Arial" pitchFamily="34" charset="0"/>
            </a:endParaRPr>
          </a:p>
        </p:txBody>
      </p:sp>
      <p:sp>
        <p:nvSpPr>
          <p:cNvPr id="11305" name="Line 13"/>
          <p:cNvSpPr>
            <a:spLocks noChangeShapeType="1"/>
          </p:cNvSpPr>
          <p:nvPr/>
        </p:nvSpPr>
        <p:spPr bwMode="auto">
          <a:xfrm>
            <a:off x="7315200" y="5562600"/>
            <a:ext cx="0" cy="152400"/>
          </a:xfrm>
          <a:prstGeom prst="line">
            <a:avLst/>
          </a:prstGeom>
          <a:noFill/>
          <a:ln w="9525">
            <a:solidFill>
              <a:schemeClr val="tx1"/>
            </a:solidFill>
            <a:round/>
            <a:headEnd/>
            <a:tailEnd/>
          </a:ln>
        </p:spPr>
        <p:txBody>
          <a:bodyPr/>
          <a:lstStyle/>
          <a:p>
            <a:endParaRPr lang="en-US"/>
          </a:p>
        </p:txBody>
      </p:sp>
      <p:sp>
        <p:nvSpPr>
          <p:cNvPr id="11306" name="Line 3"/>
          <p:cNvSpPr>
            <a:spLocks noChangeShapeType="1"/>
          </p:cNvSpPr>
          <p:nvPr/>
        </p:nvSpPr>
        <p:spPr bwMode="auto">
          <a:xfrm>
            <a:off x="1600200" y="5638800"/>
            <a:ext cx="6629400" cy="0"/>
          </a:xfrm>
          <a:prstGeom prst="line">
            <a:avLst/>
          </a:prstGeom>
          <a:noFill/>
          <a:ln w="9525">
            <a:solidFill>
              <a:schemeClr val="tx1"/>
            </a:solidFill>
            <a:round/>
            <a:headEnd/>
            <a:tailEnd/>
          </a:ln>
        </p:spPr>
        <p:txBody>
          <a:bodyPr/>
          <a:lstStyle/>
          <a:p>
            <a:endParaRPr lang="en-US"/>
          </a:p>
        </p:txBody>
      </p:sp>
      <p:sp>
        <p:nvSpPr>
          <p:cNvPr id="11307" name="Text Box 53"/>
          <p:cNvSpPr>
            <a:spLocks noGrp="1" noChangeArrowheads="1"/>
          </p:cNvSpPr>
          <p:nvPr>
            <p:ph type="title"/>
          </p:nvPr>
        </p:nvSpPr>
        <p:spPr>
          <a:xfrm>
            <a:off x="210204" y="79157"/>
            <a:ext cx="8339138" cy="561975"/>
          </a:xfrm>
        </p:spPr>
        <p:txBody>
          <a:bodyPr/>
          <a:lstStyle/>
          <a:p>
            <a:pPr eaLnBrk="1" hangingPunct="1"/>
            <a:r>
              <a:rPr lang="en-US" sz="4400" b="1" dirty="0" smtClean="0">
                <a:latin typeface="Garamond" pitchFamily="18" charset="0"/>
              </a:rPr>
              <a:t>Risky Activities </a:t>
            </a:r>
            <a:r>
              <a:rPr lang="en-US" sz="2400" b="1" dirty="0" smtClean="0">
                <a:latin typeface="Garamond" pitchFamily="18" charset="0"/>
              </a:rPr>
              <a:t>(Adapted by Dr. Philip Hebert)</a:t>
            </a:r>
          </a:p>
        </p:txBody>
      </p:sp>
      <p:sp>
        <p:nvSpPr>
          <p:cNvPr id="11308" name="Text Box 18"/>
          <p:cNvSpPr txBox="1">
            <a:spLocks noChangeArrowheads="1"/>
          </p:cNvSpPr>
          <p:nvPr/>
        </p:nvSpPr>
        <p:spPr bwMode="auto">
          <a:xfrm>
            <a:off x="3524250" y="5786438"/>
            <a:ext cx="762000" cy="336550"/>
          </a:xfrm>
          <a:prstGeom prst="rect">
            <a:avLst/>
          </a:prstGeom>
          <a:noFill/>
          <a:ln w="9525">
            <a:noFill/>
            <a:miter lim="800000"/>
            <a:headEnd/>
            <a:tailEnd/>
          </a:ln>
        </p:spPr>
        <p:txBody>
          <a:bodyPr lIns="91219" tIns="45608" rIns="91219" bIns="45608">
            <a:spAutoFit/>
          </a:bodyPr>
          <a:lstStyle/>
          <a:p>
            <a:pPr eaLnBrk="0" hangingPunct="0">
              <a:spcBef>
                <a:spcPct val="50000"/>
              </a:spcBef>
            </a:pPr>
            <a:r>
              <a:rPr lang="en-US" sz="1600">
                <a:latin typeface="Times New Roman" pitchFamily="18" charset="0"/>
                <a:cs typeface="Arial" pitchFamily="34" charset="0"/>
              </a:rPr>
              <a:t>1000</a:t>
            </a:r>
            <a:endParaRPr lang="en-CA" sz="1600">
              <a:latin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76200" y="838200"/>
          <a:ext cx="9067799" cy="5181600"/>
        </p:xfrm>
        <a:graphic>
          <a:graphicData uri="http://schemas.openxmlformats.org/drawingml/2006/table">
            <a:tbl>
              <a:tblPr firstRow="1" bandRow="1">
                <a:tableStyleId>{F5AB1C69-6EDB-4FF4-983F-18BD219EF322}</a:tableStyleId>
              </a:tblPr>
              <a:tblGrid>
                <a:gridCol w="2793559"/>
                <a:gridCol w="1498158"/>
                <a:gridCol w="2207812"/>
                <a:gridCol w="2568270"/>
              </a:tblGrid>
              <a:tr h="518160">
                <a:tc>
                  <a:txBody>
                    <a:bodyPr/>
                    <a:lstStyle/>
                    <a:p>
                      <a:endParaRPr lang="en-US" b="1" dirty="0"/>
                    </a:p>
                  </a:txBody>
                  <a:tcPr/>
                </a:tc>
                <a:tc>
                  <a:txBody>
                    <a:bodyPr/>
                    <a:lstStyle/>
                    <a:p>
                      <a:pPr algn="ctr"/>
                      <a:r>
                        <a:rPr lang="en-US" sz="2600" b="1" dirty="0" smtClean="0"/>
                        <a:t>Year</a:t>
                      </a:r>
                      <a:endParaRPr lang="en-US" sz="2600" b="1" dirty="0">
                        <a:solidFill>
                          <a:schemeClr val="tx2">
                            <a:lumMod val="75000"/>
                          </a:schemeClr>
                        </a:solidFill>
                      </a:endParaRPr>
                    </a:p>
                  </a:txBody>
                  <a:tcPr/>
                </a:tc>
                <a:tc>
                  <a:txBody>
                    <a:bodyPr/>
                    <a:lstStyle/>
                    <a:p>
                      <a:pPr algn="ctr"/>
                      <a:r>
                        <a:rPr lang="en-US" sz="2600" b="1" dirty="0" smtClean="0"/>
                        <a:t>AE Rate (%)</a:t>
                      </a:r>
                      <a:endParaRPr lang="en-US" sz="2600" b="1" dirty="0">
                        <a:solidFill>
                          <a:schemeClr val="tx2">
                            <a:lumMod val="75000"/>
                          </a:schemeClr>
                        </a:solidFill>
                      </a:endParaRPr>
                    </a:p>
                  </a:txBody>
                  <a:tcPr/>
                </a:tc>
                <a:tc>
                  <a:txBody>
                    <a:bodyPr/>
                    <a:lstStyle/>
                    <a:p>
                      <a:pPr algn="ctr"/>
                      <a:r>
                        <a:rPr lang="en-US" sz="2600" b="1" dirty="0" smtClean="0"/>
                        <a:t>Preventable (%)</a:t>
                      </a:r>
                      <a:endParaRPr lang="en-US" sz="2600" b="1" dirty="0">
                        <a:solidFill>
                          <a:schemeClr val="tx2">
                            <a:lumMod val="75000"/>
                          </a:schemeClr>
                        </a:solidFill>
                      </a:endParaRPr>
                    </a:p>
                  </a:txBody>
                  <a:tcPr/>
                </a:tc>
              </a:tr>
              <a:tr h="518160">
                <a:tc>
                  <a:txBody>
                    <a:bodyPr/>
                    <a:lstStyle/>
                    <a:p>
                      <a:r>
                        <a:rPr lang="en-US" sz="2600" b="1" dirty="0" smtClean="0"/>
                        <a:t>New</a:t>
                      </a:r>
                      <a:r>
                        <a:rPr lang="en-US" sz="2600" b="1" baseline="0" dirty="0" smtClean="0"/>
                        <a:t> York </a:t>
                      </a:r>
                      <a:endParaRPr lang="en-US" sz="2600" b="1" dirty="0"/>
                    </a:p>
                  </a:txBody>
                  <a:tcPr/>
                </a:tc>
                <a:tc>
                  <a:txBody>
                    <a:bodyPr/>
                    <a:lstStyle/>
                    <a:p>
                      <a:pPr algn="ctr"/>
                      <a:r>
                        <a:rPr lang="en-US" sz="2600" b="1" dirty="0" smtClean="0"/>
                        <a:t>1984</a:t>
                      </a:r>
                      <a:endParaRPr lang="en-US" sz="2600" b="1" dirty="0"/>
                    </a:p>
                  </a:txBody>
                  <a:tcPr/>
                </a:tc>
                <a:tc>
                  <a:txBody>
                    <a:bodyPr/>
                    <a:lstStyle/>
                    <a:p>
                      <a:pPr algn="ctr"/>
                      <a:r>
                        <a:rPr lang="en-US" sz="2600" b="1" dirty="0" smtClean="0"/>
                        <a:t>3.7</a:t>
                      </a:r>
                      <a:endParaRPr lang="en-US" sz="2600" b="1" dirty="0"/>
                    </a:p>
                  </a:txBody>
                  <a:tcPr/>
                </a:tc>
                <a:tc>
                  <a:txBody>
                    <a:bodyPr/>
                    <a:lstStyle/>
                    <a:p>
                      <a:pPr algn="ctr"/>
                      <a:r>
                        <a:rPr lang="en-US" sz="2600" b="1" dirty="0" smtClean="0"/>
                        <a:t>n/a</a:t>
                      </a:r>
                      <a:endParaRPr lang="en-US" sz="2600" b="1" dirty="0"/>
                    </a:p>
                  </a:txBody>
                  <a:tcPr/>
                </a:tc>
              </a:tr>
              <a:tr h="518160">
                <a:tc>
                  <a:txBody>
                    <a:bodyPr/>
                    <a:lstStyle/>
                    <a:p>
                      <a:r>
                        <a:rPr lang="en-US" sz="2600" b="1" dirty="0" smtClean="0"/>
                        <a:t>Utah/Colorado</a:t>
                      </a:r>
                      <a:endParaRPr lang="en-US" sz="2600" b="1" dirty="0"/>
                    </a:p>
                  </a:txBody>
                  <a:tcPr/>
                </a:tc>
                <a:tc>
                  <a:txBody>
                    <a:bodyPr/>
                    <a:lstStyle/>
                    <a:p>
                      <a:pPr algn="ctr"/>
                      <a:r>
                        <a:rPr lang="en-US" sz="2600" b="1" dirty="0" smtClean="0"/>
                        <a:t>1992</a:t>
                      </a:r>
                      <a:endParaRPr lang="en-US" sz="2600" b="1" dirty="0"/>
                    </a:p>
                  </a:txBody>
                  <a:tcPr/>
                </a:tc>
                <a:tc>
                  <a:txBody>
                    <a:bodyPr/>
                    <a:lstStyle/>
                    <a:p>
                      <a:pPr algn="ctr"/>
                      <a:r>
                        <a:rPr lang="en-US" sz="2600" b="1" dirty="0" smtClean="0"/>
                        <a:t>2.9</a:t>
                      </a:r>
                      <a:endParaRPr lang="en-US" sz="2600" b="1" dirty="0"/>
                    </a:p>
                  </a:txBody>
                  <a:tcPr/>
                </a:tc>
                <a:tc>
                  <a:txBody>
                    <a:bodyPr/>
                    <a:lstStyle/>
                    <a:p>
                      <a:pPr algn="ctr"/>
                      <a:r>
                        <a:rPr lang="en-US" sz="2600" b="1" dirty="0" smtClean="0"/>
                        <a:t>n/a</a:t>
                      </a:r>
                      <a:endParaRPr lang="en-US" sz="2600" b="1" dirty="0"/>
                    </a:p>
                  </a:txBody>
                  <a:tcPr/>
                </a:tc>
              </a:tr>
              <a:tr h="518160">
                <a:tc>
                  <a:txBody>
                    <a:bodyPr/>
                    <a:lstStyle/>
                    <a:p>
                      <a:r>
                        <a:rPr lang="en-US" sz="2600" b="1" dirty="0" smtClean="0"/>
                        <a:t>Australia</a:t>
                      </a:r>
                      <a:endParaRPr lang="en-US" sz="2600" b="1" dirty="0"/>
                    </a:p>
                  </a:txBody>
                  <a:tcPr/>
                </a:tc>
                <a:tc>
                  <a:txBody>
                    <a:bodyPr/>
                    <a:lstStyle/>
                    <a:p>
                      <a:pPr algn="ctr"/>
                      <a:r>
                        <a:rPr lang="en-US" sz="2600" b="1" dirty="0" smtClean="0"/>
                        <a:t>1992</a:t>
                      </a:r>
                      <a:endParaRPr lang="en-US" sz="2600" b="1" dirty="0"/>
                    </a:p>
                  </a:txBody>
                  <a:tcPr/>
                </a:tc>
                <a:tc>
                  <a:txBody>
                    <a:bodyPr/>
                    <a:lstStyle/>
                    <a:p>
                      <a:pPr algn="ctr"/>
                      <a:r>
                        <a:rPr lang="en-US" sz="2600" b="1" dirty="0" smtClean="0"/>
                        <a:t>16.6</a:t>
                      </a:r>
                      <a:endParaRPr lang="en-US" sz="2600" b="1" dirty="0"/>
                    </a:p>
                  </a:txBody>
                  <a:tcPr/>
                </a:tc>
                <a:tc>
                  <a:txBody>
                    <a:bodyPr/>
                    <a:lstStyle/>
                    <a:p>
                      <a:pPr algn="ctr"/>
                      <a:r>
                        <a:rPr lang="en-US" sz="2600" b="1" dirty="0" smtClean="0"/>
                        <a:t>51</a:t>
                      </a:r>
                      <a:endParaRPr lang="en-US" sz="2600" b="1" dirty="0"/>
                    </a:p>
                  </a:txBody>
                  <a:tcPr/>
                </a:tc>
              </a:tr>
              <a:tr h="518160">
                <a:tc>
                  <a:txBody>
                    <a:bodyPr/>
                    <a:lstStyle/>
                    <a:p>
                      <a:r>
                        <a:rPr lang="en-US" sz="2600" b="1" dirty="0" smtClean="0"/>
                        <a:t>New Zealand</a:t>
                      </a:r>
                      <a:endParaRPr lang="en-US" sz="2600" b="1" dirty="0"/>
                    </a:p>
                  </a:txBody>
                  <a:tcPr/>
                </a:tc>
                <a:tc>
                  <a:txBody>
                    <a:bodyPr/>
                    <a:lstStyle/>
                    <a:p>
                      <a:pPr algn="ctr"/>
                      <a:r>
                        <a:rPr lang="en-US" sz="2600" b="1" dirty="0" smtClean="0"/>
                        <a:t>1998</a:t>
                      </a:r>
                      <a:endParaRPr lang="en-US" sz="2600" b="1" dirty="0"/>
                    </a:p>
                  </a:txBody>
                  <a:tcPr/>
                </a:tc>
                <a:tc>
                  <a:txBody>
                    <a:bodyPr/>
                    <a:lstStyle/>
                    <a:p>
                      <a:pPr algn="ctr"/>
                      <a:r>
                        <a:rPr lang="en-US" sz="2600" b="1" dirty="0" smtClean="0"/>
                        <a:t>13.1</a:t>
                      </a:r>
                      <a:endParaRPr lang="en-US" sz="2600" b="1" dirty="0"/>
                    </a:p>
                  </a:txBody>
                  <a:tcPr/>
                </a:tc>
                <a:tc>
                  <a:txBody>
                    <a:bodyPr/>
                    <a:lstStyle/>
                    <a:p>
                      <a:pPr algn="ctr"/>
                      <a:r>
                        <a:rPr lang="en-US" sz="2600" b="1" dirty="0" smtClean="0"/>
                        <a:t>37</a:t>
                      </a:r>
                      <a:endParaRPr lang="en-US" sz="2600" b="1" dirty="0"/>
                    </a:p>
                  </a:txBody>
                  <a:tcPr/>
                </a:tc>
              </a:tr>
              <a:tr h="518160">
                <a:tc>
                  <a:txBody>
                    <a:bodyPr/>
                    <a:lstStyle/>
                    <a:p>
                      <a:r>
                        <a:rPr lang="en-US" sz="2600" b="1" dirty="0" smtClean="0"/>
                        <a:t>United Kingdom</a:t>
                      </a:r>
                      <a:endParaRPr lang="en-US" sz="2600" b="1" dirty="0"/>
                    </a:p>
                  </a:txBody>
                  <a:tcPr/>
                </a:tc>
                <a:tc>
                  <a:txBody>
                    <a:bodyPr/>
                    <a:lstStyle/>
                    <a:p>
                      <a:pPr algn="ctr"/>
                      <a:r>
                        <a:rPr lang="en-US" sz="2600" b="1" dirty="0" smtClean="0"/>
                        <a:t>1999</a:t>
                      </a:r>
                      <a:endParaRPr lang="en-US" sz="2600" b="1" dirty="0"/>
                    </a:p>
                  </a:txBody>
                  <a:tcPr/>
                </a:tc>
                <a:tc>
                  <a:txBody>
                    <a:bodyPr/>
                    <a:lstStyle/>
                    <a:p>
                      <a:pPr algn="ctr"/>
                      <a:r>
                        <a:rPr lang="en-US" sz="2600" b="1" dirty="0" smtClean="0"/>
                        <a:t>10.8</a:t>
                      </a:r>
                      <a:endParaRPr lang="en-US" sz="2600" b="1" dirty="0"/>
                    </a:p>
                  </a:txBody>
                  <a:tcPr/>
                </a:tc>
                <a:tc>
                  <a:txBody>
                    <a:bodyPr/>
                    <a:lstStyle/>
                    <a:p>
                      <a:pPr algn="ctr"/>
                      <a:r>
                        <a:rPr lang="en-US" sz="2600" b="1" dirty="0" smtClean="0"/>
                        <a:t>48</a:t>
                      </a:r>
                      <a:endParaRPr lang="en-US" sz="2600" b="1" dirty="0"/>
                    </a:p>
                  </a:txBody>
                  <a:tcPr/>
                </a:tc>
              </a:tr>
              <a:tr h="518160">
                <a:tc>
                  <a:txBody>
                    <a:bodyPr/>
                    <a:lstStyle/>
                    <a:p>
                      <a:r>
                        <a:rPr lang="en-US" sz="2600" b="1" dirty="0" smtClean="0"/>
                        <a:t>Denmark</a:t>
                      </a:r>
                      <a:endParaRPr lang="en-US" sz="2600" b="1" dirty="0"/>
                    </a:p>
                  </a:txBody>
                  <a:tcPr/>
                </a:tc>
                <a:tc>
                  <a:txBody>
                    <a:bodyPr/>
                    <a:lstStyle/>
                    <a:p>
                      <a:pPr algn="ctr"/>
                      <a:r>
                        <a:rPr lang="en-US" sz="2600" b="1" dirty="0" smtClean="0"/>
                        <a:t>2000</a:t>
                      </a:r>
                      <a:endParaRPr lang="en-US" sz="2600" b="1" dirty="0"/>
                    </a:p>
                  </a:txBody>
                  <a:tcPr/>
                </a:tc>
                <a:tc>
                  <a:txBody>
                    <a:bodyPr/>
                    <a:lstStyle/>
                    <a:p>
                      <a:pPr algn="ctr"/>
                      <a:r>
                        <a:rPr lang="en-US" sz="2600" b="1" dirty="0" smtClean="0"/>
                        <a:t>9.0</a:t>
                      </a:r>
                      <a:endParaRPr lang="en-US" sz="2600" b="1" dirty="0"/>
                    </a:p>
                  </a:txBody>
                  <a:tcPr/>
                </a:tc>
                <a:tc>
                  <a:txBody>
                    <a:bodyPr/>
                    <a:lstStyle/>
                    <a:p>
                      <a:pPr algn="ctr"/>
                      <a:r>
                        <a:rPr lang="en-US" sz="2600" b="1" dirty="0" smtClean="0"/>
                        <a:t>40</a:t>
                      </a:r>
                      <a:endParaRPr lang="en-US" sz="2600" b="1" dirty="0"/>
                    </a:p>
                  </a:txBody>
                  <a:tcPr/>
                </a:tc>
              </a:tr>
              <a:tr h="518160">
                <a:tc>
                  <a:txBody>
                    <a:bodyPr/>
                    <a:lstStyle/>
                    <a:p>
                      <a:r>
                        <a:rPr lang="en-US" sz="2600" b="1" dirty="0" smtClean="0"/>
                        <a:t>Canada</a:t>
                      </a:r>
                      <a:endParaRPr lang="en-US" sz="2600" b="1" dirty="0">
                        <a:solidFill>
                          <a:srgbClr val="C00000"/>
                        </a:solidFill>
                      </a:endParaRPr>
                    </a:p>
                  </a:txBody>
                  <a:tcPr/>
                </a:tc>
                <a:tc>
                  <a:txBody>
                    <a:bodyPr/>
                    <a:lstStyle/>
                    <a:p>
                      <a:pPr algn="ctr"/>
                      <a:r>
                        <a:rPr lang="en-US" sz="2600" b="1" dirty="0" smtClean="0"/>
                        <a:t>2001</a:t>
                      </a:r>
                      <a:endParaRPr lang="en-US" sz="2600" b="1" dirty="0">
                        <a:solidFill>
                          <a:srgbClr val="C00000"/>
                        </a:solidFill>
                      </a:endParaRPr>
                    </a:p>
                  </a:txBody>
                  <a:tcPr/>
                </a:tc>
                <a:tc>
                  <a:txBody>
                    <a:bodyPr/>
                    <a:lstStyle/>
                    <a:p>
                      <a:pPr algn="ctr"/>
                      <a:r>
                        <a:rPr lang="en-US" sz="2600" b="1" dirty="0" smtClean="0"/>
                        <a:t>7.5</a:t>
                      </a:r>
                      <a:endParaRPr lang="en-US" sz="2600" b="1" dirty="0">
                        <a:solidFill>
                          <a:srgbClr val="C00000"/>
                        </a:solidFill>
                      </a:endParaRPr>
                    </a:p>
                  </a:txBody>
                  <a:tcPr/>
                </a:tc>
                <a:tc>
                  <a:txBody>
                    <a:bodyPr/>
                    <a:lstStyle/>
                    <a:p>
                      <a:pPr algn="ctr"/>
                      <a:r>
                        <a:rPr lang="en-US" sz="2600" b="1" dirty="0" smtClean="0"/>
                        <a:t>37</a:t>
                      </a:r>
                      <a:endParaRPr lang="en-US" sz="2600" b="1" dirty="0">
                        <a:solidFill>
                          <a:srgbClr val="C00000"/>
                        </a:solidFill>
                      </a:endParaRPr>
                    </a:p>
                  </a:txBody>
                  <a:tcPr/>
                </a:tc>
              </a:tr>
              <a:tr h="518160">
                <a:tc>
                  <a:txBody>
                    <a:bodyPr/>
                    <a:lstStyle/>
                    <a:p>
                      <a:r>
                        <a:rPr lang="en-US" sz="2600" b="1" dirty="0" smtClean="0"/>
                        <a:t>Netherlands</a:t>
                      </a:r>
                      <a:endParaRPr lang="en-US" sz="2600" b="1" dirty="0"/>
                    </a:p>
                  </a:txBody>
                  <a:tcPr/>
                </a:tc>
                <a:tc>
                  <a:txBody>
                    <a:bodyPr/>
                    <a:lstStyle/>
                    <a:p>
                      <a:pPr algn="ctr"/>
                      <a:r>
                        <a:rPr lang="en-US" sz="2600" b="1" dirty="0" smtClean="0"/>
                        <a:t>2004</a:t>
                      </a:r>
                      <a:endParaRPr lang="en-US" sz="2600" b="1" dirty="0"/>
                    </a:p>
                  </a:txBody>
                  <a:tcPr/>
                </a:tc>
                <a:tc>
                  <a:txBody>
                    <a:bodyPr/>
                    <a:lstStyle/>
                    <a:p>
                      <a:pPr algn="ctr"/>
                      <a:r>
                        <a:rPr lang="en-US" sz="2600" b="1" dirty="0" smtClean="0"/>
                        <a:t>5.6</a:t>
                      </a:r>
                      <a:endParaRPr lang="en-US" sz="2600" b="1" dirty="0"/>
                    </a:p>
                  </a:txBody>
                  <a:tcPr/>
                </a:tc>
                <a:tc>
                  <a:txBody>
                    <a:bodyPr/>
                    <a:lstStyle/>
                    <a:p>
                      <a:pPr algn="ctr"/>
                      <a:r>
                        <a:rPr lang="en-US" sz="2600" b="1" dirty="0" smtClean="0"/>
                        <a:t>40</a:t>
                      </a:r>
                      <a:endParaRPr lang="en-US" sz="2600" b="1" dirty="0"/>
                    </a:p>
                  </a:txBody>
                  <a:tcPr/>
                </a:tc>
              </a:tr>
              <a:tr h="518160">
                <a:tc>
                  <a:txBody>
                    <a:bodyPr/>
                    <a:lstStyle/>
                    <a:p>
                      <a:r>
                        <a:rPr lang="en-US" sz="2600" b="1" dirty="0" smtClean="0"/>
                        <a:t>Sweden</a:t>
                      </a:r>
                      <a:endParaRPr lang="en-US" sz="2600" b="1" dirty="0"/>
                    </a:p>
                  </a:txBody>
                  <a:tcPr/>
                </a:tc>
                <a:tc>
                  <a:txBody>
                    <a:bodyPr/>
                    <a:lstStyle/>
                    <a:p>
                      <a:pPr algn="ctr"/>
                      <a:r>
                        <a:rPr lang="en-US" sz="2600" b="1" dirty="0" smtClean="0"/>
                        <a:t>2003/4</a:t>
                      </a:r>
                      <a:endParaRPr lang="en-US" sz="2600" b="1" dirty="0"/>
                    </a:p>
                  </a:txBody>
                  <a:tcPr/>
                </a:tc>
                <a:tc>
                  <a:txBody>
                    <a:bodyPr/>
                    <a:lstStyle/>
                    <a:p>
                      <a:pPr algn="ctr"/>
                      <a:r>
                        <a:rPr lang="en-US" sz="2600" b="1" dirty="0" smtClean="0"/>
                        <a:t>12.3</a:t>
                      </a:r>
                    </a:p>
                  </a:txBody>
                  <a:tcPr/>
                </a:tc>
                <a:tc>
                  <a:txBody>
                    <a:bodyPr/>
                    <a:lstStyle/>
                    <a:p>
                      <a:pPr algn="ctr"/>
                      <a:r>
                        <a:rPr lang="en-US" sz="2600" b="1" dirty="0" smtClean="0"/>
                        <a:t>70</a:t>
                      </a:r>
                      <a:endParaRPr lang="en-US" sz="2600" b="1" dirty="0"/>
                    </a:p>
                  </a:txBody>
                  <a:tcPr/>
                </a:tc>
              </a:tr>
            </a:tbl>
          </a:graphicData>
        </a:graphic>
      </p:graphicFrame>
      <p:sp>
        <p:nvSpPr>
          <p:cNvPr id="4" name="Title 3"/>
          <p:cNvSpPr>
            <a:spLocks noGrp="1"/>
          </p:cNvSpPr>
          <p:nvPr>
            <p:ph type="title"/>
          </p:nvPr>
        </p:nvSpPr>
        <p:spPr>
          <a:xfrm>
            <a:off x="0" y="123498"/>
            <a:ext cx="7924800" cy="487362"/>
          </a:xfrm>
        </p:spPr>
        <p:txBody>
          <a:bodyPr/>
          <a:lstStyle/>
          <a:p>
            <a:r>
              <a:rPr lang="en-US" sz="4400" b="1" dirty="0" smtClean="0">
                <a:latin typeface="Garamond" pitchFamily="18" charset="0"/>
              </a:rPr>
              <a:t>How Does Canada Compare?</a:t>
            </a:r>
            <a:endParaRPr lang="en-US" sz="4400" b="1" dirty="0">
              <a:latin typeface="Garamond"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PSI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CPSI PowerPoint Template</Template>
  <TotalTime>421</TotalTime>
  <Words>1838</Words>
  <Application>Microsoft Office PowerPoint</Application>
  <PresentationFormat>On-screen Show (4:3)</PresentationFormat>
  <Paragraphs>394</Paragraphs>
  <Slides>41</Slides>
  <Notes>31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CPSI PowerPoint Template</vt:lpstr>
      <vt:lpstr>Microsoft Office Excel 97-2003 Worksheet</vt:lpstr>
      <vt:lpstr>Photo Editor Photo</vt:lpstr>
      <vt:lpstr>Patient Safety in Canada</vt:lpstr>
      <vt:lpstr>Slide 2</vt:lpstr>
      <vt:lpstr>Slide 3</vt:lpstr>
      <vt:lpstr>Slide 4</vt:lpstr>
      <vt:lpstr>Canadian Adverse Events Study</vt:lpstr>
      <vt:lpstr>Slide 6</vt:lpstr>
      <vt:lpstr>Slide 7</vt:lpstr>
      <vt:lpstr>Risky Activities (Adapted by Dr. Philip Hebert)</vt:lpstr>
      <vt:lpstr>How Does Canada Compare?</vt:lpstr>
      <vt:lpstr>Patient Safety: Barriers to Action</vt:lpstr>
      <vt:lpstr>A Culture of Safety  </vt:lpstr>
      <vt:lpstr>Human Factors: Fatigue</vt:lpstr>
      <vt:lpstr>  Association Between Evening Admissions and Higher  Mortality Rates in the Pediatric Intensive Care Unit  </vt:lpstr>
      <vt:lpstr>Slide 14</vt:lpstr>
      <vt:lpstr>Human Error – the New View</vt:lpstr>
      <vt:lpstr>Slide 16</vt:lpstr>
      <vt:lpstr>Slide 17</vt:lpstr>
      <vt:lpstr>A Systems Approach</vt:lpstr>
      <vt:lpstr>Slide 19</vt:lpstr>
      <vt:lpstr>Strategic Directions</vt:lpstr>
      <vt:lpstr>Slide 21</vt:lpstr>
      <vt:lpstr>Education</vt:lpstr>
      <vt:lpstr>Slide 23</vt:lpstr>
      <vt:lpstr>Delivering Patient Safety - DVD Series</vt:lpstr>
      <vt:lpstr>Slide 25</vt:lpstr>
      <vt:lpstr>Slide 26</vt:lpstr>
      <vt:lpstr>Slide 27</vt:lpstr>
      <vt:lpstr>Slide 28</vt:lpstr>
      <vt:lpstr>Slide 29</vt:lpstr>
      <vt:lpstr>Slide 30</vt:lpstr>
      <vt:lpstr>Slide 31</vt:lpstr>
      <vt:lpstr>Slide 32</vt:lpstr>
      <vt:lpstr>Slide 33</vt:lpstr>
      <vt:lpstr>Slide 34</vt:lpstr>
      <vt:lpstr>WHO Reporting and Learning &amp; Taxonomy</vt:lpstr>
      <vt:lpstr>Disclosure</vt:lpstr>
      <vt:lpstr>Safe Surgery Saves Lives</vt:lpstr>
      <vt:lpstr>Patients for Patient Safety Canada</vt:lpstr>
      <vt:lpstr>Slide 39</vt:lpstr>
      <vt:lpstr>Slide 40</vt:lpstr>
      <vt:lpstr>Slide 41</vt:lpstr>
    </vt:vector>
  </TitlesOfParts>
  <Company>CPSI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Your User Name</cp:lastModifiedBy>
  <cp:revision>38</cp:revision>
  <dcterms:created xsi:type="dcterms:W3CDTF">2010-03-22T19:26:57Z</dcterms:created>
  <dcterms:modified xsi:type="dcterms:W3CDTF">2010-03-23T18:58:42Z</dcterms:modified>
</cp:coreProperties>
</file>