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4"/>
  </p:notesMasterIdLst>
  <p:handoutMasterIdLst>
    <p:handoutMasterId r:id="rId35"/>
  </p:handoutMasterIdLst>
  <p:sldIdLst>
    <p:sldId id="326" r:id="rId2"/>
    <p:sldId id="405" r:id="rId3"/>
    <p:sldId id="454" r:id="rId4"/>
    <p:sldId id="447" r:id="rId5"/>
    <p:sldId id="413" r:id="rId6"/>
    <p:sldId id="361" r:id="rId7"/>
    <p:sldId id="362" r:id="rId8"/>
    <p:sldId id="400" r:id="rId9"/>
    <p:sldId id="399" r:id="rId10"/>
    <p:sldId id="388" r:id="rId11"/>
    <p:sldId id="445" r:id="rId12"/>
    <p:sldId id="446" r:id="rId13"/>
    <p:sldId id="359" r:id="rId14"/>
    <p:sldId id="398" r:id="rId15"/>
    <p:sldId id="431" r:id="rId16"/>
    <p:sldId id="397" r:id="rId17"/>
    <p:sldId id="442" r:id="rId18"/>
    <p:sldId id="354" r:id="rId19"/>
    <p:sldId id="358" r:id="rId20"/>
    <p:sldId id="357" r:id="rId21"/>
    <p:sldId id="401" r:id="rId22"/>
    <p:sldId id="348" r:id="rId23"/>
    <p:sldId id="265" r:id="rId24"/>
    <p:sldId id="382" r:id="rId25"/>
    <p:sldId id="328" r:id="rId26"/>
    <p:sldId id="319" r:id="rId27"/>
    <p:sldId id="346" r:id="rId28"/>
    <p:sldId id="450" r:id="rId29"/>
    <p:sldId id="452" r:id="rId30"/>
    <p:sldId id="451" r:id="rId31"/>
    <p:sldId id="402" r:id="rId32"/>
    <p:sldId id="453"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4" autoAdjust="0"/>
    <p:restoredTop sz="94660"/>
  </p:normalViewPr>
  <p:slideViewPr>
    <p:cSldViewPr showGuides="1">
      <p:cViewPr varScale="1">
        <p:scale>
          <a:sx n="108" d="100"/>
          <a:sy n="108" d="100"/>
        </p:scale>
        <p:origin x="2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9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7BE71F7-56D7-479B-A8B2-1E8A1E301B1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pPr>
              <a:defRPr/>
            </a:pPr>
            <a:endParaRPr lang="en-US"/>
          </a:p>
        </p:txBody>
      </p:sp>
      <p:sp>
        <p:nvSpPr>
          <p:cNvPr id="4099" name="Rectangle 3">
            <a:extLst>
              <a:ext uri="{FF2B5EF4-FFF2-40B4-BE49-F238E27FC236}">
                <a16:creationId xmlns:a16="http://schemas.microsoft.com/office/drawing/2014/main" id="{7048BEC6-60D0-4543-9423-CD9C9E1E660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pPr>
              <a:defRPr/>
            </a:pPr>
            <a:endParaRPr lang="en-US"/>
          </a:p>
        </p:txBody>
      </p:sp>
      <p:sp>
        <p:nvSpPr>
          <p:cNvPr id="4100" name="Rectangle 4">
            <a:extLst>
              <a:ext uri="{FF2B5EF4-FFF2-40B4-BE49-F238E27FC236}">
                <a16:creationId xmlns:a16="http://schemas.microsoft.com/office/drawing/2014/main" id="{5C4967E6-7181-48FA-9CDA-21435B546A85}"/>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pPr>
              <a:defRPr/>
            </a:pPr>
            <a:endParaRPr lang="en-US"/>
          </a:p>
        </p:txBody>
      </p:sp>
      <p:sp>
        <p:nvSpPr>
          <p:cNvPr id="4101" name="Rectangle 5">
            <a:extLst>
              <a:ext uri="{FF2B5EF4-FFF2-40B4-BE49-F238E27FC236}">
                <a16:creationId xmlns:a16="http://schemas.microsoft.com/office/drawing/2014/main" id="{F5850756-3857-4AE6-9E89-9D5EBC882C8C}"/>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smtClean="0"/>
            </a:lvl1pPr>
          </a:lstStyle>
          <a:p>
            <a:pPr>
              <a:defRPr/>
            </a:pPr>
            <a:fld id="{DBF29FD6-FB0A-43B2-B821-1BD980AF4F82}" type="slidenum">
              <a:rPr lang="en-US" altLang="en-US"/>
              <a:pPr>
                <a:defRPr/>
              </a:pPr>
              <a:t>‹#›</a:t>
            </a:fld>
            <a:endParaRPr lang="en-US" altLang="en-US"/>
          </a:p>
        </p:txBody>
      </p:sp>
    </p:spTree>
    <p:extLst>
      <p:ext uri="{BB962C8B-B14F-4D97-AF65-F5344CB8AC3E}">
        <p14:creationId xmlns:p14="http://schemas.microsoft.com/office/powerpoint/2010/main" val="1764858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C94F9E8-FB89-4482-AA47-D25003E58A7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pPr>
              <a:defRPr/>
            </a:pPr>
            <a:endParaRPr lang="en-US"/>
          </a:p>
        </p:txBody>
      </p:sp>
      <p:sp>
        <p:nvSpPr>
          <p:cNvPr id="2051" name="Rectangle 3">
            <a:extLst>
              <a:ext uri="{FF2B5EF4-FFF2-40B4-BE49-F238E27FC236}">
                <a16:creationId xmlns:a16="http://schemas.microsoft.com/office/drawing/2014/main" id="{ACF81153-44BD-4510-BCFB-59684C9F2FE5}"/>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pPr>
              <a:defRPr/>
            </a:pPr>
            <a:endParaRPr lang="en-US"/>
          </a:p>
        </p:txBody>
      </p:sp>
      <p:sp>
        <p:nvSpPr>
          <p:cNvPr id="3076" name="Rectangle 4">
            <a:extLst>
              <a:ext uri="{FF2B5EF4-FFF2-40B4-BE49-F238E27FC236}">
                <a16:creationId xmlns:a16="http://schemas.microsoft.com/office/drawing/2014/main" id="{E34CD73E-C8B0-49A5-AC9B-4F978AAC8A87}"/>
              </a:ext>
            </a:extLst>
          </p:cNvPr>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5B67751B-DA0E-44BD-9B0F-39A579ADA95D}"/>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F8032112-FA88-462A-9F03-187A5602EE55}"/>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pPr>
              <a:defRPr/>
            </a:pPr>
            <a:endParaRPr lang="en-US"/>
          </a:p>
        </p:txBody>
      </p:sp>
      <p:sp>
        <p:nvSpPr>
          <p:cNvPr id="2055" name="Rectangle 7">
            <a:extLst>
              <a:ext uri="{FF2B5EF4-FFF2-40B4-BE49-F238E27FC236}">
                <a16:creationId xmlns:a16="http://schemas.microsoft.com/office/drawing/2014/main" id="{098181C0-A205-41CF-AB95-E3F457E68C5A}"/>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smtClean="0"/>
            </a:lvl1pPr>
          </a:lstStyle>
          <a:p>
            <a:pPr>
              <a:defRPr/>
            </a:pPr>
            <a:fld id="{68BCEFF2-BD35-4BDE-8467-14A5A67AAD59}" type="slidenum">
              <a:rPr lang="en-US" altLang="en-US"/>
              <a:pPr>
                <a:defRPr/>
              </a:pPr>
              <a:t>‹#›</a:t>
            </a:fld>
            <a:endParaRPr lang="en-US" altLang="en-US"/>
          </a:p>
        </p:txBody>
      </p:sp>
    </p:spTree>
    <p:extLst>
      <p:ext uri="{BB962C8B-B14F-4D97-AF65-F5344CB8AC3E}">
        <p14:creationId xmlns:p14="http://schemas.microsoft.com/office/powerpoint/2010/main" val="2822786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003BFF3-A492-477D-B23B-5CC0172815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A5062FF-7475-410B-929F-8DD0D8FDD511}" type="slidenum">
              <a:rPr lang="en-US" altLang="en-US" sz="1200"/>
              <a:pPr/>
              <a:t>1</a:t>
            </a:fld>
            <a:endParaRPr lang="en-US" altLang="en-US" sz="1200"/>
          </a:p>
        </p:txBody>
      </p:sp>
      <p:sp>
        <p:nvSpPr>
          <p:cNvPr id="6147" name="Rectangle 2">
            <a:extLst>
              <a:ext uri="{FF2B5EF4-FFF2-40B4-BE49-F238E27FC236}">
                <a16:creationId xmlns:a16="http://schemas.microsoft.com/office/drawing/2014/main" id="{6F116C2E-7784-480A-9275-82D2D1CDC2C8}"/>
              </a:ext>
            </a:extLst>
          </p:cNvPr>
          <p:cNvSpPr>
            <a:spLocks noGrp="1" noRot="1" noChangeAspect="1" noChangeArrowheads="1" noTextEdit="1"/>
          </p:cNvSpPr>
          <p:nvPr>
            <p:ph type="sldImg"/>
          </p:nvPr>
        </p:nvSpPr>
        <p:spPr>
          <a:solidFill>
            <a:srgbClr val="FFFFFF"/>
          </a:solidFill>
          <a:ln cap="flat"/>
        </p:spPr>
      </p:sp>
      <p:sp>
        <p:nvSpPr>
          <p:cNvPr id="6148" name="Rectangle 3">
            <a:extLst>
              <a:ext uri="{FF2B5EF4-FFF2-40B4-BE49-F238E27FC236}">
                <a16:creationId xmlns:a16="http://schemas.microsoft.com/office/drawing/2014/main" id="{A46D4E72-2D3A-4D19-BD32-E380C90362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AB1B256-9640-43F0-AFD7-3A81CCF5CA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A6097D0-1585-4DB4-9746-AEBC3E618213}" type="slidenum">
              <a:rPr lang="en-US" altLang="en-US" sz="1200"/>
              <a:pPr/>
              <a:t>23</a:t>
            </a:fld>
            <a:endParaRPr lang="en-US" altLang="en-US" sz="1200"/>
          </a:p>
        </p:txBody>
      </p:sp>
      <p:sp>
        <p:nvSpPr>
          <p:cNvPr id="20483" name="Rectangle 2">
            <a:extLst>
              <a:ext uri="{FF2B5EF4-FFF2-40B4-BE49-F238E27FC236}">
                <a16:creationId xmlns:a16="http://schemas.microsoft.com/office/drawing/2014/main" id="{C04C398D-7078-4BAF-9E99-D11539F787ED}"/>
              </a:ext>
            </a:extLst>
          </p:cNvPr>
          <p:cNvSpPr>
            <a:spLocks noGrp="1" noRot="1" noChangeAspect="1" noChangeArrowheads="1" noTextEdit="1"/>
          </p:cNvSpPr>
          <p:nvPr>
            <p:ph type="sldImg"/>
          </p:nvPr>
        </p:nvSpPr>
        <p:spPr>
          <a:ln cap="flat"/>
        </p:spPr>
      </p:sp>
      <p:sp>
        <p:nvSpPr>
          <p:cNvPr id="20484" name="Rectangle 3">
            <a:extLst>
              <a:ext uri="{FF2B5EF4-FFF2-40B4-BE49-F238E27FC236}">
                <a16:creationId xmlns:a16="http://schemas.microsoft.com/office/drawing/2014/main" id="{B32D2DEF-CD81-420C-8AC8-2DB2DC443B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39FAA92-03D7-4492-A8F8-52FBA11E87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92A53A8-7307-4520-8AFA-82099AB8DB63}" type="slidenum">
              <a:rPr lang="en-US" altLang="en-US" sz="1200"/>
              <a:pPr/>
              <a:t>25</a:t>
            </a:fld>
            <a:endParaRPr lang="en-US" altLang="en-US" sz="1200"/>
          </a:p>
        </p:txBody>
      </p:sp>
      <p:sp>
        <p:nvSpPr>
          <p:cNvPr id="54275" name="Rectangle 2">
            <a:extLst>
              <a:ext uri="{FF2B5EF4-FFF2-40B4-BE49-F238E27FC236}">
                <a16:creationId xmlns:a16="http://schemas.microsoft.com/office/drawing/2014/main" id="{1984E573-4117-47F4-BFDD-98C6ADD21152}"/>
              </a:ext>
            </a:extLst>
          </p:cNvPr>
          <p:cNvSpPr>
            <a:spLocks noGrp="1" noRot="1" noChangeAspect="1" noChangeArrowheads="1" noTextEdit="1"/>
          </p:cNvSpPr>
          <p:nvPr>
            <p:ph type="sldImg"/>
          </p:nvPr>
        </p:nvSpPr>
        <p:spPr>
          <a:solidFill>
            <a:srgbClr val="FFFFFF"/>
          </a:solidFill>
          <a:ln cap="flat"/>
        </p:spPr>
      </p:sp>
      <p:sp>
        <p:nvSpPr>
          <p:cNvPr id="54276" name="Rectangle 3">
            <a:extLst>
              <a:ext uri="{FF2B5EF4-FFF2-40B4-BE49-F238E27FC236}">
                <a16:creationId xmlns:a16="http://schemas.microsoft.com/office/drawing/2014/main" id="{162CC4D5-7DF6-47D5-BDDB-21D8F3AF4C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DBC3DF6-074D-4F10-9943-39236A9BA5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FA692A8-0356-4C8E-8E5A-52348998961A}" type="slidenum">
              <a:rPr lang="en-US" altLang="en-US" sz="1200"/>
              <a:pPr/>
              <a:t>26</a:t>
            </a:fld>
            <a:endParaRPr lang="en-US" altLang="en-US" sz="1200"/>
          </a:p>
        </p:txBody>
      </p:sp>
      <p:sp>
        <p:nvSpPr>
          <p:cNvPr id="56323" name="Rectangle 1026">
            <a:extLst>
              <a:ext uri="{FF2B5EF4-FFF2-40B4-BE49-F238E27FC236}">
                <a16:creationId xmlns:a16="http://schemas.microsoft.com/office/drawing/2014/main" id="{3D583C55-034D-4EC4-9893-CD552FC3A046}"/>
              </a:ext>
            </a:extLst>
          </p:cNvPr>
          <p:cNvSpPr>
            <a:spLocks noGrp="1" noRot="1" noChangeAspect="1" noChangeArrowheads="1" noTextEdit="1"/>
          </p:cNvSpPr>
          <p:nvPr>
            <p:ph type="sldImg"/>
          </p:nvPr>
        </p:nvSpPr>
        <p:spPr>
          <a:solidFill>
            <a:srgbClr val="FFFFFF"/>
          </a:solidFill>
          <a:ln cap="flat"/>
        </p:spPr>
      </p:sp>
      <p:sp>
        <p:nvSpPr>
          <p:cNvPr id="56324" name="Rectangle 1027">
            <a:extLst>
              <a:ext uri="{FF2B5EF4-FFF2-40B4-BE49-F238E27FC236}">
                <a16:creationId xmlns:a16="http://schemas.microsoft.com/office/drawing/2014/main" id="{EB230764-5CE2-427B-9B75-00E577C787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7312958D-6EB3-4B6D-818B-2DA703D657AD}"/>
              </a:ext>
            </a:extLst>
          </p:cNvPr>
          <p:cNvGrpSpPr>
            <a:grpSpLocks/>
          </p:cNvGrpSpPr>
          <p:nvPr/>
        </p:nvGrpSpPr>
        <p:grpSpPr bwMode="auto">
          <a:xfrm>
            <a:off x="0" y="0"/>
            <a:ext cx="8872538" cy="6870700"/>
            <a:chOff x="0" y="0"/>
            <a:chExt cx="5589" cy="4328"/>
          </a:xfrm>
        </p:grpSpPr>
        <p:sp>
          <p:nvSpPr>
            <p:cNvPr id="5" name="Rectangle 2" descr="Stationery">
              <a:extLst>
                <a:ext uri="{FF2B5EF4-FFF2-40B4-BE49-F238E27FC236}">
                  <a16:creationId xmlns:a16="http://schemas.microsoft.com/office/drawing/2014/main" id="{E2165A23-0086-4E40-93D2-89D2DEE676C1}"/>
                </a:ext>
              </a:extLst>
            </p:cNvPr>
            <p:cNvSpPr>
              <a:spLocks noChangeArrowheads="1"/>
            </p:cNvSpPr>
            <p:nvPr/>
          </p:nvSpPr>
          <p:spPr bwMode="white">
            <a:xfrm>
              <a:off x="336" y="150"/>
              <a:ext cx="5253" cy="4026"/>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pic>
          <p:nvPicPr>
            <p:cNvPr id="6" name="Picture 3">
              <a:extLst>
                <a:ext uri="{FF2B5EF4-FFF2-40B4-BE49-F238E27FC236}">
                  <a16:creationId xmlns:a16="http://schemas.microsoft.com/office/drawing/2014/main" id="{BA9D91AF-9FB7-4C85-A4D0-A4FB7D5F19FB}"/>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0" y="0"/>
              <a:ext cx="678" cy="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 name="Rectangle 5"/>
          <p:cNvSpPr>
            <a:spLocks noGrp="1" noChangeArrowheads="1"/>
          </p:cNvSpPr>
          <p:nvPr>
            <p:ph type="ctrTitle" sz="quarter"/>
          </p:nvPr>
        </p:nvSpPr>
        <p:spPr>
          <a:xfrm>
            <a:off x="962025" y="1925638"/>
            <a:ext cx="7772400" cy="1143000"/>
          </a:xfrm>
        </p:spPr>
        <p:txBody>
          <a:bodyPr/>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1647825" y="3738563"/>
            <a:ext cx="6400800" cy="1752600"/>
          </a:xfrm>
        </p:spPr>
        <p:txBody>
          <a:bodyPr/>
          <a:lstStyle>
            <a:lvl1pPr marL="0" indent="0" algn="ctr">
              <a:buFont typeface="Monotype Sorts" charset="2"/>
              <a:buNone/>
              <a:defRPr/>
            </a:lvl1pPr>
          </a:lstStyle>
          <a:p>
            <a:r>
              <a:rPr lang="en-US"/>
              <a:t>Click to edit Master subtitle style</a:t>
            </a:r>
          </a:p>
        </p:txBody>
      </p:sp>
      <p:sp>
        <p:nvSpPr>
          <p:cNvPr id="7" name="Rectangle 7">
            <a:extLst>
              <a:ext uri="{FF2B5EF4-FFF2-40B4-BE49-F238E27FC236}">
                <a16:creationId xmlns:a16="http://schemas.microsoft.com/office/drawing/2014/main" id="{1954941E-651C-4660-BE32-93001DE0618B}"/>
              </a:ext>
            </a:extLst>
          </p:cNvPr>
          <p:cNvSpPr>
            <a:spLocks noGrp="1" noChangeArrowheads="1"/>
          </p:cNvSpPr>
          <p:nvPr>
            <p:ph type="dt" sz="quarter" idx="10"/>
          </p:nvPr>
        </p:nvSpPr>
        <p:spPr>
          <a:xfrm>
            <a:off x="962025" y="6100763"/>
            <a:ext cx="1905000" cy="457200"/>
          </a:xfrm>
        </p:spPr>
        <p:txBody>
          <a:bodyPr/>
          <a:lstStyle>
            <a:lvl1pPr>
              <a:defRPr>
                <a:solidFill>
                  <a:srgbClr val="A08366"/>
                </a:solidFill>
              </a:defRPr>
            </a:lvl1pPr>
          </a:lstStyle>
          <a:p>
            <a:pPr>
              <a:defRPr/>
            </a:pPr>
            <a:endParaRPr lang="en-US"/>
          </a:p>
        </p:txBody>
      </p:sp>
      <p:sp>
        <p:nvSpPr>
          <p:cNvPr id="8" name="Rectangle 8">
            <a:extLst>
              <a:ext uri="{FF2B5EF4-FFF2-40B4-BE49-F238E27FC236}">
                <a16:creationId xmlns:a16="http://schemas.microsoft.com/office/drawing/2014/main" id="{66C096F5-0EB5-4CB9-956F-55ED150E48C1}"/>
              </a:ext>
            </a:extLst>
          </p:cNvPr>
          <p:cNvSpPr>
            <a:spLocks noGrp="1" noChangeArrowheads="1"/>
          </p:cNvSpPr>
          <p:nvPr>
            <p:ph type="ftr" sz="quarter" idx="11"/>
          </p:nvPr>
        </p:nvSpPr>
        <p:spPr>
          <a:xfrm>
            <a:off x="3400425" y="6100763"/>
            <a:ext cx="2895600" cy="457200"/>
          </a:xfrm>
        </p:spPr>
        <p:txBody>
          <a:bodyPr/>
          <a:lstStyle>
            <a:lvl1pPr>
              <a:defRPr>
                <a:solidFill>
                  <a:srgbClr val="A08366"/>
                </a:solidFill>
              </a:defRPr>
            </a:lvl1pPr>
          </a:lstStyle>
          <a:p>
            <a:pPr>
              <a:defRPr/>
            </a:pPr>
            <a:r>
              <a:rPr lang="en-US"/>
              <a:t>Management Fundamentals - Chapter 13</a:t>
            </a:r>
          </a:p>
        </p:txBody>
      </p:sp>
      <p:sp>
        <p:nvSpPr>
          <p:cNvPr id="9" name="Rectangle 9">
            <a:extLst>
              <a:ext uri="{FF2B5EF4-FFF2-40B4-BE49-F238E27FC236}">
                <a16:creationId xmlns:a16="http://schemas.microsoft.com/office/drawing/2014/main" id="{6BED74C1-DB4C-4EED-8D18-A3E6A401F4F6}"/>
              </a:ext>
            </a:extLst>
          </p:cNvPr>
          <p:cNvSpPr>
            <a:spLocks noGrp="1" noChangeArrowheads="1"/>
          </p:cNvSpPr>
          <p:nvPr>
            <p:ph type="sldNum" sz="quarter" idx="12"/>
          </p:nvPr>
        </p:nvSpPr>
        <p:spPr>
          <a:xfrm>
            <a:off x="6829425" y="6100763"/>
            <a:ext cx="1905000" cy="457200"/>
          </a:xfrm>
        </p:spPr>
        <p:txBody>
          <a:bodyPr/>
          <a:lstStyle>
            <a:lvl1pPr>
              <a:defRPr smtClean="0">
                <a:solidFill>
                  <a:srgbClr val="A08366"/>
                </a:solidFill>
              </a:defRPr>
            </a:lvl1pPr>
          </a:lstStyle>
          <a:p>
            <a:pPr>
              <a:defRPr/>
            </a:pPr>
            <a:fld id="{7507299F-3511-4892-8532-DECEE4B87027}" type="slidenum">
              <a:rPr lang="en-US" altLang="en-US"/>
              <a:pPr>
                <a:defRPr/>
              </a:pPr>
              <a:t>‹#›</a:t>
            </a:fld>
            <a:endParaRPr lang="en-US" altLang="en-US"/>
          </a:p>
        </p:txBody>
      </p:sp>
    </p:spTree>
    <p:extLst>
      <p:ext uri="{BB962C8B-B14F-4D97-AF65-F5344CB8AC3E}">
        <p14:creationId xmlns:p14="http://schemas.microsoft.com/office/powerpoint/2010/main" val="346933510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FBE4B70F-8DAF-4415-8668-7099EC4B32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F321AC02-33F2-450D-AA8D-2CB3E61B0C3C}"/>
              </a:ext>
            </a:extLst>
          </p:cNvPr>
          <p:cNvSpPr>
            <a:spLocks noGrp="1" noChangeArrowheads="1"/>
          </p:cNvSpPr>
          <p:nvPr>
            <p:ph type="ftr" sz="quarter" idx="11"/>
          </p:nvPr>
        </p:nvSpPr>
        <p:spPr>
          <a:ln/>
        </p:spPr>
        <p:txBody>
          <a:bodyPr/>
          <a:lstStyle>
            <a:lvl1pPr>
              <a:defRPr/>
            </a:lvl1pPr>
          </a:lstStyle>
          <a:p>
            <a:pPr>
              <a:defRPr/>
            </a:pPr>
            <a:r>
              <a:rPr lang="en-US"/>
              <a:t>Management Fundamentals - Chapter 13</a:t>
            </a:r>
          </a:p>
        </p:txBody>
      </p:sp>
      <p:sp>
        <p:nvSpPr>
          <p:cNvPr id="6" name="Rectangle 10">
            <a:extLst>
              <a:ext uri="{FF2B5EF4-FFF2-40B4-BE49-F238E27FC236}">
                <a16:creationId xmlns:a16="http://schemas.microsoft.com/office/drawing/2014/main" id="{1B2F27A5-F5F2-4DA7-94FC-59FD90F61A38}"/>
              </a:ext>
            </a:extLst>
          </p:cNvPr>
          <p:cNvSpPr>
            <a:spLocks noGrp="1" noChangeArrowheads="1"/>
          </p:cNvSpPr>
          <p:nvPr>
            <p:ph type="sldNum" sz="quarter" idx="12"/>
          </p:nvPr>
        </p:nvSpPr>
        <p:spPr>
          <a:ln/>
        </p:spPr>
        <p:txBody>
          <a:bodyPr/>
          <a:lstStyle>
            <a:lvl1pPr>
              <a:defRPr/>
            </a:lvl1pPr>
          </a:lstStyle>
          <a:p>
            <a:pPr>
              <a:defRPr/>
            </a:pPr>
            <a:fld id="{3C4BE0C0-3338-455E-A21D-5A8187E25D22}" type="slidenum">
              <a:rPr lang="en-US" altLang="en-US"/>
              <a:pPr>
                <a:defRPr/>
              </a:pPr>
              <a:t>‹#›</a:t>
            </a:fld>
            <a:endParaRPr lang="en-US" altLang="en-US"/>
          </a:p>
        </p:txBody>
      </p:sp>
    </p:spTree>
    <p:extLst>
      <p:ext uri="{BB962C8B-B14F-4D97-AF65-F5344CB8AC3E}">
        <p14:creationId xmlns:p14="http://schemas.microsoft.com/office/powerpoint/2010/main" val="1787319180"/>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4572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4572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B93741E0-4660-4DDB-A8A2-1611A2D4AB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D75D29FE-E04A-4DE4-8BC3-63BDFC139F70}"/>
              </a:ext>
            </a:extLst>
          </p:cNvPr>
          <p:cNvSpPr>
            <a:spLocks noGrp="1" noChangeArrowheads="1"/>
          </p:cNvSpPr>
          <p:nvPr>
            <p:ph type="ftr" sz="quarter" idx="11"/>
          </p:nvPr>
        </p:nvSpPr>
        <p:spPr>
          <a:ln/>
        </p:spPr>
        <p:txBody>
          <a:bodyPr/>
          <a:lstStyle>
            <a:lvl1pPr>
              <a:defRPr/>
            </a:lvl1pPr>
          </a:lstStyle>
          <a:p>
            <a:pPr>
              <a:defRPr/>
            </a:pPr>
            <a:r>
              <a:rPr lang="en-US"/>
              <a:t>Management Fundamentals - Chapter 13</a:t>
            </a:r>
          </a:p>
        </p:txBody>
      </p:sp>
      <p:sp>
        <p:nvSpPr>
          <p:cNvPr id="6" name="Rectangle 10">
            <a:extLst>
              <a:ext uri="{FF2B5EF4-FFF2-40B4-BE49-F238E27FC236}">
                <a16:creationId xmlns:a16="http://schemas.microsoft.com/office/drawing/2014/main" id="{16D7427D-CE24-4F21-881C-3E3BF2A3DC3A}"/>
              </a:ext>
            </a:extLst>
          </p:cNvPr>
          <p:cNvSpPr>
            <a:spLocks noGrp="1" noChangeArrowheads="1"/>
          </p:cNvSpPr>
          <p:nvPr>
            <p:ph type="sldNum" sz="quarter" idx="12"/>
          </p:nvPr>
        </p:nvSpPr>
        <p:spPr>
          <a:ln/>
        </p:spPr>
        <p:txBody>
          <a:bodyPr/>
          <a:lstStyle>
            <a:lvl1pPr>
              <a:defRPr/>
            </a:lvl1pPr>
          </a:lstStyle>
          <a:p>
            <a:pPr>
              <a:defRPr/>
            </a:pPr>
            <a:fld id="{E2EF2743-7CB0-413B-86CC-9219BAADE70A}" type="slidenum">
              <a:rPr lang="en-US" altLang="en-US"/>
              <a:pPr>
                <a:defRPr/>
              </a:pPr>
              <a:t>‹#›</a:t>
            </a:fld>
            <a:endParaRPr lang="en-US" altLang="en-US"/>
          </a:p>
        </p:txBody>
      </p:sp>
    </p:spTree>
    <p:extLst>
      <p:ext uri="{BB962C8B-B14F-4D97-AF65-F5344CB8AC3E}">
        <p14:creationId xmlns:p14="http://schemas.microsoft.com/office/powerpoint/2010/main" val="3181813327"/>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990600" y="1828800"/>
            <a:ext cx="3810000" cy="4114800"/>
          </a:xfrm>
        </p:spPr>
        <p:txBody>
          <a:bodyPr/>
          <a:lstStyle/>
          <a:p>
            <a:pPr lvl="0"/>
            <a:endParaRPr lang="en-US" noProof="0"/>
          </a:p>
        </p:txBody>
      </p:sp>
      <p:sp>
        <p:nvSpPr>
          <p:cNvPr id="4" name="Text Placeholder 3"/>
          <p:cNvSpPr>
            <a:spLocks noGrp="1"/>
          </p:cNvSpPr>
          <p:nvPr>
            <p:ph type="body" sz="half" idx="2"/>
          </p:nvPr>
        </p:nvSpPr>
        <p:spPr>
          <a:xfrm>
            <a:off x="4953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27649B86-0DD4-4B98-9BE2-4BEF139B26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E39FF53E-8ED6-44E5-9A8C-F11F99599825}"/>
              </a:ext>
            </a:extLst>
          </p:cNvPr>
          <p:cNvSpPr>
            <a:spLocks noGrp="1" noChangeArrowheads="1"/>
          </p:cNvSpPr>
          <p:nvPr>
            <p:ph type="ftr" sz="quarter" idx="11"/>
          </p:nvPr>
        </p:nvSpPr>
        <p:spPr>
          <a:ln/>
        </p:spPr>
        <p:txBody>
          <a:bodyPr/>
          <a:lstStyle>
            <a:lvl1pPr>
              <a:defRPr/>
            </a:lvl1pPr>
          </a:lstStyle>
          <a:p>
            <a:pPr>
              <a:defRPr/>
            </a:pPr>
            <a:r>
              <a:rPr lang="en-US"/>
              <a:t>Management Fundamentals - Chapter 13</a:t>
            </a:r>
          </a:p>
        </p:txBody>
      </p:sp>
      <p:sp>
        <p:nvSpPr>
          <p:cNvPr id="7" name="Rectangle 10">
            <a:extLst>
              <a:ext uri="{FF2B5EF4-FFF2-40B4-BE49-F238E27FC236}">
                <a16:creationId xmlns:a16="http://schemas.microsoft.com/office/drawing/2014/main" id="{8896D033-5883-4F54-A39D-6F630726C4CE}"/>
              </a:ext>
            </a:extLst>
          </p:cNvPr>
          <p:cNvSpPr>
            <a:spLocks noGrp="1" noChangeArrowheads="1"/>
          </p:cNvSpPr>
          <p:nvPr>
            <p:ph type="sldNum" sz="quarter" idx="12"/>
          </p:nvPr>
        </p:nvSpPr>
        <p:spPr>
          <a:ln/>
        </p:spPr>
        <p:txBody>
          <a:bodyPr/>
          <a:lstStyle>
            <a:lvl1pPr>
              <a:defRPr/>
            </a:lvl1pPr>
          </a:lstStyle>
          <a:p>
            <a:pPr>
              <a:defRPr/>
            </a:pPr>
            <a:fld id="{D627CEE2-676C-438D-A13B-F6D118CD8449}" type="slidenum">
              <a:rPr lang="en-US" altLang="en-US"/>
              <a:pPr>
                <a:defRPr/>
              </a:pPr>
              <a:t>‹#›</a:t>
            </a:fld>
            <a:endParaRPr lang="en-US" altLang="en-US"/>
          </a:p>
        </p:txBody>
      </p:sp>
    </p:spTree>
    <p:extLst>
      <p:ext uri="{BB962C8B-B14F-4D97-AF65-F5344CB8AC3E}">
        <p14:creationId xmlns:p14="http://schemas.microsoft.com/office/powerpoint/2010/main" val="361314104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90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53000" y="1828800"/>
            <a:ext cx="3810000" cy="4114800"/>
          </a:xfrm>
        </p:spPr>
        <p:txBody>
          <a:bodyPr/>
          <a:lstStyle/>
          <a:p>
            <a:pPr lvl="0"/>
            <a:endParaRPr lang="en-US" noProof="0"/>
          </a:p>
        </p:txBody>
      </p:sp>
      <p:sp>
        <p:nvSpPr>
          <p:cNvPr id="5" name="Rectangle 8">
            <a:extLst>
              <a:ext uri="{FF2B5EF4-FFF2-40B4-BE49-F238E27FC236}">
                <a16:creationId xmlns:a16="http://schemas.microsoft.com/office/drawing/2014/main" id="{99BBE9AB-959A-4A4E-8019-8A3DB28EF0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CD5697E2-E47B-467F-8C50-D716D1543555}"/>
              </a:ext>
            </a:extLst>
          </p:cNvPr>
          <p:cNvSpPr>
            <a:spLocks noGrp="1" noChangeArrowheads="1"/>
          </p:cNvSpPr>
          <p:nvPr>
            <p:ph type="ftr" sz="quarter" idx="11"/>
          </p:nvPr>
        </p:nvSpPr>
        <p:spPr>
          <a:ln/>
        </p:spPr>
        <p:txBody>
          <a:bodyPr/>
          <a:lstStyle>
            <a:lvl1pPr>
              <a:defRPr/>
            </a:lvl1pPr>
          </a:lstStyle>
          <a:p>
            <a:pPr>
              <a:defRPr/>
            </a:pPr>
            <a:r>
              <a:rPr lang="en-US"/>
              <a:t>Management Fundamentals - Chapter 13</a:t>
            </a:r>
          </a:p>
        </p:txBody>
      </p:sp>
      <p:sp>
        <p:nvSpPr>
          <p:cNvPr id="7" name="Rectangle 10">
            <a:extLst>
              <a:ext uri="{FF2B5EF4-FFF2-40B4-BE49-F238E27FC236}">
                <a16:creationId xmlns:a16="http://schemas.microsoft.com/office/drawing/2014/main" id="{2D2698BE-2314-4796-80F8-D81F76797E17}"/>
              </a:ext>
            </a:extLst>
          </p:cNvPr>
          <p:cNvSpPr>
            <a:spLocks noGrp="1" noChangeArrowheads="1"/>
          </p:cNvSpPr>
          <p:nvPr>
            <p:ph type="sldNum" sz="quarter" idx="12"/>
          </p:nvPr>
        </p:nvSpPr>
        <p:spPr>
          <a:ln/>
        </p:spPr>
        <p:txBody>
          <a:bodyPr/>
          <a:lstStyle>
            <a:lvl1pPr>
              <a:defRPr/>
            </a:lvl1pPr>
          </a:lstStyle>
          <a:p>
            <a:pPr>
              <a:defRPr/>
            </a:pPr>
            <a:fld id="{E2E4399A-B760-4418-BA7A-2F80F91F7153}" type="slidenum">
              <a:rPr lang="en-US" altLang="en-US"/>
              <a:pPr>
                <a:defRPr/>
              </a:pPr>
              <a:t>‹#›</a:t>
            </a:fld>
            <a:endParaRPr lang="en-US" altLang="en-US"/>
          </a:p>
        </p:txBody>
      </p:sp>
    </p:spTree>
    <p:extLst>
      <p:ext uri="{BB962C8B-B14F-4D97-AF65-F5344CB8AC3E}">
        <p14:creationId xmlns:p14="http://schemas.microsoft.com/office/powerpoint/2010/main" val="1486302210"/>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A93E3657-6D5B-4667-BFC8-BF27B10938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33882E1-5C18-4370-9BAA-F97D0B8F6C68}"/>
              </a:ext>
            </a:extLst>
          </p:cNvPr>
          <p:cNvSpPr>
            <a:spLocks noGrp="1" noChangeArrowheads="1"/>
          </p:cNvSpPr>
          <p:nvPr>
            <p:ph type="ftr" sz="quarter" idx="11"/>
          </p:nvPr>
        </p:nvSpPr>
        <p:spPr>
          <a:ln/>
        </p:spPr>
        <p:txBody>
          <a:bodyPr/>
          <a:lstStyle>
            <a:lvl1pPr>
              <a:defRPr/>
            </a:lvl1pPr>
          </a:lstStyle>
          <a:p>
            <a:pPr>
              <a:defRPr/>
            </a:pPr>
            <a:r>
              <a:rPr lang="en-US"/>
              <a:t>Management Fundamentals - Chapter 13</a:t>
            </a:r>
          </a:p>
        </p:txBody>
      </p:sp>
      <p:sp>
        <p:nvSpPr>
          <p:cNvPr id="6" name="Rectangle 10">
            <a:extLst>
              <a:ext uri="{FF2B5EF4-FFF2-40B4-BE49-F238E27FC236}">
                <a16:creationId xmlns:a16="http://schemas.microsoft.com/office/drawing/2014/main" id="{9ED2B83A-2836-40C7-8AC1-2DFFA0393097}"/>
              </a:ext>
            </a:extLst>
          </p:cNvPr>
          <p:cNvSpPr>
            <a:spLocks noGrp="1" noChangeArrowheads="1"/>
          </p:cNvSpPr>
          <p:nvPr>
            <p:ph type="sldNum" sz="quarter" idx="12"/>
          </p:nvPr>
        </p:nvSpPr>
        <p:spPr>
          <a:ln/>
        </p:spPr>
        <p:txBody>
          <a:bodyPr/>
          <a:lstStyle>
            <a:lvl1pPr>
              <a:defRPr/>
            </a:lvl1pPr>
          </a:lstStyle>
          <a:p>
            <a:pPr>
              <a:defRPr/>
            </a:pPr>
            <a:fld id="{1BCBFC9B-7C11-4015-BC86-E09A366AEEF6}" type="slidenum">
              <a:rPr lang="en-US" altLang="en-US"/>
              <a:pPr>
                <a:defRPr/>
              </a:pPr>
              <a:t>‹#›</a:t>
            </a:fld>
            <a:endParaRPr lang="en-US" altLang="en-US"/>
          </a:p>
        </p:txBody>
      </p:sp>
    </p:spTree>
    <p:extLst>
      <p:ext uri="{BB962C8B-B14F-4D97-AF65-F5344CB8AC3E}">
        <p14:creationId xmlns:p14="http://schemas.microsoft.com/office/powerpoint/2010/main" val="4023503427"/>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12C40748-274D-48C2-94E0-1BA8A70655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BB46E850-EADA-4726-B3BF-4BDB0FB8A5C2}"/>
              </a:ext>
            </a:extLst>
          </p:cNvPr>
          <p:cNvSpPr>
            <a:spLocks noGrp="1" noChangeArrowheads="1"/>
          </p:cNvSpPr>
          <p:nvPr>
            <p:ph type="ftr" sz="quarter" idx="11"/>
          </p:nvPr>
        </p:nvSpPr>
        <p:spPr>
          <a:ln/>
        </p:spPr>
        <p:txBody>
          <a:bodyPr/>
          <a:lstStyle>
            <a:lvl1pPr>
              <a:defRPr/>
            </a:lvl1pPr>
          </a:lstStyle>
          <a:p>
            <a:pPr>
              <a:defRPr/>
            </a:pPr>
            <a:r>
              <a:rPr lang="en-US"/>
              <a:t>Management Fundamentals - Chapter 13</a:t>
            </a:r>
          </a:p>
        </p:txBody>
      </p:sp>
      <p:sp>
        <p:nvSpPr>
          <p:cNvPr id="6" name="Rectangle 10">
            <a:extLst>
              <a:ext uri="{FF2B5EF4-FFF2-40B4-BE49-F238E27FC236}">
                <a16:creationId xmlns:a16="http://schemas.microsoft.com/office/drawing/2014/main" id="{4E5C2D84-B3A7-4A45-945B-4C4CF2B806C2}"/>
              </a:ext>
            </a:extLst>
          </p:cNvPr>
          <p:cNvSpPr>
            <a:spLocks noGrp="1" noChangeArrowheads="1"/>
          </p:cNvSpPr>
          <p:nvPr>
            <p:ph type="sldNum" sz="quarter" idx="12"/>
          </p:nvPr>
        </p:nvSpPr>
        <p:spPr>
          <a:ln/>
        </p:spPr>
        <p:txBody>
          <a:bodyPr/>
          <a:lstStyle>
            <a:lvl1pPr>
              <a:defRPr/>
            </a:lvl1pPr>
          </a:lstStyle>
          <a:p>
            <a:pPr>
              <a:defRPr/>
            </a:pPr>
            <a:fld id="{C5FED53C-3106-4200-9B04-C294F77974D8}" type="slidenum">
              <a:rPr lang="en-US" altLang="en-US"/>
              <a:pPr>
                <a:defRPr/>
              </a:pPr>
              <a:t>‹#›</a:t>
            </a:fld>
            <a:endParaRPr lang="en-US" altLang="en-US"/>
          </a:p>
        </p:txBody>
      </p:sp>
    </p:spTree>
    <p:extLst>
      <p:ext uri="{BB962C8B-B14F-4D97-AF65-F5344CB8AC3E}">
        <p14:creationId xmlns:p14="http://schemas.microsoft.com/office/powerpoint/2010/main" val="2499178386"/>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61AAB0C4-4E33-481A-8B09-A609FD442A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05736BD-6DA7-4824-ADD0-74075CA48742}"/>
              </a:ext>
            </a:extLst>
          </p:cNvPr>
          <p:cNvSpPr>
            <a:spLocks noGrp="1" noChangeArrowheads="1"/>
          </p:cNvSpPr>
          <p:nvPr>
            <p:ph type="ftr" sz="quarter" idx="11"/>
          </p:nvPr>
        </p:nvSpPr>
        <p:spPr>
          <a:ln/>
        </p:spPr>
        <p:txBody>
          <a:bodyPr/>
          <a:lstStyle>
            <a:lvl1pPr>
              <a:defRPr/>
            </a:lvl1pPr>
          </a:lstStyle>
          <a:p>
            <a:pPr>
              <a:defRPr/>
            </a:pPr>
            <a:r>
              <a:rPr lang="en-US"/>
              <a:t>Management Fundamentals - Chapter 13</a:t>
            </a:r>
          </a:p>
        </p:txBody>
      </p:sp>
      <p:sp>
        <p:nvSpPr>
          <p:cNvPr id="7" name="Rectangle 10">
            <a:extLst>
              <a:ext uri="{FF2B5EF4-FFF2-40B4-BE49-F238E27FC236}">
                <a16:creationId xmlns:a16="http://schemas.microsoft.com/office/drawing/2014/main" id="{25E9C867-0CEF-485F-A5A2-DB74F0CB347D}"/>
              </a:ext>
            </a:extLst>
          </p:cNvPr>
          <p:cNvSpPr>
            <a:spLocks noGrp="1" noChangeArrowheads="1"/>
          </p:cNvSpPr>
          <p:nvPr>
            <p:ph type="sldNum" sz="quarter" idx="12"/>
          </p:nvPr>
        </p:nvSpPr>
        <p:spPr>
          <a:ln/>
        </p:spPr>
        <p:txBody>
          <a:bodyPr/>
          <a:lstStyle>
            <a:lvl1pPr>
              <a:defRPr/>
            </a:lvl1pPr>
          </a:lstStyle>
          <a:p>
            <a:pPr>
              <a:defRPr/>
            </a:pPr>
            <a:fld id="{13EF5A28-5B4B-4D4E-9276-1A949BD254E1}" type="slidenum">
              <a:rPr lang="en-US" altLang="en-US"/>
              <a:pPr>
                <a:defRPr/>
              </a:pPr>
              <a:t>‹#›</a:t>
            </a:fld>
            <a:endParaRPr lang="en-US" altLang="en-US"/>
          </a:p>
        </p:txBody>
      </p:sp>
    </p:spTree>
    <p:extLst>
      <p:ext uri="{BB962C8B-B14F-4D97-AF65-F5344CB8AC3E}">
        <p14:creationId xmlns:p14="http://schemas.microsoft.com/office/powerpoint/2010/main" val="1227287301"/>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2C0D9ED3-6305-4B06-B4A3-C7AD43C9D69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85DB40B2-C398-42A5-884D-EF28F9749CB6}"/>
              </a:ext>
            </a:extLst>
          </p:cNvPr>
          <p:cNvSpPr>
            <a:spLocks noGrp="1" noChangeArrowheads="1"/>
          </p:cNvSpPr>
          <p:nvPr>
            <p:ph type="ftr" sz="quarter" idx="11"/>
          </p:nvPr>
        </p:nvSpPr>
        <p:spPr>
          <a:ln/>
        </p:spPr>
        <p:txBody>
          <a:bodyPr/>
          <a:lstStyle>
            <a:lvl1pPr>
              <a:defRPr/>
            </a:lvl1pPr>
          </a:lstStyle>
          <a:p>
            <a:pPr>
              <a:defRPr/>
            </a:pPr>
            <a:r>
              <a:rPr lang="en-US"/>
              <a:t>Management Fundamentals - Chapter 13</a:t>
            </a:r>
          </a:p>
        </p:txBody>
      </p:sp>
      <p:sp>
        <p:nvSpPr>
          <p:cNvPr id="9" name="Rectangle 10">
            <a:extLst>
              <a:ext uri="{FF2B5EF4-FFF2-40B4-BE49-F238E27FC236}">
                <a16:creationId xmlns:a16="http://schemas.microsoft.com/office/drawing/2014/main" id="{3E05CDB0-F950-4BEA-9302-3549456042AF}"/>
              </a:ext>
            </a:extLst>
          </p:cNvPr>
          <p:cNvSpPr>
            <a:spLocks noGrp="1" noChangeArrowheads="1"/>
          </p:cNvSpPr>
          <p:nvPr>
            <p:ph type="sldNum" sz="quarter" idx="12"/>
          </p:nvPr>
        </p:nvSpPr>
        <p:spPr>
          <a:ln/>
        </p:spPr>
        <p:txBody>
          <a:bodyPr/>
          <a:lstStyle>
            <a:lvl1pPr>
              <a:defRPr/>
            </a:lvl1pPr>
          </a:lstStyle>
          <a:p>
            <a:pPr>
              <a:defRPr/>
            </a:pPr>
            <a:fld id="{5D7F4E51-D540-42DD-835C-30FD6AD3E7E8}" type="slidenum">
              <a:rPr lang="en-US" altLang="en-US"/>
              <a:pPr>
                <a:defRPr/>
              </a:pPr>
              <a:t>‹#›</a:t>
            </a:fld>
            <a:endParaRPr lang="en-US" altLang="en-US"/>
          </a:p>
        </p:txBody>
      </p:sp>
    </p:spTree>
    <p:extLst>
      <p:ext uri="{BB962C8B-B14F-4D97-AF65-F5344CB8AC3E}">
        <p14:creationId xmlns:p14="http://schemas.microsoft.com/office/powerpoint/2010/main" val="1253549661"/>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9B6B405E-C0CE-4C52-86CD-FB569133464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1615B3DB-0ED1-4424-B56B-32CF0F9E0203}"/>
              </a:ext>
            </a:extLst>
          </p:cNvPr>
          <p:cNvSpPr>
            <a:spLocks noGrp="1" noChangeArrowheads="1"/>
          </p:cNvSpPr>
          <p:nvPr>
            <p:ph type="ftr" sz="quarter" idx="11"/>
          </p:nvPr>
        </p:nvSpPr>
        <p:spPr>
          <a:ln/>
        </p:spPr>
        <p:txBody>
          <a:bodyPr/>
          <a:lstStyle>
            <a:lvl1pPr>
              <a:defRPr/>
            </a:lvl1pPr>
          </a:lstStyle>
          <a:p>
            <a:pPr>
              <a:defRPr/>
            </a:pPr>
            <a:r>
              <a:rPr lang="en-US"/>
              <a:t>Management Fundamentals - Chapter 13</a:t>
            </a:r>
          </a:p>
        </p:txBody>
      </p:sp>
      <p:sp>
        <p:nvSpPr>
          <p:cNvPr id="5" name="Rectangle 10">
            <a:extLst>
              <a:ext uri="{FF2B5EF4-FFF2-40B4-BE49-F238E27FC236}">
                <a16:creationId xmlns:a16="http://schemas.microsoft.com/office/drawing/2014/main" id="{CB1C3E25-A93B-4FD2-9011-C273174B3297}"/>
              </a:ext>
            </a:extLst>
          </p:cNvPr>
          <p:cNvSpPr>
            <a:spLocks noGrp="1" noChangeArrowheads="1"/>
          </p:cNvSpPr>
          <p:nvPr>
            <p:ph type="sldNum" sz="quarter" idx="12"/>
          </p:nvPr>
        </p:nvSpPr>
        <p:spPr>
          <a:ln/>
        </p:spPr>
        <p:txBody>
          <a:bodyPr/>
          <a:lstStyle>
            <a:lvl1pPr>
              <a:defRPr/>
            </a:lvl1pPr>
          </a:lstStyle>
          <a:p>
            <a:pPr>
              <a:defRPr/>
            </a:pPr>
            <a:fld id="{A4734CBF-2AD9-4EE0-AAEA-6FC8827541BD}" type="slidenum">
              <a:rPr lang="en-US" altLang="en-US"/>
              <a:pPr>
                <a:defRPr/>
              </a:pPr>
              <a:t>‹#›</a:t>
            </a:fld>
            <a:endParaRPr lang="en-US" altLang="en-US"/>
          </a:p>
        </p:txBody>
      </p:sp>
    </p:spTree>
    <p:extLst>
      <p:ext uri="{BB962C8B-B14F-4D97-AF65-F5344CB8AC3E}">
        <p14:creationId xmlns:p14="http://schemas.microsoft.com/office/powerpoint/2010/main" val="3856062690"/>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17B8DD9E-CA24-4411-AAD7-3214E89BEA1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29558366-4391-4370-83A6-532D3797F1DB}"/>
              </a:ext>
            </a:extLst>
          </p:cNvPr>
          <p:cNvSpPr>
            <a:spLocks noGrp="1" noChangeArrowheads="1"/>
          </p:cNvSpPr>
          <p:nvPr>
            <p:ph type="ftr" sz="quarter" idx="11"/>
          </p:nvPr>
        </p:nvSpPr>
        <p:spPr>
          <a:ln/>
        </p:spPr>
        <p:txBody>
          <a:bodyPr/>
          <a:lstStyle>
            <a:lvl1pPr>
              <a:defRPr/>
            </a:lvl1pPr>
          </a:lstStyle>
          <a:p>
            <a:pPr>
              <a:defRPr/>
            </a:pPr>
            <a:r>
              <a:rPr lang="en-US"/>
              <a:t>Management Fundamentals - Chapter 13</a:t>
            </a:r>
          </a:p>
        </p:txBody>
      </p:sp>
      <p:sp>
        <p:nvSpPr>
          <p:cNvPr id="4" name="Rectangle 10">
            <a:extLst>
              <a:ext uri="{FF2B5EF4-FFF2-40B4-BE49-F238E27FC236}">
                <a16:creationId xmlns:a16="http://schemas.microsoft.com/office/drawing/2014/main" id="{7ACB5303-C429-4002-95D1-871E1A2C82C9}"/>
              </a:ext>
            </a:extLst>
          </p:cNvPr>
          <p:cNvSpPr>
            <a:spLocks noGrp="1" noChangeArrowheads="1"/>
          </p:cNvSpPr>
          <p:nvPr>
            <p:ph type="sldNum" sz="quarter" idx="12"/>
          </p:nvPr>
        </p:nvSpPr>
        <p:spPr>
          <a:ln/>
        </p:spPr>
        <p:txBody>
          <a:bodyPr/>
          <a:lstStyle>
            <a:lvl1pPr>
              <a:defRPr/>
            </a:lvl1pPr>
          </a:lstStyle>
          <a:p>
            <a:pPr>
              <a:defRPr/>
            </a:pPr>
            <a:fld id="{56F01D21-BA0F-4433-817A-6CEB52668FF0}" type="slidenum">
              <a:rPr lang="en-US" altLang="en-US"/>
              <a:pPr>
                <a:defRPr/>
              </a:pPr>
              <a:t>‹#›</a:t>
            </a:fld>
            <a:endParaRPr lang="en-US" altLang="en-US"/>
          </a:p>
        </p:txBody>
      </p:sp>
    </p:spTree>
    <p:extLst>
      <p:ext uri="{BB962C8B-B14F-4D97-AF65-F5344CB8AC3E}">
        <p14:creationId xmlns:p14="http://schemas.microsoft.com/office/powerpoint/2010/main" val="696145240"/>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4E6102A2-CB28-4278-8C31-1CB093DC81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118669AA-6724-455D-BE09-6A8BC5458A44}"/>
              </a:ext>
            </a:extLst>
          </p:cNvPr>
          <p:cNvSpPr>
            <a:spLocks noGrp="1" noChangeArrowheads="1"/>
          </p:cNvSpPr>
          <p:nvPr>
            <p:ph type="ftr" sz="quarter" idx="11"/>
          </p:nvPr>
        </p:nvSpPr>
        <p:spPr>
          <a:ln/>
        </p:spPr>
        <p:txBody>
          <a:bodyPr/>
          <a:lstStyle>
            <a:lvl1pPr>
              <a:defRPr/>
            </a:lvl1pPr>
          </a:lstStyle>
          <a:p>
            <a:pPr>
              <a:defRPr/>
            </a:pPr>
            <a:r>
              <a:rPr lang="en-US"/>
              <a:t>Management Fundamentals - Chapter 13</a:t>
            </a:r>
          </a:p>
        </p:txBody>
      </p:sp>
      <p:sp>
        <p:nvSpPr>
          <p:cNvPr id="7" name="Rectangle 10">
            <a:extLst>
              <a:ext uri="{FF2B5EF4-FFF2-40B4-BE49-F238E27FC236}">
                <a16:creationId xmlns:a16="http://schemas.microsoft.com/office/drawing/2014/main" id="{72E240AC-F0C2-4141-8FE8-4C32B7D6D584}"/>
              </a:ext>
            </a:extLst>
          </p:cNvPr>
          <p:cNvSpPr>
            <a:spLocks noGrp="1" noChangeArrowheads="1"/>
          </p:cNvSpPr>
          <p:nvPr>
            <p:ph type="sldNum" sz="quarter" idx="12"/>
          </p:nvPr>
        </p:nvSpPr>
        <p:spPr>
          <a:ln/>
        </p:spPr>
        <p:txBody>
          <a:bodyPr/>
          <a:lstStyle>
            <a:lvl1pPr>
              <a:defRPr/>
            </a:lvl1pPr>
          </a:lstStyle>
          <a:p>
            <a:pPr>
              <a:defRPr/>
            </a:pPr>
            <a:fld id="{B5803D0F-5815-4D2A-BBFE-6E3185A758B0}" type="slidenum">
              <a:rPr lang="en-US" altLang="en-US"/>
              <a:pPr>
                <a:defRPr/>
              </a:pPr>
              <a:t>‹#›</a:t>
            </a:fld>
            <a:endParaRPr lang="en-US" altLang="en-US"/>
          </a:p>
        </p:txBody>
      </p:sp>
    </p:spTree>
    <p:extLst>
      <p:ext uri="{BB962C8B-B14F-4D97-AF65-F5344CB8AC3E}">
        <p14:creationId xmlns:p14="http://schemas.microsoft.com/office/powerpoint/2010/main" val="402199068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E24444A0-465F-4121-B54F-259A40F45A2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4F73918F-9B68-4791-931D-02318C31D761}"/>
              </a:ext>
            </a:extLst>
          </p:cNvPr>
          <p:cNvSpPr>
            <a:spLocks noGrp="1" noChangeArrowheads="1"/>
          </p:cNvSpPr>
          <p:nvPr>
            <p:ph type="ftr" sz="quarter" idx="11"/>
          </p:nvPr>
        </p:nvSpPr>
        <p:spPr>
          <a:ln/>
        </p:spPr>
        <p:txBody>
          <a:bodyPr/>
          <a:lstStyle>
            <a:lvl1pPr>
              <a:defRPr/>
            </a:lvl1pPr>
          </a:lstStyle>
          <a:p>
            <a:pPr>
              <a:defRPr/>
            </a:pPr>
            <a:r>
              <a:rPr lang="en-US"/>
              <a:t>Management Fundamentals - Chapter 13</a:t>
            </a:r>
          </a:p>
        </p:txBody>
      </p:sp>
      <p:sp>
        <p:nvSpPr>
          <p:cNvPr id="7" name="Rectangle 10">
            <a:extLst>
              <a:ext uri="{FF2B5EF4-FFF2-40B4-BE49-F238E27FC236}">
                <a16:creationId xmlns:a16="http://schemas.microsoft.com/office/drawing/2014/main" id="{F4B6CE11-8EB7-4119-AA76-E062B69054E3}"/>
              </a:ext>
            </a:extLst>
          </p:cNvPr>
          <p:cNvSpPr>
            <a:spLocks noGrp="1" noChangeArrowheads="1"/>
          </p:cNvSpPr>
          <p:nvPr>
            <p:ph type="sldNum" sz="quarter" idx="12"/>
          </p:nvPr>
        </p:nvSpPr>
        <p:spPr>
          <a:ln/>
        </p:spPr>
        <p:txBody>
          <a:bodyPr/>
          <a:lstStyle>
            <a:lvl1pPr>
              <a:defRPr/>
            </a:lvl1pPr>
          </a:lstStyle>
          <a:p>
            <a:pPr>
              <a:defRPr/>
            </a:pPr>
            <a:fld id="{E6808BE2-69B8-46DB-B2D2-99CB534A5A51}" type="slidenum">
              <a:rPr lang="en-US" altLang="en-US"/>
              <a:pPr>
                <a:defRPr/>
              </a:pPr>
              <a:t>‹#›</a:t>
            </a:fld>
            <a:endParaRPr lang="en-US" altLang="en-US"/>
          </a:p>
        </p:txBody>
      </p:sp>
    </p:spTree>
    <p:extLst>
      <p:ext uri="{BB962C8B-B14F-4D97-AF65-F5344CB8AC3E}">
        <p14:creationId xmlns:p14="http://schemas.microsoft.com/office/powerpoint/2010/main" val="210057382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p:bgPr>
    </p:bg>
    <p:spTree>
      <p:nvGrpSpPr>
        <p:cNvPr id="1" name=""/>
        <p:cNvGrpSpPr/>
        <p:nvPr/>
      </p:nvGrpSpPr>
      <p:grpSpPr>
        <a:xfrm>
          <a:off x="0" y="0"/>
          <a:ext cx="0" cy="0"/>
          <a:chOff x="0" y="0"/>
          <a:chExt cx="0" cy="0"/>
        </a:xfrm>
      </p:grpSpPr>
      <p:grpSp>
        <p:nvGrpSpPr>
          <p:cNvPr id="1026" name="Group 5">
            <a:extLst>
              <a:ext uri="{FF2B5EF4-FFF2-40B4-BE49-F238E27FC236}">
                <a16:creationId xmlns:a16="http://schemas.microsoft.com/office/drawing/2014/main" id="{19B6C817-A6B3-452F-A7F1-BA36CD083E0A}"/>
              </a:ext>
            </a:extLst>
          </p:cNvPr>
          <p:cNvGrpSpPr>
            <a:grpSpLocks/>
          </p:cNvGrpSpPr>
          <p:nvPr/>
        </p:nvGrpSpPr>
        <p:grpSpPr bwMode="auto">
          <a:xfrm>
            <a:off x="0" y="0"/>
            <a:ext cx="8872538" cy="6870700"/>
            <a:chOff x="0" y="0"/>
            <a:chExt cx="5589" cy="4328"/>
          </a:xfrm>
        </p:grpSpPr>
        <p:sp>
          <p:nvSpPr>
            <p:cNvPr id="2" name="Rectangle 2">
              <a:extLst>
                <a:ext uri="{FF2B5EF4-FFF2-40B4-BE49-F238E27FC236}">
                  <a16:creationId xmlns:a16="http://schemas.microsoft.com/office/drawing/2014/main" id="{F73A7455-0B78-4912-8E37-BD286F520BD2}"/>
                </a:ext>
              </a:extLst>
            </p:cNvPr>
            <p:cNvSpPr>
              <a:spLocks noChangeArrowheads="1"/>
            </p:cNvSpPr>
            <p:nvPr/>
          </p:nvSpPr>
          <p:spPr bwMode="ltGray">
            <a:xfrm>
              <a:off x="336" y="150"/>
              <a:ext cx="5253" cy="40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pic>
          <p:nvPicPr>
            <p:cNvPr id="3" name="Picture 3">
              <a:extLst>
                <a:ext uri="{FF2B5EF4-FFF2-40B4-BE49-F238E27FC236}">
                  <a16:creationId xmlns:a16="http://schemas.microsoft.com/office/drawing/2014/main" id="{9C07966F-57A6-4C01-A912-D82E789EF528}"/>
                </a:ext>
              </a:extLst>
            </p:cNvPr>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ltGray">
            <a:xfrm>
              <a:off x="0" y="0"/>
              <a:ext cx="678" cy="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4">
              <a:extLst>
                <a:ext uri="{FF2B5EF4-FFF2-40B4-BE49-F238E27FC236}">
                  <a16:creationId xmlns:a16="http://schemas.microsoft.com/office/drawing/2014/main" id="{694350DD-7D46-435D-BFD9-F89D15A7C82D}"/>
                </a:ext>
              </a:extLst>
            </p:cNvPr>
            <p:cNvSpPr>
              <a:spLocks noChangeShapeType="1"/>
            </p:cNvSpPr>
            <p:nvPr/>
          </p:nvSpPr>
          <p:spPr bwMode="ltGray">
            <a:xfrm>
              <a:off x="641" y="1008"/>
              <a:ext cx="4879"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027" name="Rectangle 6">
            <a:extLst>
              <a:ext uri="{FF2B5EF4-FFF2-40B4-BE49-F238E27FC236}">
                <a16:creationId xmlns:a16="http://schemas.microsoft.com/office/drawing/2014/main" id="{35672412-2915-454A-9305-8444081C21FE}"/>
              </a:ext>
            </a:extLst>
          </p:cNvPr>
          <p:cNvSpPr>
            <a:spLocks noGrp="1" noChangeArrowheads="1"/>
          </p:cNvSpPr>
          <p:nvPr>
            <p:ph type="title"/>
          </p:nvPr>
        </p:nvSpPr>
        <p:spPr bwMode="auto">
          <a:xfrm>
            <a:off x="9906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0F52EECE-CFF1-483C-BBEE-5B325D051512}"/>
              </a:ext>
            </a:extLst>
          </p:cNvPr>
          <p:cNvSpPr>
            <a:spLocks noGrp="1" noChangeArrowheads="1"/>
          </p:cNvSpPr>
          <p:nvPr>
            <p:ph type="body" idx="1"/>
          </p:nvPr>
        </p:nvSpPr>
        <p:spPr bwMode="auto">
          <a:xfrm>
            <a:off x="9906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8">
            <a:extLst>
              <a:ext uri="{FF2B5EF4-FFF2-40B4-BE49-F238E27FC236}">
                <a16:creationId xmlns:a16="http://schemas.microsoft.com/office/drawing/2014/main" id="{14BEB097-446D-4910-81EE-DA637CCE1392}"/>
              </a:ext>
            </a:extLst>
          </p:cNvPr>
          <p:cNvSpPr>
            <a:spLocks noGrp="1" noChangeArrowheads="1"/>
          </p:cNvSpPr>
          <p:nvPr>
            <p:ph type="dt" sz="half" idx="2"/>
          </p:nvPr>
        </p:nvSpPr>
        <p:spPr bwMode="auto">
          <a:xfrm>
            <a:off x="990600" y="60960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1033" name="Rectangle 9">
            <a:extLst>
              <a:ext uri="{FF2B5EF4-FFF2-40B4-BE49-F238E27FC236}">
                <a16:creationId xmlns:a16="http://schemas.microsoft.com/office/drawing/2014/main" id="{FD85129B-32B8-411C-94EF-1939454978C3}"/>
              </a:ext>
            </a:extLst>
          </p:cNvPr>
          <p:cNvSpPr>
            <a:spLocks noGrp="1" noChangeArrowheads="1"/>
          </p:cNvSpPr>
          <p:nvPr>
            <p:ph type="ftr" sz="quarter" idx="3"/>
          </p:nvPr>
        </p:nvSpPr>
        <p:spPr bwMode="auto">
          <a:xfrm>
            <a:off x="3429000" y="60960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spcBef>
                <a:spcPct val="50000"/>
              </a:spcBef>
              <a:defRPr sz="1400">
                <a:solidFill>
                  <a:schemeClr val="bg2"/>
                </a:solidFill>
              </a:defRPr>
            </a:lvl1pPr>
          </a:lstStyle>
          <a:p>
            <a:pPr>
              <a:defRPr/>
            </a:pPr>
            <a:r>
              <a:rPr lang="en-US"/>
              <a:t>Management Fundamentals - Chapter 13</a:t>
            </a:r>
          </a:p>
        </p:txBody>
      </p:sp>
      <p:sp>
        <p:nvSpPr>
          <p:cNvPr id="1034" name="Rectangle 10">
            <a:extLst>
              <a:ext uri="{FF2B5EF4-FFF2-40B4-BE49-F238E27FC236}">
                <a16:creationId xmlns:a16="http://schemas.microsoft.com/office/drawing/2014/main" id="{210A76AB-B0FD-4060-9654-D126197F05D6}"/>
              </a:ext>
            </a:extLst>
          </p:cNvPr>
          <p:cNvSpPr>
            <a:spLocks noGrp="1" noChangeArrowheads="1"/>
          </p:cNvSpPr>
          <p:nvPr>
            <p:ph type="sldNum" sz="quarter" idx="4"/>
          </p:nvPr>
        </p:nvSpPr>
        <p:spPr bwMode="auto">
          <a:xfrm>
            <a:off x="6858000" y="60960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spcBef>
                <a:spcPct val="50000"/>
              </a:spcBef>
              <a:defRPr sz="1400" smtClean="0">
                <a:solidFill>
                  <a:schemeClr val="bg2"/>
                </a:solidFill>
              </a:defRPr>
            </a:lvl1pPr>
          </a:lstStyle>
          <a:p>
            <a:pPr>
              <a:defRPr/>
            </a:pPr>
            <a:fld id="{4D40BA8F-1B85-4F3B-8598-BEBF40E71E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spd="med">
    <p:random/>
  </p:transition>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9000"/>
        <a:buFont typeface="Monotype Sorts" pitchFamily="2" charset="2"/>
        <a:buChar char="4"/>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eaLnBrk="0" fontAlgn="base" hangingPunct="0">
        <a:spcBef>
          <a:spcPct val="20000"/>
        </a:spcBef>
        <a:spcAft>
          <a:spcPct val="0"/>
        </a:spcAft>
        <a:buClr>
          <a:schemeClr val="accent1"/>
        </a:buClr>
        <a:buChar char="»"/>
        <a:defRPr sz="2000">
          <a:solidFill>
            <a:schemeClr val="tx1"/>
          </a:solidFill>
          <a:latin typeface="+mn-lt"/>
        </a:defRPr>
      </a:lvl6pPr>
      <a:lvl7pPr marL="2971800" indent="-228600" algn="l" rtl="0" eaLnBrk="0" fontAlgn="base" hangingPunct="0">
        <a:spcBef>
          <a:spcPct val="20000"/>
        </a:spcBef>
        <a:spcAft>
          <a:spcPct val="0"/>
        </a:spcAft>
        <a:buClr>
          <a:schemeClr val="accent1"/>
        </a:buClr>
        <a:buChar char="»"/>
        <a:defRPr sz="2000">
          <a:solidFill>
            <a:schemeClr val="tx1"/>
          </a:solidFill>
          <a:latin typeface="+mn-lt"/>
        </a:defRPr>
      </a:lvl7pPr>
      <a:lvl8pPr marL="3429000" indent="-228600" algn="l" rtl="0" eaLnBrk="0" fontAlgn="base" hangingPunct="0">
        <a:spcBef>
          <a:spcPct val="20000"/>
        </a:spcBef>
        <a:spcAft>
          <a:spcPct val="0"/>
        </a:spcAft>
        <a:buClr>
          <a:schemeClr val="accent1"/>
        </a:buClr>
        <a:buChar char="»"/>
        <a:defRPr sz="2000">
          <a:solidFill>
            <a:schemeClr val="tx1"/>
          </a:solidFill>
          <a:latin typeface="+mn-lt"/>
        </a:defRPr>
      </a:lvl8pPr>
      <a:lvl9pPr marL="3886200" indent="-228600" algn="l" rtl="0" eaLnBrk="0" fontAlgn="base" hangingPunct="0">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hebalance.com/goal-setting-your-guide-to-setting-goals-294813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drbobhurley.com/pdf/selfmgc3l.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7825E3B-0E1C-4B59-AA78-699FA13DB3C4}"/>
              </a:ext>
            </a:extLst>
          </p:cNvPr>
          <p:cNvSpPr>
            <a:spLocks noGrp="1" noChangeArrowheads="1"/>
          </p:cNvSpPr>
          <p:nvPr>
            <p:ph type="ctrTitle"/>
          </p:nvPr>
        </p:nvSpPr>
        <p:spPr>
          <a:xfrm>
            <a:off x="990600" y="1905000"/>
            <a:ext cx="7772400" cy="1143000"/>
          </a:xfrm>
          <a:noFill/>
        </p:spPr>
        <p:txBody>
          <a:bodyPr/>
          <a:lstStyle/>
          <a:p>
            <a:pPr algn="ctr"/>
            <a:br>
              <a:rPr lang="en-US" altLang="en-US" sz="3600" dirty="0">
                <a:solidFill>
                  <a:schemeClr val="tx1"/>
                </a:solidFill>
              </a:rPr>
            </a:br>
            <a:r>
              <a:rPr lang="en-CA" b="1" dirty="0"/>
              <a:t>Inspiring Growth and Good Governance in an ISSS Chapter</a:t>
            </a:r>
            <a:br>
              <a:rPr lang="en-CA" b="1" dirty="0"/>
            </a:br>
            <a:br>
              <a:rPr lang="en-US" altLang="en-US" sz="3600" dirty="0"/>
            </a:br>
            <a:endParaRPr lang="en-US" altLang="en-US" sz="3600" dirty="0"/>
          </a:p>
        </p:txBody>
      </p:sp>
      <p:sp>
        <p:nvSpPr>
          <p:cNvPr id="5123" name="Rectangle 3">
            <a:extLst>
              <a:ext uri="{FF2B5EF4-FFF2-40B4-BE49-F238E27FC236}">
                <a16:creationId xmlns:a16="http://schemas.microsoft.com/office/drawing/2014/main" id="{E49EE473-5131-4079-8BF8-02FED90AE819}"/>
              </a:ext>
            </a:extLst>
          </p:cNvPr>
          <p:cNvSpPr>
            <a:spLocks noGrp="1" noChangeArrowheads="1"/>
          </p:cNvSpPr>
          <p:nvPr>
            <p:ph type="subTitle" idx="1"/>
          </p:nvPr>
        </p:nvSpPr>
        <p:spPr>
          <a:xfrm>
            <a:off x="1143000" y="4271963"/>
            <a:ext cx="7467600" cy="1519237"/>
          </a:xfrm>
          <a:noFill/>
        </p:spPr>
        <p:txBody>
          <a:bodyPr/>
          <a:lstStyle/>
          <a:p>
            <a:pPr algn="r">
              <a:buFont typeface="Monotype Sorts" pitchFamily="2" charset="2"/>
              <a:buNone/>
            </a:pPr>
            <a:r>
              <a:rPr lang="en-US" altLang="en-US" sz="2600" b="1" i="1"/>
              <a:t>Prepared by: Robert W. Fletcher</a:t>
            </a:r>
          </a:p>
          <a:p>
            <a:pPr algn="r">
              <a:buFont typeface="Monotype Sorts" pitchFamily="2" charset="2"/>
              <a:buNone/>
            </a:pPr>
            <a:r>
              <a:rPr lang="en-US" altLang="en-US" sz="2600" b="1" i="1"/>
              <a:t>Director, Chapter Services &amp; International Outreach</a:t>
            </a:r>
          </a:p>
          <a:p>
            <a:pPr algn="r">
              <a:buFont typeface="Monotype Sorts" pitchFamily="2" charset="2"/>
              <a:buNone/>
            </a:pPr>
            <a:r>
              <a:rPr lang="en-US" altLang="en-US" sz="2600" b="1" i="1"/>
              <a:t>International System Safety Society</a:t>
            </a:r>
          </a:p>
          <a:p>
            <a:pPr algn="r">
              <a:buFont typeface="Monotype Sorts" pitchFamily="2" charset="2"/>
              <a:buNone/>
            </a:pPr>
            <a:endParaRPr lang="en-US" altLang="en-US" sz="2600" b="1" i="1"/>
          </a:p>
          <a:p>
            <a:pPr algn="l">
              <a:buFont typeface="Monotype Sorts" pitchFamily="2" charset="2"/>
              <a:buNone/>
            </a:pPr>
            <a:endParaRPr lang="en-US" altLang="en-US" b="1" i="1"/>
          </a:p>
          <a:p>
            <a:pPr algn="l">
              <a:buFont typeface="Monotype Sorts" pitchFamily="2" charset="2"/>
              <a:buNone/>
            </a:pPr>
            <a:endParaRPr lang="en-US" altLang="en-US" b="1"/>
          </a:p>
        </p:txBody>
      </p:sp>
    </p:spTree>
  </p:cSld>
  <p:clrMapOvr>
    <a:overrideClrMapping bg1="lt1" tx1="dk1" bg2="lt2" tx2="dk2" accent1="accent1" accent2="accent2" accent3="accent3" accent4="accent4" accent5="accent5" accent6="accent6" hlink="hlink" folHlink="folHlink"/>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907DE35-D520-4DA2-9E60-D990B2C87B42}"/>
              </a:ext>
            </a:extLst>
          </p:cNvPr>
          <p:cNvSpPr>
            <a:spLocks noGrp="1" noChangeArrowheads="1"/>
          </p:cNvSpPr>
          <p:nvPr>
            <p:ph type="title"/>
          </p:nvPr>
        </p:nvSpPr>
        <p:spPr/>
        <p:txBody>
          <a:bodyPr/>
          <a:lstStyle/>
          <a:p>
            <a:r>
              <a:rPr lang="en-CA" altLang="en-US" dirty="0"/>
              <a:t>Leadership </a:t>
            </a:r>
            <a:r>
              <a:rPr lang="en-CA" altLang="en-US" sz="2800" dirty="0"/>
              <a:t>… vision, goals, inspiration ???</a:t>
            </a:r>
            <a:endParaRPr lang="en-US" altLang="en-US" sz="2800" dirty="0"/>
          </a:p>
        </p:txBody>
      </p:sp>
      <p:sp>
        <p:nvSpPr>
          <p:cNvPr id="3" name="Content Placeholder 2">
            <a:extLst>
              <a:ext uri="{FF2B5EF4-FFF2-40B4-BE49-F238E27FC236}">
                <a16:creationId xmlns:a16="http://schemas.microsoft.com/office/drawing/2014/main" id="{3C434862-51C8-4619-AC2E-146370DEC880}"/>
              </a:ext>
            </a:extLst>
          </p:cNvPr>
          <p:cNvSpPr>
            <a:spLocks noGrp="1"/>
          </p:cNvSpPr>
          <p:nvPr>
            <p:ph idx="1"/>
          </p:nvPr>
        </p:nvSpPr>
        <p:spPr>
          <a:xfrm>
            <a:off x="990600" y="1828800"/>
            <a:ext cx="7772400" cy="4572000"/>
          </a:xfrm>
          <a:extLst/>
        </p:spPr>
        <p:txBody>
          <a:bodyPr/>
          <a:lstStyle/>
          <a:p>
            <a:pPr>
              <a:defRPr/>
            </a:pPr>
            <a:r>
              <a:rPr lang="en-CA" sz="2800" dirty="0"/>
              <a:t>the art of motivating a group of people (chapter members) to act towards achieving a common </a:t>
            </a:r>
            <a:r>
              <a:rPr lang="en-CA" sz="2800" b="1" dirty="0">
                <a:hlinkClick r:id="rId2"/>
              </a:rPr>
              <a:t>goal</a:t>
            </a:r>
            <a:r>
              <a:rPr lang="en-CA" sz="2800" b="1" dirty="0"/>
              <a:t> </a:t>
            </a:r>
            <a:r>
              <a:rPr lang="en-CA" sz="2800" dirty="0"/>
              <a:t>... </a:t>
            </a:r>
            <a:endParaRPr lang="en-CA" sz="2600" dirty="0">
              <a:solidFill>
                <a:schemeClr val="accent2"/>
              </a:solidFill>
            </a:endParaRPr>
          </a:p>
          <a:p>
            <a:pPr>
              <a:defRPr/>
            </a:pPr>
            <a:r>
              <a:rPr lang="en-CA" sz="2800" dirty="0"/>
              <a:t>ability </a:t>
            </a:r>
            <a:r>
              <a:rPr lang="en-CA" sz="2800" b="1" u="sng" dirty="0">
                <a:solidFill>
                  <a:schemeClr val="accent2"/>
                </a:solidFill>
              </a:rPr>
              <a:t>to inspire</a:t>
            </a:r>
            <a:r>
              <a:rPr lang="en-CA" sz="2800" b="1" dirty="0">
                <a:solidFill>
                  <a:schemeClr val="accent2"/>
                </a:solidFill>
              </a:rPr>
              <a:t> </a:t>
            </a:r>
            <a:r>
              <a:rPr lang="en-CA" sz="2800" dirty="0"/>
              <a:t>others </a:t>
            </a:r>
          </a:p>
          <a:p>
            <a:pPr>
              <a:defRPr/>
            </a:pPr>
            <a:r>
              <a:rPr lang="en-CA" sz="2800" dirty="0"/>
              <a:t>the leader (President of a Chapter) is the inspiration and director of the action. He or she is the person in the group that possesses the combination of personality and leadership skills that makes others want to follow his or her direction</a:t>
            </a:r>
            <a:endParaRPr lang="en-US" sz="2800" dirty="0"/>
          </a:p>
        </p:txBody>
      </p:sp>
      <p:sp>
        <p:nvSpPr>
          <p:cNvPr id="17412" name="Slide Number Placeholder 4">
            <a:extLst>
              <a:ext uri="{FF2B5EF4-FFF2-40B4-BE49-F238E27FC236}">
                <a16:creationId xmlns:a16="http://schemas.microsoft.com/office/drawing/2014/main" id="{CBBD7C1A-5E75-400C-88BE-EE42403574F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D97B86-978C-4721-8EE1-D0D7172A88E2}" type="slidenum">
              <a:rPr lang="en-US" altLang="en-US" sz="1400">
                <a:solidFill>
                  <a:schemeClr val="bg2"/>
                </a:solidFill>
              </a:rPr>
              <a:pPr/>
              <a:t>10</a:t>
            </a:fld>
            <a:endParaRPr lang="en-US" altLang="en-US" sz="1400">
              <a:solidFill>
                <a:schemeClr val="bg2"/>
              </a:solidFill>
            </a:endParaRP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Best type of Leadership for Chapters</a:t>
            </a:r>
            <a:endParaRPr lang="en-CA" sz="3800" dirty="0"/>
          </a:p>
        </p:txBody>
      </p:sp>
      <p:sp>
        <p:nvSpPr>
          <p:cNvPr id="3" name="Content Placeholder 2"/>
          <p:cNvSpPr>
            <a:spLocks noGrp="1"/>
          </p:cNvSpPr>
          <p:nvPr>
            <p:ph idx="1"/>
          </p:nvPr>
        </p:nvSpPr>
        <p:spPr/>
        <p:txBody>
          <a:bodyPr/>
          <a:lstStyle/>
          <a:p>
            <a:r>
              <a:rPr lang="en-US" dirty="0"/>
              <a:t>- like a Major / </a:t>
            </a:r>
            <a:r>
              <a:rPr lang="en-US" dirty="0" err="1"/>
              <a:t>LCol</a:t>
            </a:r>
            <a:r>
              <a:rPr lang="en-US" dirty="0"/>
              <a:t> in military field operations with a technical background </a:t>
            </a:r>
          </a:p>
          <a:p>
            <a:r>
              <a:rPr lang="en-US" dirty="0"/>
              <a:t>- some people are better suited for Head Office type leadership; more document structured and less people oriented</a:t>
            </a:r>
          </a:p>
          <a:p>
            <a:endParaRPr lang="en-CA"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BCBFC9B-7C11-4015-BC86-E09A366AEEF6}" type="slidenum">
              <a:rPr lang="en-US" altLang="en-US" smtClean="0"/>
              <a:pPr>
                <a:defRPr/>
              </a:pPr>
              <a:t>11</a:t>
            </a:fld>
            <a:endParaRPr lang="en-US" altLang="en-US"/>
          </a:p>
        </p:txBody>
      </p:sp>
    </p:spTree>
    <p:extLst>
      <p:ext uri="{BB962C8B-B14F-4D97-AF65-F5344CB8AC3E}">
        <p14:creationId xmlns:p14="http://schemas.microsoft.com/office/powerpoint/2010/main" val="2019697587"/>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800" dirty="0"/>
              <a:t>Inspiring Leadership: people centric </a:t>
            </a:r>
          </a:p>
        </p:txBody>
      </p:sp>
      <p:sp>
        <p:nvSpPr>
          <p:cNvPr id="3" name="Content Placeholder 2"/>
          <p:cNvSpPr>
            <a:spLocks noGrp="1"/>
          </p:cNvSpPr>
          <p:nvPr>
            <p:ph idx="1"/>
          </p:nvPr>
        </p:nvSpPr>
        <p:spPr/>
        <p:txBody>
          <a:bodyPr/>
          <a:lstStyle/>
          <a:p>
            <a:pPr marL="0" indent="0">
              <a:buNone/>
            </a:pPr>
            <a:r>
              <a:rPr lang="en-CA" sz="3400" dirty="0"/>
              <a:t>The leader is able to;</a:t>
            </a:r>
          </a:p>
          <a:p>
            <a:r>
              <a:rPr lang="en-CA" sz="3400" dirty="0"/>
              <a:t>Face challenges</a:t>
            </a:r>
          </a:p>
          <a:p>
            <a:r>
              <a:rPr lang="en-CA" sz="3400" dirty="0"/>
              <a:t>Win trust</a:t>
            </a:r>
          </a:p>
          <a:p>
            <a:r>
              <a:rPr lang="en-CA" sz="3400" dirty="0"/>
              <a:t>Be authentic</a:t>
            </a:r>
          </a:p>
          <a:p>
            <a:r>
              <a:rPr lang="en-CA" sz="3400" dirty="0"/>
              <a:t>Earn respect</a:t>
            </a:r>
          </a:p>
          <a:p>
            <a:r>
              <a:rPr lang="en-CA" sz="3400" dirty="0"/>
              <a:t>Stay curious </a:t>
            </a:r>
            <a:r>
              <a:rPr lang="en-CA" sz="2600" dirty="0">
                <a:solidFill>
                  <a:schemeClr val="accent2"/>
                </a:solidFill>
              </a:rPr>
              <a:t>i.e. open to new ways of doing things</a:t>
            </a:r>
          </a:p>
        </p:txBody>
      </p:sp>
      <p:sp>
        <p:nvSpPr>
          <p:cNvPr id="4" name="Footer Placeholder 3"/>
          <p:cNvSpPr>
            <a:spLocks noGrp="1"/>
          </p:cNvSpPr>
          <p:nvPr>
            <p:ph type="ftr" sz="quarter" idx="11"/>
          </p:nvPr>
        </p:nvSpPr>
        <p:spPr/>
        <p:txBody>
          <a:bodyPr/>
          <a:lstStyle/>
          <a:p>
            <a:pPr>
              <a:defRPr/>
            </a:pPr>
            <a:r>
              <a:rPr lang="en-US" dirty="0"/>
              <a:t>13</a:t>
            </a:r>
          </a:p>
        </p:txBody>
      </p:sp>
      <p:sp>
        <p:nvSpPr>
          <p:cNvPr id="5" name="Slide Number Placeholder 4"/>
          <p:cNvSpPr>
            <a:spLocks noGrp="1"/>
          </p:cNvSpPr>
          <p:nvPr>
            <p:ph type="sldNum" sz="quarter" idx="12"/>
          </p:nvPr>
        </p:nvSpPr>
        <p:spPr/>
        <p:txBody>
          <a:bodyPr/>
          <a:lstStyle/>
          <a:p>
            <a:pPr>
              <a:defRPr/>
            </a:pPr>
            <a:fld id="{1BCBFC9B-7C11-4015-BC86-E09A366AEEF6}" type="slidenum">
              <a:rPr lang="en-US" altLang="en-US" smtClean="0"/>
              <a:pPr>
                <a:defRPr/>
              </a:pPr>
              <a:t>12</a:t>
            </a:fld>
            <a:endParaRPr lang="en-US" altLang="en-US"/>
          </a:p>
        </p:txBody>
      </p:sp>
    </p:spTree>
    <p:extLst>
      <p:ext uri="{BB962C8B-B14F-4D97-AF65-F5344CB8AC3E}">
        <p14:creationId xmlns:p14="http://schemas.microsoft.com/office/powerpoint/2010/main" val="1280337543"/>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A301C7C-DB8A-4A1D-8412-04EFD0A06F4F}"/>
              </a:ext>
            </a:extLst>
          </p:cNvPr>
          <p:cNvSpPr>
            <a:spLocks noGrp="1" noChangeArrowheads="1"/>
          </p:cNvSpPr>
          <p:nvPr>
            <p:ph type="title"/>
          </p:nvPr>
        </p:nvSpPr>
        <p:spPr/>
        <p:txBody>
          <a:bodyPr/>
          <a:lstStyle/>
          <a:p>
            <a:r>
              <a:rPr lang="en-CA" altLang="en-US" dirty="0"/>
              <a:t>ISSS Situation …</a:t>
            </a:r>
          </a:p>
        </p:txBody>
      </p:sp>
      <p:sp>
        <p:nvSpPr>
          <p:cNvPr id="8195" name="Content Placeholder 2">
            <a:extLst>
              <a:ext uri="{FF2B5EF4-FFF2-40B4-BE49-F238E27FC236}">
                <a16:creationId xmlns:a16="http://schemas.microsoft.com/office/drawing/2014/main" id="{43C88A20-ABF0-4AF9-8188-0B466F9ABB6D}"/>
              </a:ext>
            </a:extLst>
          </p:cNvPr>
          <p:cNvSpPr>
            <a:spLocks noGrp="1"/>
          </p:cNvSpPr>
          <p:nvPr>
            <p:ph idx="1"/>
          </p:nvPr>
        </p:nvSpPr>
        <p:spPr>
          <a:xfrm>
            <a:off x="990600" y="1600200"/>
            <a:ext cx="7772400" cy="4953000"/>
          </a:xfrm>
        </p:spPr>
        <p:txBody>
          <a:bodyPr/>
          <a:lstStyle/>
          <a:p>
            <a:pPr>
              <a:defRPr/>
            </a:pPr>
            <a:r>
              <a:rPr lang="en-CA" altLang="en-US" sz="3000" dirty="0"/>
              <a:t>Some people </a:t>
            </a:r>
            <a:r>
              <a:rPr lang="en-CA" altLang="en-US" sz="3000" u="sng" dirty="0"/>
              <a:t>do </a:t>
            </a:r>
            <a:r>
              <a:rPr lang="en-CA" altLang="en-US" sz="3000" i="1" u="sng" dirty="0"/>
              <a:t>not want </a:t>
            </a:r>
            <a:r>
              <a:rPr lang="en-CA" altLang="en-US" sz="3000" dirty="0"/>
              <a:t>to become members or to serve in chapter leadership positions? </a:t>
            </a:r>
            <a:r>
              <a:rPr lang="en-CA" altLang="en-US" sz="3000" dirty="0">
                <a:solidFill>
                  <a:schemeClr val="accent2"/>
                </a:solidFill>
              </a:rPr>
              <a:t>Ask why?</a:t>
            </a:r>
          </a:p>
          <a:p>
            <a:pPr>
              <a:defRPr/>
            </a:pPr>
            <a:r>
              <a:rPr lang="en-CA" altLang="en-US" sz="3000" dirty="0"/>
              <a:t>Some people </a:t>
            </a:r>
            <a:r>
              <a:rPr lang="en-CA" altLang="en-US" sz="3000" u="sng" dirty="0"/>
              <a:t>do </a:t>
            </a:r>
            <a:r>
              <a:rPr lang="en-CA" altLang="en-US" sz="3000" i="1" u="sng" dirty="0"/>
              <a:t>not</a:t>
            </a:r>
            <a:r>
              <a:rPr lang="en-CA" altLang="en-US" sz="3000" u="sng" dirty="0"/>
              <a:t> </a:t>
            </a:r>
            <a:r>
              <a:rPr lang="en-CA" altLang="en-US" sz="3000" i="1" u="sng" dirty="0"/>
              <a:t>want</a:t>
            </a:r>
            <a:r>
              <a:rPr lang="en-CA" altLang="en-US" sz="3000" dirty="0"/>
              <a:t> to volunteer to serve in the ISSS leadership positions at the Chapter level? </a:t>
            </a:r>
            <a:r>
              <a:rPr lang="en-CA" altLang="en-US" sz="3000" dirty="0">
                <a:solidFill>
                  <a:schemeClr val="accent2"/>
                </a:solidFill>
              </a:rPr>
              <a:t>Ask why?</a:t>
            </a:r>
          </a:p>
          <a:p>
            <a:pPr>
              <a:defRPr/>
            </a:pPr>
            <a:r>
              <a:rPr lang="en-CA" altLang="en-US" sz="3000" dirty="0"/>
              <a:t>Generations: have different expectations</a:t>
            </a:r>
          </a:p>
          <a:p>
            <a:pPr lvl="1">
              <a:defRPr/>
            </a:pPr>
            <a:r>
              <a:rPr lang="en-CA" altLang="en-US" sz="2600" dirty="0"/>
              <a:t>Baby Boomers;  	ages 50 – 70 (born 1947+)</a:t>
            </a:r>
          </a:p>
          <a:p>
            <a:pPr lvl="1">
              <a:defRPr/>
            </a:pPr>
            <a:r>
              <a:rPr lang="en-CA" altLang="en-US" sz="2600" dirty="0" err="1"/>
              <a:t>Nxers</a:t>
            </a:r>
            <a:r>
              <a:rPr lang="en-CA" altLang="en-US" sz="2600" dirty="0"/>
              <a:t>; 			ages 35 – 50 (born 1967+)</a:t>
            </a:r>
          </a:p>
          <a:p>
            <a:pPr lvl="1">
              <a:defRPr/>
            </a:pPr>
            <a:r>
              <a:rPr lang="en-CA" altLang="en-US" sz="2600" dirty="0"/>
              <a:t>Millennials; 		ages 20 - 35  (born 1980+)</a:t>
            </a:r>
          </a:p>
          <a:p>
            <a:pPr lvl="1">
              <a:defRPr/>
            </a:pPr>
            <a:endParaRPr lang="en-CA" altLang="en-US" sz="2600" dirty="0"/>
          </a:p>
          <a:p>
            <a:pPr marL="457200" lvl="1" indent="0">
              <a:buFontTx/>
              <a:buNone/>
              <a:defRPr/>
            </a:pPr>
            <a:endParaRPr lang="en-CA" altLang="en-US" sz="2600" dirty="0"/>
          </a:p>
          <a:p>
            <a:pPr>
              <a:defRPr/>
            </a:pPr>
            <a:endParaRPr lang="en-CA" altLang="en-US" sz="3000" dirty="0"/>
          </a:p>
          <a:p>
            <a:pPr>
              <a:defRPr/>
            </a:pPr>
            <a:endParaRPr lang="en-CA" altLang="en-US" sz="3000" dirty="0"/>
          </a:p>
        </p:txBody>
      </p:sp>
      <p:sp>
        <p:nvSpPr>
          <p:cNvPr id="7172" name="Slide Number Placeholder 4">
            <a:extLst>
              <a:ext uri="{FF2B5EF4-FFF2-40B4-BE49-F238E27FC236}">
                <a16:creationId xmlns:a16="http://schemas.microsoft.com/office/drawing/2014/main" id="{C288C423-DB0B-47B7-8830-0F2A2A6ED72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9000"/>
              <a:buFont typeface="Monotype Sorts" pitchFamily="2" charset="2"/>
              <a:buChar char="4"/>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fld id="{366985DC-B375-41B7-93FA-DBE867CFC38B}" type="slidenum">
              <a:rPr lang="en-US" altLang="en-US" sz="1400">
                <a:solidFill>
                  <a:schemeClr val="bg2"/>
                </a:solidFill>
              </a:rPr>
              <a:pPr>
                <a:spcBef>
                  <a:spcPct val="50000"/>
                </a:spcBef>
                <a:buClrTx/>
                <a:buSzTx/>
                <a:buFontTx/>
                <a:buNone/>
              </a:pPr>
              <a:t>13</a:t>
            </a:fld>
            <a:endParaRPr lang="en-US" altLang="en-US" sz="1400">
              <a:solidFill>
                <a:schemeClr val="bg2"/>
              </a:solidFill>
            </a:endParaRPr>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8DDE967-8D59-4BE7-8ED2-1D04B5EAE3C2}"/>
              </a:ext>
            </a:extLst>
          </p:cNvPr>
          <p:cNvSpPr>
            <a:spLocks noGrp="1" noChangeArrowheads="1"/>
          </p:cNvSpPr>
          <p:nvPr>
            <p:ph type="title"/>
          </p:nvPr>
        </p:nvSpPr>
        <p:spPr/>
        <p:txBody>
          <a:bodyPr/>
          <a:lstStyle/>
          <a:p>
            <a:r>
              <a:rPr lang="en-CA" altLang="en-US" sz="3000" dirty="0"/>
              <a:t>Why do People </a:t>
            </a:r>
            <a:r>
              <a:rPr lang="en-CA" altLang="en-US" sz="3000" u="sng" dirty="0"/>
              <a:t>Want</a:t>
            </a:r>
            <a:r>
              <a:rPr lang="en-CA" altLang="en-US" sz="3000" dirty="0"/>
              <a:t> to Volunteer for the ISSS? </a:t>
            </a:r>
            <a:endParaRPr lang="en-US" altLang="en-US" sz="3000" dirty="0"/>
          </a:p>
        </p:txBody>
      </p:sp>
      <p:sp>
        <p:nvSpPr>
          <p:cNvPr id="3" name="Content Placeholder 2">
            <a:extLst>
              <a:ext uri="{FF2B5EF4-FFF2-40B4-BE49-F238E27FC236}">
                <a16:creationId xmlns:a16="http://schemas.microsoft.com/office/drawing/2014/main" id="{42CE6F10-5ED1-4DF4-B7FF-E31966A4A519}"/>
              </a:ext>
            </a:extLst>
          </p:cNvPr>
          <p:cNvSpPr>
            <a:spLocks noGrp="1"/>
          </p:cNvSpPr>
          <p:nvPr>
            <p:ph idx="1"/>
          </p:nvPr>
        </p:nvSpPr>
        <p:spPr/>
        <p:txBody>
          <a:bodyPr/>
          <a:lstStyle/>
          <a:p>
            <a:pPr>
              <a:defRPr/>
            </a:pPr>
            <a:r>
              <a:rPr lang="en-CA" dirty="0"/>
              <a:t>To join an engineering organization that works to make this a safer world !</a:t>
            </a:r>
          </a:p>
          <a:p>
            <a:pPr>
              <a:defRPr/>
            </a:pPr>
            <a:r>
              <a:rPr lang="en-CA" dirty="0"/>
              <a:t>Opportunity to develop qualities that are required at senior level </a:t>
            </a:r>
          </a:p>
          <a:p>
            <a:pPr marL="914400" lvl="1" indent="-514350">
              <a:buFont typeface="+mj-lt"/>
              <a:buAutoNum type="arabicPeriod"/>
              <a:defRPr/>
            </a:pPr>
            <a:r>
              <a:rPr lang="en-CA" sz="1800" dirty="0"/>
              <a:t>President</a:t>
            </a:r>
          </a:p>
          <a:p>
            <a:pPr marL="914400" lvl="1" indent="-514350">
              <a:buFont typeface="+mj-lt"/>
              <a:buAutoNum type="arabicPeriod"/>
              <a:defRPr/>
            </a:pPr>
            <a:r>
              <a:rPr lang="en-CA" sz="1800" dirty="0"/>
              <a:t>Vice President</a:t>
            </a:r>
          </a:p>
          <a:p>
            <a:pPr marL="914400" lvl="1" indent="-514350">
              <a:buFont typeface="+mj-lt"/>
              <a:buAutoNum type="arabicPeriod"/>
              <a:defRPr/>
            </a:pPr>
            <a:r>
              <a:rPr lang="en-CA" sz="1800" dirty="0"/>
              <a:t>Treasurer</a:t>
            </a:r>
          </a:p>
          <a:p>
            <a:pPr marL="914400" lvl="1" indent="-514350">
              <a:buFont typeface="+mj-lt"/>
              <a:buAutoNum type="arabicPeriod"/>
              <a:defRPr/>
            </a:pPr>
            <a:r>
              <a:rPr lang="en-CA" sz="1800" dirty="0"/>
              <a:t>Secretary</a:t>
            </a:r>
          </a:p>
          <a:p>
            <a:pPr marL="914400" lvl="1" indent="-514350">
              <a:buFont typeface="+mj-lt"/>
              <a:buAutoNum type="arabicPeriod"/>
              <a:defRPr/>
            </a:pPr>
            <a:r>
              <a:rPr lang="en-CA" sz="1800" dirty="0"/>
              <a:t>Program Chair</a:t>
            </a:r>
          </a:p>
          <a:p>
            <a:pPr marL="400050" lvl="1" indent="0">
              <a:buFontTx/>
              <a:buNone/>
              <a:defRPr/>
            </a:pPr>
            <a:r>
              <a:rPr lang="en-CA" dirty="0"/>
              <a:t>* Some people will join ISSS if asked; the recruiting style is important </a:t>
            </a:r>
            <a:r>
              <a:rPr lang="en-CA" dirty="0">
                <a:sym typeface="Wingdings" panose="05000000000000000000" pitchFamily="2" charset="2"/>
              </a:rPr>
              <a:t> !</a:t>
            </a:r>
            <a:endParaRPr lang="en-CA" dirty="0"/>
          </a:p>
          <a:p>
            <a:pPr lvl="1">
              <a:defRPr/>
            </a:pPr>
            <a:endParaRPr lang="en-CA" dirty="0"/>
          </a:p>
          <a:p>
            <a:pPr>
              <a:defRPr/>
            </a:pPr>
            <a:endParaRPr lang="en-US" dirty="0"/>
          </a:p>
        </p:txBody>
      </p:sp>
      <p:sp>
        <p:nvSpPr>
          <p:cNvPr id="21508" name="Slide Number Placeholder 4">
            <a:extLst>
              <a:ext uri="{FF2B5EF4-FFF2-40B4-BE49-F238E27FC236}">
                <a16:creationId xmlns:a16="http://schemas.microsoft.com/office/drawing/2014/main" id="{1DBF6582-A789-4E31-A235-041C1E050DE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B6F2E42-AD01-4476-B6AE-601E54BDE005}" type="slidenum">
              <a:rPr lang="en-US" altLang="en-US" sz="1400">
                <a:solidFill>
                  <a:schemeClr val="bg2"/>
                </a:solidFill>
              </a:rPr>
              <a:pPr/>
              <a:t>14</a:t>
            </a:fld>
            <a:endParaRPr lang="en-US" altLang="en-US" sz="1400">
              <a:solidFill>
                <a:schemeClr val="bg2"/>
              </a:solidFill>
            </a:endParaRPr>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2139-B058-480A-8607-844A5BE4FE89}"/>
              </a:ext>
            </a:extLst>
          </p:cNvPr>
          <p:cNvSpPr>
            <a:spLocks noGrp="1"/>
          </p:cNvSpPr>
          <p:nvPr>
            <p:ph type="title"/>
          </p:nvPr>
        </p:nvSpPr>
        <p:spPr/>
        <p:txBody>
          <a:bodyPr/>
          <a:lstStyle/>
          <a:p>
            <a:r>
              <a:rPr lang="en-US" sz="3400" dirty="0"/>
              <a:t>Why people volunteer …</a:t>
            </a:r>
          </a:p>
        </p:txBody>
      </p:sp>
      <p:sp>
        <p:nvSpPr>
          <p:cNvPr id="3" name="Content Placeholder 2">
            <a:extLst>
              <a:ext uri="{FF2B5EF4-FFF2-40B4-BE49-F238E27FC236}">
                <a16:creationId xmlns:a16="http://schemas.microsoft.com/office/drawing/2014/main" id="{AA154D7A-1B5A-4F50-A1F5-546913605B54}"/>
              </a:ext>
            </a:extLst>
          </p:cNvPr>
          <p:cNvSpPr>
            <a:spLocks noGrp="1"/>
          </p:cNvSpPr>
          <p:nvPr>
            <p:ph idx="1"/>
          </p:nvPr>
        </p:nvSpPr>
        <p:spPr>
          <a:xfrm>
            <a:off x="973667" y="1790700"/>
            <a:ext cx="7772400" cy="4533900"/>
          </a:xfrm>
        </p:spPr>
        <p:txBody>
          <a:bodyPr/>
          <a:lstStyle/>
          <a:p>
            <a:pPr marL="0" indent="0">
              <a:buNone/>
            </a:pPr>
            <a:r>
              <a:rPr lang="en-US" sz="2200" b="1" dirty="0"/>
              <a:t>1</a:t>
            </a:r>
            <a:r>
              <a:rPr lang="en-US" sz="2800" b="1" dirty="0"/>
              <a:t>. </a:t>
            </a:r>
            <a:r>
              <a:rPr lang="en-US" sz="2400" dirty="0"/>
              <a:t>People like to make a difference.</a:t>
            </a:r>
            <a:endParaRPr lang="en-CA" sz="2400" dirty="0"/>
          </a:p>
          <a:p>
            <a:pPr marL="0" indent="0">
              <a:buNone/>
            </a:pPr>
            <a:r>
              <a:rPr lang="en-US" sz="2400" dirty="0"/>
              <a:t>2. Volunteering makes people feel better.</a:t>
            </a:r>
            <a:endParaRPr lang="en-CA" sz="2400" dirty="0"/>
          </a:p>
          <a:p>
            <a:pPr marL="0" indent="0">
              <a:buNone/>
            </a:pPr>
            <a:r>
              <a:rPr lang="en-US" sz="2400" dirty="0"/>
              <a:t>3. People like to learn.</a:t>
            </a:r>
            <a:endParaRPr lang="en-CA" sz="2400" dirty="0"/>
          </a:p>
          <a:p>
            <a:pPr marL="0" indent="0">
              <a:buNone/>
            </a:pPr>
            <a:r>
              <a:rPr lang="en-US" sz="2400" dirty="0"/>
              <a:t>4. Chapter level volunteers are “people-people”; … </a:t>
            </a:r>
            <a:r>
              <a:rPr lang="en-US" sz="2400" dirty="0">
                <a:solidFill>
                  <a:schemeClr val="accent2"/>
                </a:solidFill>
              </a:rPr>
              <a:t>networking is important and meaningful to them</a:t>
            </a:r>
            <a:endParaRPr lang="en-CA" sz="2400" dirty="0">
              <a:solidFill>
                <a:schemeClr val="accent2"/>
              </a:solidFill>
            </a:endParaRPr>
          </a:p>
          <a:p>
            <a:pPr marL="0" indent="0">
              <a:buNone/>
            </a:pPr>
            <a:r>
              <a:rPr lang="en-US" sz="2400" dirty="0"/>
              <a:t>5. People love to support their favorite causes.</a:t>
            </a:r>
            <a:endParaRPr lang="en-CA" sz="2400" dirty="0"/>
          </a:p>
          <a:p>
            <a:pPr marL="0" indent="0">
              <a:buNone/>
            </a:pPr>
            <a:r>
              <a:rPr lang="en-US" sz="2400" dirty="0"/>
              <a:t>6. Volunteers love to be active.</a:t>
            </a:r>
            <a:endParaRPr lang="en-CA" sz="2400" dirty="0"/>
          </a:p>
          <a:p>
            <a:pPr marL="0" indent="0">
              <a:buNone/>
            </a:pPr>
            <a:r>
              <a:rPr lang="en-US" sz="2400" dirty="0"/>
              <a:t>7. Everyone likes perks ... </a:t>
            </a:r>
            <a:r>
              <a:rPr lang="en-US" sz="2400" dirty="0">
                <a:solidFill>
                  <a:schemeClr val="accent2"/>
                </a:solidFill>
              </a:rPr>
              <a:t>opportunities to meet accomplished people; represent a chapter, opportunity to initiate one’s ideas. </a:t>
            </a:r>
            <a:r>
              <a:rPr lang="en-US" sz="2400" dirty="0"/>
              <a:t> </a:t>
            </a:r>
            <a:endParaRPr lang="en-CA" sz="2400" dirty="0"/>
          </a:p>
          <a:p>
            <a:pPr marL="0" indent="0">
              <a:buNone/>
            </a:pPr>
            <a:r>
              <a:rPr lang="en-US" sz="2400" dirty="0"/>
              <a:t>8. Some folks love seeing how things work</a:t>
            </a:r>
            <a:endParaRPr lang="en-CA" sz="2400" dirty="0"/>
          </a:p>
          <a:p>
            <a:endParaRPr lang="en-US" dirty="0"/>
          </a:p>
        </p:txBody>
      </p:sp>
      <p:sp>
        <p:nvSpPr>
          <p:cNvPr id="5" name="Slide Number Placeholder 4">
            <a:extLst>
              <a:ext uri="{FF2B5EF4-FFF2-40B4-BE49-F238E27FC236}">
                <a16:creationId xmlns:a16="http://schemas.microsoft.com/office/drawing/2014/main" id="{93C37C0E-BDC8-44A6-9CA4-A697CECEA437}"/>
              </a:ext>
            </a:extLst>
          </p:cNvPr>
          <p:cNvSpPr>
            <a:spLocks noGrp="1"/>
          </p:cNvSpPr>
          <p:nvPr>
            <p:ph type="sldNum" sz="quarter" idx="12"/>
          </p:nvPr>
        </p:nvSpPr>
        <p:spPr/>
        <p:txBody>
          <a:bodyPr/>
          <a:lstStyle/>
          <a:p>
            <a:pPr>
              <a:defRPr/>
            </a:pPr>
            <a:fld id="{1BCBFC9B-7C11-4015-BC86-E09A366AEEF6}" type="slidenum">
              <a:rPr lang="en-US" altLang="en-US" smtClean="0"/>
              <a:pPr>
                <a:defRPr/>
              </a:pPr>
              <a:t>15</a:t>
            </a:fld>
            <a:endParaRPr lang="en-US" altLang="en-US" dirty="0"/>
          </a:p>
        </p:txBody>
      </p:sp>
    </p:spTree>
    <p:extLst>
      <p:ext uri="{BB962C8B-B14F-4D97-AF65-F5344CB8AC3E}">
        <p14:creationId xmlns:p14="http://schemas.microsoft.com/office/powerpoint/2010/main" val="2507175525"/>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CD34B60-543F-4DF9-B227-5657E71B44AD}"/>
              </a:ext>
            </a:extLst>
          </p:cNvPr>
          <p:cNvSpPr>
            <a:spLocks noGrp="1" noChangeArrowheads="1"/>
          </p:cNvSpPr>
          <p:nvPr>
            <p:ph type="title"/>
          </p:nvPr>
        </p:nvSpPr>
        <p:spPr/>
        <p:txBody>
          <a:bodyPr/>
          <a:lstStyle/>
          <a:p>
            <a:r>
              <a:rPr lang="en-CA" altLang="en-US" sz="3400" dirty="0"/>
              <a:t>Why do People </a:t>
            </a:r>
            <a:r>
              <a:rPr lang="en-CA" altLang="en-US" sz="3400" u="sng" dirty="0"/>
              <a:t>Not Want</a:t>
            </a:r>
            <a:r>
              <a:rPr lang="en-CA" altLang="en-US" sz="3400" dirty="0"/>
              <a:t> to Volunteer or Lose Interest in the ISSS?</a:t>
            </a:r>
            <a:endParaRPr lang="en-US" altLang="en-US" sz="3400" dirty="0"/>
          </a:p>
        </p:txBody>
      </p:sp>
      <p:sp>
        <p:nvSpPr>
          <p:cNvPr id="22531" name="Content Placeholder 2">
            <a:extLst>
              <a:ext uri="{FF2B5EF4-FFF2-40B4-BE49-F238E27FC236}">
                <a16:creationId xmlns:a16="http://schemas.microsoft.com/office/drawing/2014/main" id="{90F1C2DB-D0C2-405A-AE46-EC1B224335CB}"/>
              </a:ext>
            </a:extLst>
          </p:cNvPr>
          <p:cNvSpPr>
            <a:spLocks noGrp="1" noChangeArrowheads="1"/>
          </p:cNvSpPr>
          <p:nvPr>
            <p:ph idx="1"/>
          </p:nvPr>
        </p:nvSpPr>
        <p:spPr>
          <a:xfrm>
            <a:off x="990600" y="1828800"/>
            <a:ext cx="7772400" cy="4800600"/>
          </a:xfrm>
        </p:spPr>
        <p:txBody>
          <a:bodyPr/>
          <a:lstStyle/>
          <a:p>
            <a:r>
              <a:rPr lang="en-CA" altLang="en-US" dirty="0"/>
              <a:t>Refuse</a:t>
            </a:r>
          </a:p>
          <a:p>
            <a:pPr lvl="1"/>
            <a:r>
              <a:rPr lang="en-CA" altLang="en-US" sz="2000" dirty="0"/>
              <a:t>too busy with job &amp; family &amp; personal hobbies</a:t>
            </a:r>
          </a:p>
          <a:p>
            <a:pPr lvl="1"/>
            <a:r>
              <a:rPr lang="en-CA" altLang="en-US" sz="2000" dirty="0"/>
              <a:t>do not like leadership responsibilities</a:t>
            </a:r>
          </a:p>
          <a:p>
            <a:pPr lvl="1"/>
            <a:r>
              <a:rPr lang="en-CA" altLang="en-US" sz="2000" dirty="0"/>
              <a:t>do not see the value in getting together (networking) compared to using the internet</a:t>
            </a:r>
          </a:p>
          <a:p>
            <a:r>
              <a:rPr lang="en-CA" altLang="en-US" dirty="0"/>
              <a:t>Lose interest</a:t>
            </a:r>
          </a:p>
          <a:p>
            <a:pPr lvl="1"/>
            <a:r>
              <a:rPr lang="en-CA" altLang="en-US" sz="2000" dirty="0"/>
              <a:t>system safety engineering info is available on internet </a:t>
            </a:r>
          </a:p>
          <a:p>
            <a:pPr lvl="1"/>
            <a:r>
              <a:rPr lang="en-CA" altLang="en-US" sz="2000" dirty="0"/>
              <a:t>virtual meetings easier than face to face</a:t>
            </a:r>
          </a:p>
          <a:p>
            <a:pPr lvl="1"/>
            <a:r>
              <a:rPr lang="en-CA" altLang="en-US" sz="2000" dirty="0"/>
              <a:t>poor leadership locally </a:t>
            </a:r>
            <a:r>
              <a:rPr lang="en-CA" altLang="en-US" sz="2000" dirty="0">
                <a:solidFill>
                  <a:schemeClr val="accent2"/>
                </a:solidFill>
              </a:rPr>
              <a:t>(no vision or inspiration to motivate)</a:t>
            </a:r>
          </a:p>
          <a:p>
            <a:pPr lvl="1"/>
            <a:r>
              <a:rPr lang="en-CA" altLang="en-US" sz="2000" dirty="0"/>
              <a:t>lack of vision to motivate a newcomer</a:t>
            </a:r>
          </a:p>
          <a:p>
            <a:pPr lvl="1"/>
            <a:r>
              <a:rPr lang="en-CA" altLang="en-US" sz="2000" dirty="0"/>
              <a:t>friction in relationships</a:t>
            </a:r>
          </a:p>
          <a:p>
            <a:pPr lvl="1"/>
            <a:r>
              <a:rPr lang="en-CA" altLang="en-US" sz="2000" dirty="0"/>
              <a:t>retirement mindset; golf everyday, travel, grandkids, etc. …</a:t>
            </a:r>
            <a:endParaRPr lang="en-US" altLang="en-US" sz="2000" dirty="0"/>
          </a:p>
        </p:txBody>
      </p:sp>
      <p:sp>
        <p:nvSpPr>
          <p:cNvPr id="22532" name="Slide Number Placeholder 4">
            <a:extLst>
              <a:ext uri="{FF2B5EF4-FFF2-40B4-BE49-F238E27FC236}">
                <a16:creationId xmlns:a16="http://schemas.microsoft.com/office/drawing/2014/main" id="{0A823E35-4B9C-496A-8563-D4D6B964EBF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04A514-1540-4BD2-9942-10475977C097}" type="slidenum">
              <a:rPr lang="en-US" altLang="en-US" sz="1400">
                <a:solidFill>
                  <a:schemeClr val="bg2"/>
                </a:solidFill>
              </a:rPr>
              <a:pPr/>
              <a:t>16</a:t>
            </a:fld>
            <a:endParaRPr lang="en-US" altLang="en-US" sz="1400">
              <a:solidFill>
                <a:schemeClr val="bg2"/>
              </a:solidFill>
            </a:endParaRP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Rules to maintain a Chapter</a:t>
            </a:r>
          </a:p>
        </p:txBody>
      </p:sp>
      <p:sp>
        <p:nvSpPr>
          <p:cNvPr id="3" name="Content Placeholder 2"/>
          <p:cNvSpPr>
            <a:spLocks noGrp="1"/>
          </p:cNvSpPr>
          <p:nvPr>
            <p:ph idx="1"/>
          </p:nvPr>
        </p:nvSpPr>
        <p:spPr/>
        <p:txBody>
          <a:bodyPr/>
          <a:lstStyle/>
          <a:p>
            <a:r>
              <a:rPr lang="en-CA" sz="2800" dirty="0"/>
              <a:t>Need 4 people in key positions (P, VP, T, &amp; S)</a:t>
            </a:r>
          </a:p>
          <a:p>
            <a:r>
              <a:rPr lang="en-CA" sz="2800" dirty="0"/>
              <a:t>Must be </a:t>
            </a:r>
            <a:r>
              <a:rPr lang="en-CA" sz="2800" u="sng" dirty="0"/>
              <a:t>paid up</a:t>
            </a:r>
            <a:r>
              <a:rPr lang="en-CA" sz="2800" dirty="0"/>
              <a:t> members – some people will serve as leaders but do not want to pay the $130.</a:t>
            </a:r>
          </a:p>
          <a:p>
            <a:r>
              <a:rPr lang="en-CA" sz="2800" dirty="0"/>
              <a:t>Chapter must submit an Annual Report by 15 July</a:t>
            </a:r>
          </a:p>
          <a:p>
            <a:r>
              <a:rPr lang="en-CA" sz="2800" dirty="0"/>
              <a:t>Annual Report can be somewhat onerous and time consuming. Chapter 10 – Financials has been a problem for some chapters (i.e. submitting all receipts)</a:t>
            </a:r>
          </a:p>
        </p:txBody>
      </p:sp>
      <p:sp>
        <p:nvSpPr>
          <p:cNvPr id="5" name="Slide Number Placeholder 4"/>
          <p:cNvSpPr>
            <a:spLocks noGrp="1"/>
          </p:cNvSpPr>
          <p:nvPr>
            <p:ph type="sldNum" sz="quarter" idx="12"/>
          </p:nvPr>
        </p:nvSpPr>
        <p:spPr/>
        <p:txBody>
          <a:bodyPr/>
          <a:lstStyle/>
          <a:p>
            <a:pPr>
              <a:defRPr/>
            </a:pPr>
            <a:fld id="{1BCBFC9B-7C11-4015-BC86-E09A366AEEF6}" type="slidenum">
              <a:rPr lang="en-US" altLang="en-US" smtClean="0"/>
              <a:pPr>
                <a:defRPr/>
              </a:pPr>
              <a:t>17</a:t>
            </a:fld>
            <a:endParaRPr lang="en-US" altLang="en-US"/>
          </a:p>
        </p:txBody>
      </p:sp>
    </p:spTree>
    <p:extLst>
      <p:ext uri="{BB962C8B-B14F-4D97-AF65-F5344CB8AC3E}">
        <p14:creationId xmlns:p14="http://schemas.microsoft.com/office/powerpoint/2010/main" val="2740953318"/>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D3CF6C3-5213-4195-8EF2-1B79D1E3E467}"/>
              </a:ext>
            </a:extLst>
          </p:cNvPr>
          <p:cNvSpPr>
            <a:spLocks noGrp="1" noChangeArrowheads="1"/>
          </p:cNvSpPr>
          <p:nvPr>
            <p:ph type="title"/>
          </p:nvPr>
        </p:nvSpPr>
        <p:spPr/>
        <p:txBody>
          <a:bodyPr/>
          <a:lstStyle/>
          <a:p>
            <a:r>
              <a:rPr lang="en-CA" altLang="en-US" sz="3600" dirty="0"/>
              <a:t>ISSS Situation</a:t>
            </a:r>
          </a:p>
        </p:txBody>
      </p:sp>
      <p:sp>
        <p:nvSpPr>
          <p:cNvPr id="16387" name="Content Placeholder 2">
            <a:extLst>
              <a:ext uri="{FF2B5EF4-FFF2-40B4-BE49-F238E27FC236}">
                <a16:creationId xmlns:a16="http://schemas.microsoft.com/office/drawing/2014/main" id="{0F5018F9-9601-4416-936C-79D27005C78E}"/>
              </a:ext>
            </a:extLst>
          </p:cNvPr>
          <p:cNvSpPr>
            <a:spLocks noGrp="1" noChangeArrowheads="1"/>
          </p:cNvSpPr>
          <p:nvPr>
            <p:ph idx="1"/>
          </p:nvPr>
        </p:nvSpPr>
        <p:spPr>
          <a:xfrm>
            <a:off x="838200" y="1600200"/>
            <a:ext cx="8077200" cy="4800600"/>
          </a:xfrm>
        </p:spPr>
        <p:txBody>
          <a:bodyPr/>
          <a:lstStyle/>
          <a:p>
            <a:r>
              <a:rPr lang="en-CA" altLang="en-US" dirty="0"/>
              <a:t>What can be done? </a:t>
            </a:r>
          </a:p>
          <a:p>
            <a:pPr lvl="1"/>
            <a:r>
              <a:rPr lang="en-CA" altLang="en-US" sz="2400" i="1" u="sng" dirty="0"/>
              <a:t>vision casting</a:t>
            </a:r>
            <a:r>
              <a:rPr lang="en-CA" altLang="en-US" sz="2400" i="1" dirty="0"/>
              <a:t> </a:t>
            </a:r>
            <a:r>
              <a:rPr lang="en-CA" altLang="en-US" sz="2400" dirty="0"/>
              <a:t>during the EC &amp; Annual Conference</a:t>
            </a:r>
          </a:p>
          <a:p>
            <a:pPr lvl="1"/>
            <a:r>
              <a:rPr lang="en-CA" altLang="en-US" sz="2400" dirty="0"/>
              <a:t>introduce </a:t>
            </a:r>
            <a:r>
              <a:rPr lang="en-CA" altLang="en-US" sz="2400" i="1" u="sng" dirty="0"/>
              <a:t>leadership</a:t>
            </a:r>
            <a:r>
              <a:rPr lang="en-CA" altLang="en-US" sz="2400" u="sng" dirty="0"/>
              <a:t> </a:t>
            </a:r>
            <a:r>
              <a:rPr lang="en-CA" altLang="en-US" sz="2400" i="1" u="sng" dirty="0"/>
              <a:t>training</a:t>
            </a:r>
          </a:p>
          <a:p>
            <a:pPr lvl="1"/>
            <a:r>
              <a:rPr lang="en-CA" altLang="en-US" sz="2400" dirty="0"/>
              <a:t>improve </a:t>
            </a:r>
            <a:r>
              <a:rPr lang="en-CA" altLang="en-US" sz="2400" i="1" u="sng" dirty="0"/>
              <a:t>recruiting</a:t>
            </a:r>
            <a:r>
              <a:rPr lang="en-CA" altLang="en-US" sz="2400" i="1" dirty="0"/>
              <a:t> </a:t>
            </a:r>
            <a:r>
              <a:rPr lang="en-CA" altLang="en-US" sz="2400" dirty="0"/>
              <a:t>of new leaders &amp; members at a chapter level</a:t>
            </a:r>
          </a:p>
          <a:p>
            <a:pPr lvl="1"/>
            <a:r>
              <a:rPr lang="en-CA" altLang="en-US" sz="2400" dirty="0"/>
              <a:t>improve </a:t>
            </a:r>
            <a:r>
              <a:rPr lang="en-CA" altLang="en-US" sz="2400" i="1" u="sng" dirty="0"/>
              <a:t>advertising, marketing, promotion </a:t>
            </a:r>
            <a:r>
              <a:rPr lang="en-CA" altLang="en-US" sz="2400" dirty="0"/>
              <a:t>to attract new members and promote chapter activities</a:t>
            </a:r>
          </a:p>
          <a:p>
            <a:pPr lvl="1"/>
            <a:r>
              <a:rPr lang="en-CA" altLang="en-US" sz="2400" dirty="0"/>
              <a:t>develop a focus on increasing # of chapters and members</a:t>
            </a:r>
          </a:p>
          <a:p>
            <a:pPr lvl="1"/>
            <a:r>
              <a:rPr lang="en-CA" altLang="en-US" sz="2400" dirty="0"/>
              <a:t>encourage more virtual interaction between large &amp;  small chapters</a:t>
            </a:r>
          </a:p>
          <a:p>
            <a:pPr lvl="1"/>
            <a:r>
              <a:rPr lang="en-CA" altLang="en-US" sz="2400" dirty="0"/>
              <a:t>prepare a sample System Safety &amp; Software Engineering 101 course for Chapter Presidents to use </a:t>
            </a:r>
          </a:p>
        </p:txBody>
      </p:sp>
      <p:sp>
        <p:nvSpPr>
          <p:cNvPr id="16388" name="Slide Number Placeholder 4">
            <a:extLst>
              <a:ext uri="{FF2B5EF4-FFF2-40B4-BE49-F238E27FC236}">
                <a16:creationId xmlns:a16="http://schemas.microsoft.com/office/drawing/2014/main" id="{4892381B-7DC3-40AC-B68C-61E1CF6698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9000"/>
              <a:buFont typeface="Monotype Sorts" pitchFamily="2" charset="2"/>
              <a:buChar char="4"/>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fld id="{D4C5A358-069A-46D1-877A-DB808BAE9D17}" type="slidenum">
              <a:rPr lang="en-US" altLang="en-US" sz="1400">
                <a:solidFill>
                  <a:schemeClr val="bg2"/>
                </a:solidFill>
              </a:rPr>
              <a:pPr>
                <a:spcBef>
                  <a:spcPct val="50000"/>
                </a:spcBef>
                <a:buClrTx/>
                <a:buSzTx/>
                <a:buFontTx/>
                <a:buNone/>
              </a:pPr>
              <a:t>18</a:t>
            </a:fld>
            <a:endParaRPr lang="en-US" altLang="en-US" sz="1400">
              <a:solidFill>
                <a:schemeClr val="bg2"/>
              </a:solidFill>
            </a:endParaRPr>
          </a:p>
        </p:txBody>
      </p:sp>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D5AE3CD-3E44-4C82-8B2A-BB3792260B56}"/>
              </a:ext>
            </a:extLst>
          </p:cNvPr>
          <p:cNvSpPr>
            <a:spLocks noGrp="1" noChangeArrowheads="1"/>
          </p:cNvSpPr>
          <p:nvPr>
            <p:ph type="title"/>
          </p:nvPr>
        </p:nvSpPr>
        <p:spPr/>
        <p:txBody>
          <a:bodyPr/>
          <a:lstStyle/>
          <a:p>
            <a:r>
              <a:rPr lang="en-CA" altLang="en-US"/>
              <a:t>ISSS Situation - Strong Chapters</a:t>
            </a:r>
          </a:p>
        </p:txBody>
      </p:sp>
      <p:sp>
        <p:nvSpPr>
          <p:cNvPr id="14339" name="Content Placeholder 2">
            <a:extLst>
              <a:ext uri="{FF2B5EF4-FFF2-40B4-BE49-F238E27FC236}">
                <a16:creationId xmlns:a16="http://schemas.microsoft.com/office/drawing/2014/main" id="{9A467306-B436-42C9-9550-D58E04E8921E}"/>
              </a:ext>
            </a:extLst>
          </p:cNvPr>
          <p:cNvSpPr>
            <a:spLocks noGrp="1" noChangeArrowheads="1"/>
          </p:cNvSpPr>
          <p:nvPr>
            <p:ph idx="1"/>
          </p:nvPr>
        </p:nvSpPr>
        <p:spPr>
          <a:xfrm>
            <a:off x="990600" y="1828800"/>
            <a:ext cx="7772400" cy="4648200"/>
          </a:xfrm>
        </p:spPr>
        <p:txBody>
          <a:bodyPr/>
          <a:lstStyle/>
          <a:p>
            <a:pPr marL="514350" indent="-514350">
              <a:buFont typeface="Times New Roman" panose="02020603050405020304" pitchFamily="18" charset="0"/>
              <a:buAutoNum type="arabicPeriod"/>
            </a:pPr>
            <a:r>
              <a:rPr lang="en-CA" altLang="en-US" sz="2400" dirty="0"/>
              <a:t>North East </a:t>
            </a:r>
          </a:p>
          <a:p>
            <a:pPr marL="514350" indent="-514350">
              <a:buFont typeface="Times New Roman" panose="02020603050405020304" pitchFamily="18" charset="0"/>
              <a:buAutoNum type="arabicPeriod"/>
            </a:pPr>
            <a:r>
              <a:rPr lang="en-CA" altLang="en-US" sz="2400" dirty="0"/>
              <a:t>Sierra High Desert</a:t>
            </a:r>
          </a:p>
          <a:p>
            <a:pPr marL="514350" indent="-514350">
              <a:buFont typeface="Times New Roman" panose="02020603050405020304" pitchFamily="18" charset="0"/>
              <a:buAutoNum type="arabicPeriod"/>
            </a:pPr>
            <a:r>
              <a:rPr lang="en-CA" altLang="en-US" sz="2400" dirty="0"/>
              <a:t>Singapore</a:t>
            </a:r>
          </a:p>
          <a:p>
            <a:pPr marL="514350" indent="-514350">
              <a:buFont typeface="Times New Roman" panose="02020603050405020304" pitchFamily="18" charset="0"/>
              <a:buAutoNum type="arabicPeriod"/>
            </a:pPr>
            <a:r>
              <a:rPr lang="en-CA" altLang="en-US" sz="2400" dirty="0"/>
              <a:t>Tennessee Valley</a:t>
            </a:r>
          </a:p>
          <a:p>
            <a:pPr marL="514350" indent="-514350">
              <a:buFont typeface="Times New Roman" panose="02020603050405020304" pitchFamily="18" charset="0"/>
              <a:buAutoNum type="arabicPeriod"/>
            </a:pPr>
            <a:r>
              <a:rPr lang="en-CA" altLang="en-US" sz="2400" dirty="0"/>
              <a:t>Virtual</a:t>
            </a:r>
          </a:p>
          <a:p>
            <a:pPr marL="514350" indent="-514350">
              <a:buFont typeface="Times New Roman" panose="02020603050405020304" pitchFamily="18" charset="0"/>
              <a:buAutoNum type="arabicPeriod"/>
            </a:pPr>
            <a:r>
              <a:rPr lang="en-CA" altLang="en-US" sz="2400" dirty="0"/>
              <a:t>Washington DC</a:t>
            </a:r>
          </a:p>
          <a:p>
            <a:pPr marL="514350" indent="-514350">
              <a:buFont typeface="Times New Roman" panose="02020603050405020304" pitchFamily="18" charset="0"/>
              <a:buAutoNum type="arabicPeriod"/>
            </a:pPr>
            <a:r>
              <a:rPr lang="en-CA" altLang="en-US" sz="2400" dirty="0"/>
              <a:t>New Mexico </a:t>
            </a:r>
            <a:r>
              <a:rPr lang="en-CA" altLang="en-US" sz="2400" dirty="0">
                <a:solidFill>
                  <a:schemeClr val="accent2"/>
                </a:solidFill>
              </a:rPr>
              <a:t>(revitalized &amp; hosted conference last year)</a:t>
            </a:r>
          </a:p>
          <a:p>
            <a:pPr marL="514350" indent="-514350">
              <a:buFont typeface="Times New Roman" panose="02020603050405020304" pitchFamily="18" charset="0"/>
              <a:buAutoNum type="arabicPeriod"/>
            </a:pPr>
            <a:r>
              <a:rPr lang="en-CA" altLang="en-US" sz="2400" dirty="0"/>
              <a:t>Saguaro, Arizona </a:t>
            </a:r>
            <a:r>
              <a:rPr lang="en-CA" altLang="en-US" sz="2400" dirty="0">
                <a:solidFill>
                  <a:schemeClr val="accent2"/>
                </a:solidFill>
              </a:rPr>
              <a:t>(revitalized last year)</a:t>
            </a:r>
          </a:p>
          <a:p>
            <a:pPr marL="514350" indent="-514350">
              <a:buFont typeface="Times New Roman" panose="02020603050405020304" pitchFamily="18" charset="0"/>
              <a:buAutoNum type="arabicPeriod"/>
            </a:pPr>
            <a:r>
              <a:rPr lang="en-CA" altLang="en-US" sz="2400" dirty="0"/>
              <a:t>Canada (</a:t>
            </a:r>
            <a:r>
              <a:rPr lang="en-CA" altLang="en-US" sz="2400" dirty="0">
                <a:solidFill>
                  <a:srgbClr val="C00000"/>
                </a:solidFill>
              </a:rPr>
              <a:t>held 3 presentations this year, signed up new President, VP, Secretary, Treasurer in June 2018</a:t>
            </a:r>
            <a:r>
              <a:rPr lang="en-CA" altLang="en-US" sz="2400" dirty="0"/>
              <a:t>)</a:t>
            </a:r>
            <a:endParaRPr lang="en-CA" altLang="en-US" sz="2400" dirty="0">
              <a:solidFill>
                <a:schemeClr val="accent2"/>
              </a:solidFill>
            </a:endParaRPr>
          </a:p>
          <a:p>
            <a:pPr marL="514350" indent="-514350">
              <a:buFont typeface="Times New Roman" panose="02020603050405020304" pitchFamily="18" charset="0"/>
              <a:buAutoNum type="arabicPeriod"/>
            </a:pPr>
            <a:endParaRPr lang="en-CA" altLang="en-US" dirty="0"/>
          </a:p>
        </p:txBody>
      </p:sp>
      <p:sp>
        <p:nvSpPr>
          <p:cNvPr id="14340" name="Slide Number Placeholder 4">
            <a:extLst>
              <a:ext uri="{FF2B5EF4-FFF2-40B4-BE49-F238E27FC236}">
                <a16:creationId xmlns:a16="http://schemas.microsoft.com/office/drawing/2014/main" id="{9B1F1CC6-DFBF-44B7-A586-1FD834931F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9000"/>
              <a:buFont typeface="Monotype Sorts" pitchFamily="2" charset="2"/>
              <a:buChar char="4"/>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fld id="{C0CB2506-A9BF-453F-B37F-9B70B288EC7F}" type="slidenum">
              <a:rPr lang="en-US" altLang="en-US" sz="1400" smtClean="0">
                <a:solidFill>
                  <a:schemeClr val="bg2"/>
                </a:solidFill>
              </a:rPr>
              <a:pPr>
                <a:spcBef>
                  <a:spcPct val="50000"/>
                </a:spcBef>
                <a:buClrTx/>
                <a:buSzTx/>
                <a:buFontTx/>
                <a:buNone/>
              </a:pPr>
              <a:t>19</a:t>
            </a:fld>
            <a:endParaRPr lang="en-US" altLang="en-US" sz="1400" dirty="0">
              <a:solidFill>
                <a:schemeClr val="bg2"/>
              </a:solidFill>
            </a:endParaRPr>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A6421-612B-4326-AFA3-8B31CAF8BCAE}"/>
              </a:ext>
            </a:extLst>
          </p:cNvPr>
          <p:cNvSpPr>
            <a:spLocks noGrp="1"/>
          </p:cNvSpPr>
          <p:nvPr>
            <p:ph type="title"/>
          </p:nvPr>
        </p:nvSpPr>
        <p:spPr/>
        <p:txBody>
          <a:bodyPr/>
          <a:lstStyle/>
          <a:p>
            <a:r>
              <a:rPr lang="en-CA" dirty="0"/>
              <a:t>Thank you  /  Introduction</a:t>
            </a:r>
            <a:endParaRPr lang="en-US" dirty="0"/>
          </a:p>
        </p:txBody>
      </p:sp>
      <p:sp>
        <p:nvSpPr>
          <p:cNvPr id="3" name="Content Placeholder 2">
            <a:extLst>
              <a:ext uri="{FF2B5EF4-FFF2-40B4-BE49-F238E27FC236}">
                <a16:creationId xmlns:a16="http://schemas.microsoft.com/office/drawing/2014/main" id="{57C70FA4-0555-4684-A41B-46E4FAEEC6A1}"/>
              </a:ext>
            </a:extLst>
          </p:cNvPr>
          <p:cNvSpPr>
            <a:spLocks noGrp="1"/>
          </p:cNvSpPr>
          <p:nvPr>
            <p:ph idx="1"/>
          </p:nvPr>
        </p:nvSpPr>
        <p:spPr>
          <a:xfrm>
            <a:off x="838200" y="1625600"/>
            <a:ext cx="7848600" cy="4851400"/>
          </a:xfrm>
        </p:spPr>
        <p:txBody>
          <a:bodyPr/>
          <a:lstStyle/>
          <a:p>
            <a:r>
              <a:rPr lang="en-CA" dirty="0"/>
              <a:t>It is a privilege to be able to speak to you all</a:t>
            </a:r>
          </a:p>
          <a:p>
            <a:r>
              <a:rPr lang="en-CA" dirty="0"/>
              <a:t>Robert Fletcher; </a:t>
            </a:r>
          </a:p>
          <a:p>
            <a:pPr lvl="1"/>
            <a:r>
              <a:rPr lang="en-CA" sz="2000" dirty="0"/>
              <a:t>M.Sc. (USN PG School, Monterey, CA), P.Eng., PMP, PCIP, Aviation Lead Auditor</a:t>
            </a:r>
          </a:p>
          <a:p>
            <a:pPr lvl="1"/>
            <a:r>
              <a:rPr lang="en-CA" sz="2000" dirty="0"/>
              <a:t>RCAF - Systems Engineer; DND, Transport Canada / NAV CANADA - System Safety; Consultant - System Safety Engineering </a:t>
            </a:r>
          </a:p>
          <a:p>
            <a:pPr lvl="1"/>
            <a:r>
              <a:rPr lang="en-CA" sz="2000" b="1" u="sng" dirty="0"/>
              <a:t>Volunteer</a:t>
            </a:r>
            <a:r>
              <a:rPr lang="en-CA" sz="2000" dirty="0"/>
              <a:t>, Director Chapter Services &amp; International Outreach; </a:t>
            </a:r>
            <a:r>
              <a:rPr lang="en-CA" sz="2000" b="1" u="sng" dirty="0"/>
              <a:t>attended ISSS conferences since 1998  (for past 20 years</a:t>
            </a:r>
            <a:r>
              <a:rPr lang="en-CA" sz="2000" b="1" dirty="0"/>
              <a:t>) </a:t>
            </a:r>
            <a:r>
              <a:rPr lang="en-CA" sz="2000" dirty="0"/>
              <a:t>… </a:t>
            </a:r>
          </a:p>
          <a:p>
            <a:pPr lvl="1"/>
            <a:r>
              <a:rPr lang="en-CA" sz="2000" dirty="0"/>
              <a:t>Married to Joan for the past 46 years, 2 sons ages 39 &amp; 37; Chad, an investment advisor for the TD Bank, Joshua, a software engineer for General Dynamics Canada; 2 daughters-in-law (Karen &amp; Sirikorn) and 3 grandchildren (Caleb 5; Ada 3 &amp; Nathan ~1 </a:t>
            </a:r>
            <a:r>
              <a:rPr lang="en-CA" sz="2000" dirty="0">
                <a:sym typeface="Wingdings" panose="05000000000000000000" pitchFamily="2" charset="2"/>
              </a:rPr>
              <a:t> !!!)</a:t>
            </a:r>
            <a:endParaRPr lang="en-US" sz="2000" dirty="0"/>
          </a:p>
        </p:txBody>
      </p:sp>
      <p:sp>
        <p:nvSpPr>
          <p:cNvPr id="5" name="Slide Number Placeholder 4">
            <a:extLst>
              <a:ext uri="{FF2B5EF4-FFF2-40B4-BE49-F238E27FC236}">
                <a16:creationId xmlns:a16="http://schemas.microsoft.com/office/drawing/2014/main" id="{F997D292-67AC-452B-8C15-A846A415DB2C}"/>
              </a:ext>
            </a:extLst>
          </p:cNvPr>
          <p:cNvSpPr>
            <a:spLocks noGrp="1"/>
          </p:cNvSpPr>
          <p:nvPr>
            <p:ph type="sldNum" sz="quarter" idx="12"/>
          </p:nvPr>
        </p:nvSpPr>
        <p:spPr>
          <a:xfrm>
            <a:off x="6874933" y="6223000"/>
            <a:ext cx="1905000" cy="457200"/>
          </a:xfrm>
        </p:spPr>
        <p:txBody>
          <a:bodyPr/>
          <a:lstStyle/>
          <a:p>
            <a:pPr>
              <a:defRPr/>
            </a:pPr>
            <a:fld id="{1BCBFC9B-7C11-4015-BC86-E09A366AEEF6}" type="slidenum">
              <a:rPr lang="en-US" altLang="en-US" smtClean="0"/>
              <a:pPr>
                <a:defRPr/>
              </a:pPr>
              <a:t>2</a:t>
            </a:fld>
            <a:endParaRPr lang="en-US" altLang="en-US" dirty="0"/>
          </a:p>
        </p:txBody>
      </p:sp>
    </p:spTree>
    <p:extLst>
      <p:ext uri="{BB962C8B-B14F-4D97-AF65-F5344CB8AC3E}">
        <p14:creationId xmlns:p14="http://schemas.microsoft.com/office/powerpoint/2010/main" val="149566950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9A01EC8-E64C-4BE1-A125-59C6B0B84D53}"/>
              </a:ext>
            </a:extLst>
          </p:cNvPr>
          <p:cNvSpPr>
            <a:spLocks noGrp="1" noChangeArrowheads="1"/>
          </p:cNvSpPr>
          <p:nvPr>
            <p:ph type="title"/>
          </p:nvPr>
        </p:nvSpPr>
        <p:spPr/>
        <p:txBody>
          <a:bodyPr/>
          <a:lstStyle/>
          <a:p>
            <a:r>
              <a:rPr lang="en-CA" altLang="en-US"/>
              <a:t>Chapters that are not Strong …</a:t>
            </a:r>
          </a:p>
        </p:txBody>
      </p:sp>
      <p:sp>
        <p:nvSpPr>
          <p:cNvPr id="15363" name="Content Placeholder 2">
            <a:extLst>
              <a:ext uri="{FF2B5EF4-FFF2-40B4-BE49-F238E27FC236}">
                <a16:creationId xmlns:a16="http://schemas.microsoft.com/office/drawing/2014/main" id="{43468C78-76B6-4C6C-A0A3-2A4B6790E193}"/>
              </a:ext>
            </a:extLst>
          </p:cNvPr>
          <p:cNvSpPr>
            <a:spLocks noGrp="1" noChangeArrowheads="1"/>
          </p:cNvSpPr>
          <p:nvPr>
            <p:ph idx="1"/>
          </p:nvPr>
        </p:nvSpPr>
        <p:spPr>
          <a:xfrm>
            <a:off x="990600" y="1828800"/>
            <a:ext cx="7772400" cy="4724400"/>
          </a:xfrm>
        </p:spPr>
        <p:txBody>
          <a:bodyPr/>
          <a:lstStyle/>
          <a:p>
            <a:pPr marL="514350" indent="-514350">
              <a:buFont typeface="Times New Roman" panose="02020603050405020304" pitchFamily="18" charset="0"/>
              <a:buAutoNum type="arabicPeriod"/>
            </a:pPr>
            <a:r>
              <a:rPr lang="en-CA" altLang="en-US" sz="2800" dirty="0"/>
              <a:t>Bay Area (California)</a:t>
            </a:r>
          </a:p>
          <a:p>
            <a:pPr marL="514350" indent="-514350">
              <a:buFont typeface="Times New Roman" panose="02020603050405020304" pitchFamily="18" charset="0"/>
              <a:buAutoNum type="arabicPeriod"/>
            </a:pPr>
            <a:r>
              <a:rPr lang="en-CA" altLang="en-US" sz="2800" dirty="0"/>
              <a:t>Central California</a:t>
            </a:r>
          </a:p>
          <a:p>
            <a:pPr marL="514350" indent="-514350">
              <a:buFont typeface="Times New Roman" panose="02020603050405020304" pitchFamily="18" charset="0"/>
              <a:buAutoNum type="arabicPeriod"/>
            </a:pPr>
            <a:r>
              <a:rPr lang="en-CA" altLang="en-US" sz="2800" dirty="0"/>
              <a:t>Southern California</a:t>
            </a:r>
          </a:p>
          <a:p>
            <a:pPr marL="514350" indent="-514350">
              <a:buFont typeface="Times New Roman" panose="02020603050405020304" pitchFamily="18" charset="0"/>
              <a:buAutoNum type="arabicPeriod"/>
            </a:pPr>
            <a:r>
              <a:rPr lang="en-CA" altLang="en-US" sz="2800" dirty="0"/>
              <a:t>Georgia (may need to be closed)</a:t>
            </a:r>
          </a:p>
          <a:p>
            <a:pPr marL="514350" indent="-514350">
              <a:buFont typeface="Times New Roman" panose="02020603050405020304" pitchFamily="18" charset="0"/>
              <a:buAutoNum type="arabicPeriod"/>
            </a:pPr>
            <a:r>
              <a:rPr lang="en-CA" altLang="en-US" sz="2800" dirty="0"/>
              <a:t>Houston (in process of being closed)</a:t>
            </a:r>
          </a:p>
          <a:p>
            <a:pPr marL="514350" indent="-514350">
              <a:buFont typeface="Times New Roman" panose="02020603050405020304" pitchFamily="18" charset="0"/>
              <a:buAutoNum type="arabicPeriod"/>
            </a:pPr>
            <a:r>
              <a:rPr lang="en-CA" altLang="en-US" sz="2800" dirty="0"/>
              <a:t>North Texas (will try to revitalize in 2018 / 2019)</a:t>
            </a:r>
          </a:p>
          <a:p>
            <a:pPr marL="514350" indent="-514350">
              <a:buFont typeface="Times New Roman" panose="02020603050405020304" pitchFamily="18" charset="0"/>
              <a:buAutoNum type="arabicPeriod"/>
            </a:pPr>
            <a:endParaRPr lang="en-CA" altLang="en-US" sz="2800" dirty="0"/>
          </a:p>
        </p:txBody>
      </p:sp>
      <p:sp>
        <p:nvSpPr>
          <p:cNvPr id="15364" name="Slide Number Placeholder 4">
            <a:extLst>
              <a:ext uri="{FF2B5EF4-FFF2-40B4-BE49-F238E27FC236}">
                <a16:creationId xmlns:a16="http://schemas.microsoft.com/office/drawing/2014/main" id="{9EBC62F1-7360-4F8D-B6A1-035AE4B861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9000"/>
              <a:buFont typeface="Monotype Sorts" pitchFamily="2" charset="2"/>
              <a:buChar char="4"/>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fld id="{96042011-1B43-4AAB-8169-98DDC1C13F85}" type="slidenum">
              <a:rPr lang="en-US" altLang="en-US" sz="1400">
                <a:solidFill>
                  <a:schemeClr val="bg2"/>
                </a:solidFill>
              </a:rPr>
              <a:pPr>
                <a:spcBef>
                  <a:spcPct val="50000"/>
                </a:spcBef>
                <a:buClrTx/>
                <a:buSzTx/>
                <a:buFontTx/>
                <a:buNone/>
              </a:pPr>
              <a:t>20</a:t>
            </a:fld>
            <a:endParaRPr lang="en-US" altLang="en-US" sz="1400" dirty="0">
              <a:solidFill>
                <a:schemeClr val="bg2"/>
              </a:solidFill>
            </a:endParaRP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9E0452A-5828-4C40-A04D-6376C5054DBB}"/>
              </a:ext>
            </a:extLst>
          </p:cNvPr>
          <p:cNvSpPr>
            <a:spLocks noGrp="1" noChangeArrowheads="1"/>
          </p:cNvSpPr>
          <p:nvPr>
            <p:ph type="title"/>
          </p:nvPr>
        </p:nvSpPr>
        <p:spPr>
          <a:xfrm>
            <a:off x="1219200" y="457200"/>
            <a:ext cx="7772400" cy="1143000"/>
          </a:xfrm>
        </p:spPr>
        <p:txBody>
          <a:bodyPr/>
          <a:lstStyle/>
          <a:p>
            <a:r>
              <a:rPr lang="en-CA" altLang="en-US" dirty="0"/>
              <a:t>Other similar organizations</a:t>
            </a:r>
            <a:endParaRPr lang="en-US" altLang="en-US" dirty="0"/>
          </a:p>
        </p:txBody>
      </p:sp>
      <p:sp>
        <p:nvSpPr>
          <p:cNvPr id="13315" name="Content Placeholder 2">
            <a:extLst>
              <a:ext uri="{FF2B5EF4-FFF2-40B4-BE49-F238E27FC236}">
                <a16:creationId xmlns:a16="http://schemas.microsoft.com/office/drawing/2014/main" id="{63640E5D-01A0-4362-8466-DE9FA667D2D7}"/>
              </a:ext>
            </a:extLst>
          </p:cNvPr>
          <p:cNvSpPr>
            <a:spLocks noGrp="1" noChangeArrowheads="1"/>
          </p:cNvSpPr>
          <p:nvPr>
            <p:ph idx="1"/>
          </p:nvPr>
        </p:nvSpPr>
        <p:spPr>
          <a:xfrm>
            <a:off x="990600" y="1676400"/>
            <a:ext cx="7772400" cy="4876800"/>
          </a:xfrm>
        </p:spPr>
        <p:txBody>
          <a:bodyPr/>
          <a:lstStyle/>
          <a:p>
            <a:r>
              <a:rPr lang="en-CA" altLang="en-US" sz="3000" dirty="0"/>
              <a:t>Are they experiencing similar declines?</a:t>
            </a:r>
          </a:p>
          <a:p>
            <a:pPr lvl="1"/>
            <a:r>
              <a:rPr lang="en-CA" altLang="en-US" sz="1800" dirty="0"/>
              <a:t>INCOSE</a:t>
            </a:r>
            <a:r>
              <a:rPr lang="en-CA" altLang="en-US" dirty="0"/>
              <a:t> </a:t>
            </a:r>
            <a:r>
              <a:rPr lang="en-CA" altLang="en-US" sz="1800" dirty="0"/>
              <a:t>- International Council On System Engineering</a:t>
            </a:r>
          </a:p>
          <a:p>
            <a:pPr lvl="1"/>
            <a:r>
              <a:rPr lang="en-CA" altLang="en-US" sz="1800" dirty="0"/>
              <a:t>SRE</a:t>
            </a:r>
            <a:r>
              <a:rPr lang="en-CA" altLang="en-US" dirty="0"/>
              <a:t> - </a:t>
            </a:r>
            <a:r>
              <a:rPr lang="en-CA" altLang="en-US" sz="1800" dirty="0"/>
              <a:t>Society of Reliability Engineering</a:t>
            </a:r>
          </a:p>
          <a:p>
            <a:pPr lvl="1"/>
            <a:r>
              <a:rPr lang="en-CA" altLang="en-US" sz="1800" dirty="0"/>
              <a:t>ASSE -  American Society of Safety Engineers / new name - </a:t>
            </a:r>
            <a:r>
              <a:rPr lang="en-CA" sz="1800" dirty="0"/>
              <a:t>American Society of Safety </a:t>
            </a:r>
            <a:r>
              <a:rPr lang="en-CA" sz="1800" b="1" u="sng" dirty="0">
                <a:solidFill>
                  <a:schemeClr val="accent2"/>
                </a:solidFill>
              </a:rPr>
              <a:t>Professionals</a:t>
            </a:r>
            <a:r>
              <a:rPr lang="en-CA" sz="1800" dirty="0"/>
              <a:t> (ASSP)</a:t>
            </a:r>
            <a:endParaRPr lang="en-CA" altLang="en-US" sz="1800" dirty="0"/>
          </a:p>
          <a:p>
            <a:pPr lvl="1"/>
            <a:r>
              <a:rPr lang="en-CA" altLang="en-US" sz="1800" dirty="0"/>
              <a:t>CSSE - Canadian Society of Safety Engineers / new name - </a:t>
            </a:r>
            <a:r>
              <a:rPr lang="en-CA" sz="1800" dirty="0"/>
              <a:t>Canadian Society of Safety </a:t>
            </a:r>
            <a:r>
              <a:rPr lang="en-CA" sz="1800" b="1" u="sng" dirty="0">
                <a:solidFill>
                  <a:schemeClr val="accent2"/>
                </a:solidFill>
              </a:rPr>
              <a:t>Professionals</a:t>
            </a:r>
            <a:r>
              <a:rPr lang="en-CA" sz="1800" dirty="0"/>
              <a:t> (CSSP)</a:t>
            </a:r>
            <a:r>
              <a:rPr lang="en-CA" altLang="en-US" sz="1800" dirty="0"/>
              <a:t>  </a:t>
            </a:r>
          </a:p>
          <a:p>
            <a:pPr lvl="1"/>
            <a:r>
              <a:rPr lang="en-CA" altLang="en-US" sz="1800" dirty="0"/>
              <a:t>PEO - Professional Engineers of Ontario </a:t>
            </a:r>
          </a:p>
          <a:p>
            <a:pPr lvl="1"/>
            <a:r>
              <a:rPr lang="en-CA" altLang="en-US" sz="1800" dirty="0"/>
              <a:t>PMI – Project Management Professionals</a:t>
            </a:r>
          </a:p>
          <a:p>
            <a:pPr lvl="1"/>
            <a:r>
              <a:rPr lang="en-CA" altLang="en-US" sz="1800" dirty="0"/>
              <a:t>HFE Group – Human Factors Ergonomics </a:t>
            </a:r>
          </a:p>
          <a:p>
            <a:r>
              <a:rPr lang="en-CA" altLang="en-US" sz="2600" dirty="0"/>
              <a:t>Not all of them; INCOSE still growing rapidly internationally</a:t>
            </a:r>
            <a:endParaRPr lang="en-CA" altLang="en-US" sz="1800" dirty="0"/>
          </a:p>
        </p:txBody>
      </p:sp>
      <p:sp>
        <p:nvSpPr>
          <p:cNvPr id="13317" name="Slide Number Placeholder 4">
            <a:extLst>
              <a:ext uri="{FF2B5EF4-FFF2-40B4-BE49-F238E27FC236}">
                <a16:creationId xmlns:a16="http://schemas.microsoft.com/office/drawing/2014/main" id="{812D9D67-8C27-43BA-BA12-860CF4A7273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51B2BF-921A-4FD7-834D-96B3C20221C1}" type="slidenum">
              <a:rPr lang="en-US" altLang="en-US" sz="1400">
                <a:solidFill>
                  <a:schemeClr val="bg2"/>
                </a:solidFill>
              </a:rPr>
              <a:pPr/>
              <a:t>21</a:t>
            </a:fld>
            <a:endParaRPr lang="en-US" altLang="en-US" sz="1400">
              <a:solidFill>
                <a:schemeClr val="bg2"/>
              </a:solidFill>
            </a:endParaRPr>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4">
            <a:extLst>
              <a:ext uri="{FF2B5EF4-FFF2-40B4-BE49-F238E27FC236}">
                <a16:creationId xmlns:a16="http://schemas.microsoft.com/office/drawing/2014/main" id="{4FBF451A-1538-4177-A4FD-C3CDC52C4E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9000"/>
              <a:buFont typeface="Monotype Sorts" pitchFamily="2" charset="2"/>
              <a:buChar char="4"/>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fld id="{C3A8386A-C4B0-41BC-91CD-5998903C2E1E}" type="slidenum">
              <a:rPr lang="en-US" altLang="en-US" sz="1400">
                <a:solidFill>
                  <a:schemeClr val="bg2"/>
                </a:solidFill>
              </a:rPr>
              <a:pPr>
                <a:spcBef>
                  <a:spcPct val="50000"/>
                </a:spcBef>
                <a:buClrTx/>
                <a:buSzTx/>
                <a:buFontTx/>
                <a:buNone/>
              </a:pPr>
              <a:t>22</a:t>
            </a:fld>
            <a:endParaRPr lang="en-US" altLang="en-US" sz="1400">
              <a:solidFill>
                <a:schemeClr val="bg2"/>
              </a:solidFill>
            </a:endParaRPr>
          </a:p>
        </p:txBody>
      </p:sp>
      <p:sp>
        <p:nvSpPr>
          <p:cNvPr id="18436" name="Rectangle 4">
            <a:extLst>
              <a:ext uri="{FF2B5EF4-FFF2-40B4-BE49-F238E27FC236}">
                <a16:creationId xmlns:a16="http://schemas.microsoft.com/office/drawing/2014/main" id="{A2A81D50-8869-4C3F-999C-D92FDBAAD252}"/>
              </a:ext>
            </a:extLst>
          </p:cNvPr>
          <p:cNvSpPr>
            <a:spLocks noGrp="1" noChangeArrowheads="1"/>
          </p:cNvSpPr>
          <p:nvPr>
            <p:ph type="title"/>
          </p:nvPr>
        </p:nvSpPr>
        <p:spPr/>
        <p:txBody>
          <a:bodyPr/>
          <a:lstStyle/>
          <a:p>
            <a:r>
              <a:rPr lang="en-US" altLang="en-US" sz="3200" dirty="0"/>
              <a:t>Leadership styles in Blake and Mouton’s Leadership Grid.</a:t>
            </a:r>
          </a:p>
        </p:txBody>
      </p:sp>
      <p:pic>
        <p:nvPicPr>
          <p:cNvPr id="18437" name="Picture 5">
            <a:extLst>
              <a:ext uri="{FF2B5EF4-FFF2-40B4-BE49-F238E27FC236}">
                <a16:creationId xmlns:a16="http://schemas.microsoft.com/office/drawing/2014/main" id="{8F9A305C-617A-4FD9-AA9A-DBFCC0B44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619125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14F5F19C-5311-4DC6-B4A8-2AEC1C2B5D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9000"/>
              <a:buFont typeface="Monotype Sorts" pitchFamily="2" charset="2"/>
              <a:buChar char="4"/>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fld id="{7009CFF8-E58C-4EED-A133-DD937774FDCE}" type="slidenum">
              <a:rPr lang="en-US" altLang="en-US" sz="1400">
                <a:solidFill>
                  <a:schemeClr val="bg2"/>
                </a:solidFill>
              </a:rPr>
              <a:pPr>
                <a:spcBef>
                  <a:spcPct val="50000"/>
                </a:spcBef>
                <a:buClrTx/>
                <a:buSzTx/>
                <a:buFontTx/>
                <a:buNone/>
              </a:pPr>
              <a:t>23</a:t>
            </a:fld>
            <a:endParaRPr lang="en-US" altLang="en-US" sz="1400">
              <a:solidFill>
                <a:schemeClr val="bg2"/>
              </a:solidFill>
            </a:endParaRPr>
          </a:p>
        </p:txBody>
      </p:sp>
      <p:sp>
        <p:nvSpPr>
          <p:cNvPr id="19459" name="Rectangle 2">
            <a:extLst>
              <a:ext uri="{FF2B5EF4-FFF2-40B4-BE49-F238E27FC236}">
                <a16:creationId xmlns:a16="http://schemas.microsoft.com/office/drawing/2014/main" id="{71D3CBC0-0AB2-4282-9AA2-FAFEC8F588D2}"/>
              </a:ext>
            </a:extLst>
          </p:cNvPr>
          <p:cNvSpPr>
            <a:spLocks noGrp="1" noChangeArrowheads="1"/>
          </p:cNvSpPr>
          <p:nvPr>
            <p:ph type="title"/>
          </p:nvPr>
        </p:nvSpPr>
        <p:spPr>
          <a:noFill/>
        </p:spPr>
        <p:txBody>
          <a:bodyPr/>
          <a:lstStyle/>
          <a:p>
            <a:pPr>
              <a:lnSpc>
                <a:spcPct val="90000"/>
              </a:lnSpc>
              <a:buSzPct val="90000"/>
            </a:pPr>
            <a:r>
              <a:rPr lang="en-US" altLang="en-US" sz="3800" dirty="0"/>
              <a:t>Blake and Mouton Leadership Grid</a:t>
            </a:r>
            <a:r>
              <a:rPr lang="en-US" altLang="en-US" sz="3800" dirty="0">
                <a:sym typeface="Symbol" panose="05050102010706020507" pitchFamily="18" charset="2"/>
              </a:rPr>
              <a:t></a:t>
            </a:r>
            <a:endParaRPr lang="en-US" altLang="en-US" sz="3800" dirty="0"/>
          </a:p>
        </p:txBody>
      </p:sp>
      <p:sp>
        <p:nvSpPr>
          <p:cNvPr id="33795" name="Rectangle 3">
            <a:extLst>
              <a:ext uri="{FF2B5EF4-FFF2-40B4-BE49-F238E27FC236}">
                <a16:creationId xmlns:a16="http://schemas.microsoft.com/office/drawing/2014/main" id="{62619C23-70A3-41DF-BCE4-1AA20E697F4B}"/>
              </a:ext>
            </a:extLst>
          </p:cNvPr>
          <p:cNvSpPr>
            <a:spLocks noGrp="1" noChangeArrowheads="1"/>
          </p:cNvSpPr>
          <p:nvPr>
            <p:ph type="body" idx="1"/>
          </p:nvPr>
        </p:nvSpPr>
        <p:spPr>
          <a:noFill/>
        </p:spPr>
        <p:txBody>
          <a:bodyPr/>
          <a:lstStyle/>
          <a:p>
            <a:pPr lvl="1">
              <a:lnSpc>
                <a:spcPct val="90000"/>
              </a:lnSpc>
            </a:pPr>
            <a:r>
              <a:rPr lang="en-US" altLang="en-US" sz="2400" b="1" dirty="0">
                <a:solidFill>
                  <a:srgbClr val="FF0000"/>
                </a:solidFill>
              </a:rPr>
              <a:t>Team management.</a:t>
            </a:r>
          </a:p>
          <a:p>
            <a:pPr lvl="2">
              <a:lnSpc>
                <a:spcPct val="90000"/>
              </a:lnSpc>
            </a:pPr>
            <a:r>
              <a:rPr lang="en-US" altLang="en-US" sz="2000" b="1" dirty="0">
                <a:solidFill>
                  <a:srgbClr val="FF0000"/>
                </a:solidFill>
              </a:rPr>
              <a:t>High task concern; high people concern.</a:t>
            </a:r>
          </a:p>
          <a:p>
            <a:pPr lvl="1">
              <a:lnSpc>
                <a:spcPct val="90000"/>
              </a:lnSpc>
            </a:pPr>
            <a:r>
              <a:rPr lang="en-US" altLang="en-US" sz="2400" dirty="0"/>
              <a:t>Authority-obedience management.</a:t>
            </a:r>
          </a:p>
          <a:p>
            <a:pPr lvl="2">
              <a:lnSpc>
                <a:spcPct val="90000"/>
              </a:lnSpc>
            </a:pPr>
            <a:r>
              <a:rPr lang="en-US" altLang="en-US" sz="2000" dirty="0"/>
              <a:t>High task concern; low people concern.</a:t>
            </a:r>
          </a:p>
          <a:p>
            <a:pPr lvl="1">
              <a:lnSpc>
                <a:spcPct val="90000"/>
              </a:lnSpc>
            </a:pPr>
            <a:r>
              <a:rPr lang="en-US" altLang="en-US" sz="2400" dirty="0"/>
              <a:t>Country club management.</a:t>
            </a:r>
          </a:p>
          <a:p>
            <a:pPr lvl="2">
              <a:lnSpc>
                <a:spcPct val="90000"/>
              </a:lnSpc>
            </a:pPr>
            <a:r>
              <a:rPr lang="en-US" altLang="en-US" sz="2000" dirty="0"/>
              <a:t>High people concern; low task concern.</a:t>
            </a:r>
          </a:p>
          <a:p>
            <a:pPr lvl="1">
              <a:lnSpc>
                <a:spcPct val="90000"/>
              </a:lnSpc>
            </a:pPr>
            <a:r>
              <a:rPr lang="en-US" altLang="en-US" sz="2400" dirty="0"/>
              <a:t>Impoverished management.</a:t>
            </a:r>
          </a:p>
          <a:p>
            <a:pPr lvl="2">
              <a:lnSpc>
                <a:spcPct val="90000"/>
              </a:lnSpc>
            </a:pPr>
            <a:r>
              <a:rPr lang="en-US" altLang="en-US" sz="2000" dirty="0"/>
              <a:t>Low task concern; low people concern.</a:t>
            </a:r>
          </a:p>
          <a:p>
            <a:pPr lvl="1">
              <a:lnSpc>
                <a:spcPct val="90000"/>
              </a:lnSpc>
            </a:pPr>
            <a:r>
              <a:rPr lang="en-US" altLang="en-US" sz="2400" dirty="0"/>
              <a:t>Middle of the road management.</a:t>
            </a:r>
          </a:p>
          <a:p>
            <a:pPr lvl="2">
              <a:lnSpc>
                <a:spcPct val="90000"/>
              </a:lnSpc>
            </a:pPr>
            <a:r>
              <a:rPr lang="en-US" altLang="en-US" sz="2000" dirty="0"/>
              <a:t>Non-committal for both task concern and people concern.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500"/>
                                        <p:tgtEl>
                                          <p:spTgt spid="3379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dissolve">
                                      <p:cBhvr>
                                        <p:cTn id="10" dur="500"/>
                                        <p:tgtEl>
                                          <p:spTgt spid="3379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Effect transition="in" filter="dissolve">
                                      <p:cBhvr>
                                        <p:cTn id="13" dur="500"/>
                                        <p:tgtEl>
                                          <p:spTgt spid="3379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3795">
                                            <p:txEl>
                                              <p:pRg st="3" end="3"/>
                                            </p:txEl>
                                          </p:spTgt>
                                        </p:tgtEl>
                                        <p:attrNameLst>
                                          <p:attrName>style.visibility</p:attrName>
                                        </p:attrNameLst>
                                      </p:cBhvr>
                                      <p:to>
                                        <p:strVal val="visible"/>
                                      </p:to>
                                    </p:set>
                                    <p:animEffect transition="in" filter="dissolve">
                                      <p:cBhvr>
                                        <p:cTn id="16" dur="500"/>
                                        <p:tgtEl>
                                          <p:spTgt spid="3379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animEffect transition="in" filter="dissolve">
                                      <p:cBhvr>
                                        <p:cTn id="19" dur="500"/>
                                        <p:tgtEl>
                                          <p:spTgt spid="33795">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3795">
                                            <p:txEl>
                                              <p:pRg st="5" end="5"/>
                                            </p:txEl>
                                          </p:spTgt>
                                        </p:tgtEl>
                                        <p:attrNameLst>
                                          <p:attrName>style.visibility</p:attrName>
                                        </p:attrNameLst>
                                      </p:cBhvr>
                                      <p:to>
                                        <p:strVal val="visible"/>
                                      </p:to>
                                    </p:set>
                                    <p:animEffect transition="in" filter="dissolve">
                                      <p:cBhvr>
                                        <p:cTn id="22" dur="500"/>
                                        <p:tgtEl>
                                          <p:spTgt spid="33795">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3795">
                                            <p:txEl>
                                              <p:pRg st="6" end="6"/>
                                            </p:txEl>
                                          </p:spTgt>
                                        </p:tgtEl>
                                        <p:attrNameLst>
                                          <p:attrName>style.visibility</p:attrName>
                                        </p:attrNameLst>
                                      </p:cBhvr>
                                      <p:to>
                                        <p:strVal val="visible"/>
                                      </p:to>
                                    </p:set>
                                    <p:animEffect transition="in" filter="dissolve">
                                      <p:cBhvr>
                                        <p:cTn id="25" dur="500"/>
                                        <p:tgtEl>
                                          <p:spTgt spid="33795">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3795">
                                            <p:txEl>
                                              <p:pRg st="7" end="7"/>
                                            </p:txEl>
                                          </p:spTgt>
                                        </p:tgtEl>
                                        <p:attrNameLst>
                                          <p:attrName>style.visibility</p:attrName>
                                        </p:attrNameLst>
                                      </p:cBhvr>
                                      <p:to>
                                        <p:strVal val="visible"/>
                                      </p:to>
                                    </p:set>
                                    <p:animEffect transition="in" filter="dissolve">
                                      <p:cBhvr>
                                        <p:cTn id="28" dur="500"/>
                                        <p:tgtEl>
                                          <p:spTgt spid="33795">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3795">
                                            <p:txEl>
                                              <p:pRg st="8" end="8"/>
                                            </p:txEl>
                                          </p:spTgt>
                                        </p:tgtEl>
                                        <p:attrNameLst>
                                          <p:attrName>style.visibility</p:attrName>
                                        </p:attrNameLst>
                                      </p:cBhvr>
                                      <p:to>
                                        <p:strVal val="visible"/>
                                      </p:to>
                                    </p:set>
                                    <p:animEffect transition="in" filter="dissolve">
                                      <p:cBhvr>
                                        <p:cTn id="31" dur="500"/>
                                        <p:tgtEl>
                                          <p:spTgt spid="33795">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3795">
                                            <p:txEl>
                                              <p:pRg st="9" end="9"/>
                                            </p:txEl>
                                          </p:spTgt>
                                        </p:tgtEl>
                                        <p:attrNameLst>
                                          <p:attrName>style.visibility</p:attrName>
                                        </p:attrNameLst>
                                      </p:cBhvr>
                                      <p:to>
                                        <p:strVal val="visible"/>
                                      </p:to>
                                    </p:set>
                                    <p:animEffect transition="in" filter="dissolve">
                                      <p:cBhvr>
                                        <p:cTn id="34" dur="500"/>
                                        <p:tgtEl>
                                          <p:spTgt spid="33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4">
            <a:extLst>
              <a:ext uri="{FF2B5EF4-FFF2-40B4-BE49-F238E27FC236}">
                <a16:creationId xmlns:a16="http://schemas.microsoft.com/office/drawing/2014/main" id="{77BE596B-0AE3-4640-AE69-362EC41CF668}"/>
              </a:ext>
            </a:extLst>
          </p:cNvPr>
          <p:cNvSpPr>
            <a:spLocks noGrp="1" noChangeArrowheads="1"/>
          </p:cNvSpPr>
          <p:nvPr>
            <p:ph type="sldNum" sz="quarter" idx="12"/>
          </p:nvPr>
        </p:nvSpPr>
        <p:spPr>
          <a:xfrm>
            <a:off x="3429000" y="60960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9000"/>
              <a:buFont typeface="Monotype Sorts" pitchFamily="2" charset="2"/>
              <a:buChar char="4"/>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n-US" altLang="en-US" sz="1000">
                <a:solidFill>
                  <a:schemeClr val="bg1"/>
                </a:solidFill>
                <a:latin typeface="Arial" panose="020B0604020202020204" pitchFamily="34" charset="0"/>
              </a:rPr>
              <a:t>12 - </a:t>
            </a:r>
            <a:fld id="{12538033-3247-4E54-929D-0BA0A8080300}" type="slidenum">
              <a:rPr lang="en-US" altLang="en-US" sz="1000">
                <a:solidFill>
                  <a:schemeClr val="bg1"/>
                </a:solidFill>
                <a:latin typeface="Arial" panose="020B0604020202020204" pitchFamily="34" charset="0"/>
              </a:rPr>
              <a:pPr algn="ctr" eaLnBrk="1" hangingPunct="1">
                <a:spcBef>
                  <a:spcPct val="50000"/>
                </a:spcBef>
                <a:buClrTx/>
                <a:buSzTx/>
                <a:buFontTx/>
                <a:buNone/>
              </a:pPr>
              <a:t>24</a:t>
            </a:fld>
            <a:endParaRPr lang="en-US" altLang="en-US" sz="1000">
              <a:solidFill>
                <a:schemeClr val="bg1"/>
              </a:solidFill>
              <a:latin typeface="Arial" panose="020B0604020202020204" pitchFamily="34" charset="0"/>
            </a:endParaRPr>
          </a:p>
        </p:txBody>
      </p:sp>
      <p:sp>
        <p:nvSpPr>
          <p:cNvPr id="34819" name="Rectangle 1026">
            <a:extLst>
              <a:ext uri="{FF2B5EF4-FFF2-40B4-BE49-F238E27FC236}">
                <a16:creationId xmlns:a16="http://schemas.microsoft.com/office/drawing/2014/main" id="{FCECFAD1-9A64-4FE3-9ACC-33FA8C04AFAF}"/>
              </a:ext>
            </a:extLst>
          </p:cNvPr>
          <p:cNvSpPr>
            <a:spLocks noGrp="1" noChangeArrowheads="1"/>
          </p:cNvSpPr>
          <p:nvPr>
            <p:ph type="title"/>
          </p:nvPr>
        </p:nvSpPr>
        <p:spPr/>
        <p:txBody>
          <a:bodyPr/>
          <a:lstStyle/>
          <a:p>
            <a:pPr eaLnBrk="1" hangingPunct="1"/>
            <a:r>
              <a:rPr lang="en-US" altLang="en-US" sz="3400"/>
              <a:t>Teamwork Doesn’t Come Naturally</a:t>
            </a:r>
          </a:p>
        </p:txBody>
      </p:sp>
      <p:sp>
        <p:nvSpPr>
          <p:cNvPr id="173059" name="Rectangle 1027">
            <a:extLst>
              <a:ext uri="{FF2B5EF4-FFF2-40B4-BE49-F238E27FC236}">
                <a16:creationId xmlns:a16="http://schemas.microsoft.com/office/drawing/2014/main" id="{862C1141-3714-4941-AAD0-D48243B339A5}"/>
              </a:ext>
            </a:extLst>
          </p:cNvPr>
          <p:cNvSpPr>
            <a:spLocks noGrp="1" noChangeArrowheads="1"/>
          </p:cNvSpPr>
          <p:nvPr>
            <p:ph type="body" idx="1"/>
          </p:nvPr>
        </p:nvSpPr>
        <p:spPr/>
        <p:txBody>
          <a:bodyPr/>
          <a:lstStyle/>
          <a:p>
            <a:pPr eaLnBrk="1" hangingPunct="1"/>
            <a:r>
              <a:rPr lang="en-US" altLang="en-US" dirty="0"/>
              <a:t>Barriers</a:t>
            </a:r>
          </a:p>
          <a:p>
            <a:pPr lvl="1" eaLnBrk="1" hangingPunct="1"/>
            <a:r>
              <a:rPr lang="en-US" altLang="en-US" dirty="0"/>
              <a:t>Some value individualism (</a:t>
            </a:r>
            <a:r>
              <a:rPr lang="en-US" altLang="en-US" sz="2200" dirty="0">
                <a:solidFill>
                  <a:schemeClr val="accent2"/>
                </a:solidFill>
              </a:rPr>
              <a:t>concerned about getting credit for work done</a:t>
            </a:r>
            <a:r>
              <a:rPr lang="en-US" altLang="en-US" dirty="0"/>
              <a:t>)  over teamwork</a:t>
            </a:r>
          </a:p>
          <a:p>
            <a:pPr lvl="1" eaLnBrk="1" hangingPunct="1"/>
            <a:r>
              <a:rPr lang="en-US" altLang="en-US" dirty="0"/>
              <a:t>Conflict can cause a breakdown in relationships </a:t>
            </a:r>
          </a:p>
          <a:p>
            <a:pPr lvl="1" eaLnBrk="1" hangingPunct="1"/>
            <a:r>
              <a:rPr lang="en-US" altLang="en-US" dirty="0"/>
              <a:t>Heavy workloads and long hours cause weary people</a:t>
            </a:r>
          </a:p>
          <a:p>
            <a:pPr lvl="1" eaLnBrk="1" hangingPunct="1"/>
            <a:r>
              <a:rPr lang="en-US" altLang="en-US" dirty="0"/>
              <a:t>Teamwork flourishes under </a:t>
            </a:r>
            <a:r>
              <a:rPr lang="en-US" altLang="en-US" u="sng" dirty="0"/>
              <a:t>strong</a:t>
            </a:r>
            <a:r>
              <a:rPr lang="en-US" altLang="en-US" dirty="0"/>
              <a:t> (balanced but </a:t>
            </a:r>
            <a:r>
              <a:rPr lang="en-US" altLang="en-US" dirty="0">
                <a:solidFill>
                  <a:srgbClr val="FF0000"/>
                </a:solidFill>
              </a:rPr>
              <a:t>strong people &amp; task</a:t>
            </a:r>
            <a:r>
              <a:rPr lang="en-US" altLang="en-US" dirty="0"/>
              <a:t>) oriented leadership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wipe(left)">
                                      <p:cBhvr>
                                        <p:cTn id="7" dur="500"/>
                                        <p:tgtEl>
                                          <p:spTgt spid="173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059">
                                            <p:txEl>
                                              <p:pRg st="1" end="1"/>
                                            </p:txEl>
                                          </p:spTgt>
                                        </p:tgtEl>
                                        <p:attrNameLst>
                                          <p:attrName>style.visibility</p:attrName>
                                        </p:attrNameLst>
                                      </p:cBhvr>
                                      <p:to>
                                        <p:strVal val="visible"/>
                                      </p:to>
                                    </p:set>
                                    <p:animEffect transition="in" filter="wipe(left)">
                                      <p:cBhvr>
                                        <p:cTn id="12" dur="500"/>
                                        <p:tgtEl>
                                          <p:spTgt spid="173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3059">
                                            <p:txEl>
                                              <p:pRg st="2" end="2"/>
                                            </p:txEl>
                                          </p:spTgt>
                                        </p:tgtEl>
                                        <p:attrNameLst>
                                          <p:attrName>style.visibility</p:attrName>
                                        </p:attrNameLst>
                                      </p:cBhvr>
                                      <p:to>
                                        <p:strVal val="visible"/>
                                      </p:to>
                                    </p:set>
                                    <p:animEffect transition="in" filter="wipe(left)">
                                      <p:cBhvr>
                                        <p:cTn id="17" dur="500"/>
                                        <p:tgtEl>
                                          <p:spTgt spid="173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3059">
                                            <p:txEl>
                                              <p:pRg st="3" end="3"/>
                                            </p:txEl>
                                          </p:spTgt>
                                        </p:tgtEl>
                                        <p:attrNameLst>
                                          <p:attrName>style.visibility</p:attrName>
                                        </p:attrNameLst>
                                      </p:cBhvr>
                                      <p:to>
                                        <p:strVal val="visible"/>
                                      </p:to>
                                    </p:set>
                                    <p:animEffect transition="in" filter="wipe(left)">
                                      <p:cBhvr>
                                        <p:cTn id="22" dur="500"/>
                                        <p:tgtEl>
                                          <p:spTgt spid="1730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059">
                                            <p:txEl>
                                              <p:pRg st="4" end="4"/>
                                            </p:txEl>
                                          </p:spTgt>
                                        </p:tgtEl>
                                        <p:attrNameLst>
                                          <p:attrName>style.visibility</p:attrName>
                                        </p:attrNameLst>
                                      </p:cBhvr>
                                      <p:to>
                                        <p:strVal val="visible"/>
                                      </p:to>
                                    </p:set>
                                    <p:animEffect transition="in" filter="wipe(left)">
                                      <p:cBhvr>
                                        <p:cTn id="27" dur="500"/>
                                        <p:tgtEl>
                                          <p:spTgt spid="173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bldLvl="4"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Slide Number Placeholder 5">
            <a:extLst>
              <a:ext uri="{FF2B5EF4-FFF2-40B4-BE49-F238E27FC236}">
                <a16:creationId xmlns:a16="http://schemas.microsoft.com/office/drawing/2014/main" id="{B9896B08-DD9D-4662-97B2-A77A0624A0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9000"/>
              <a:buFont typeface="Monotype Sorts" pitchFamily="2" charset="2"/>
              <a:buChar char="4"/>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fld id="{F8209960-4854-418E-9BD2-0DC27D03142E}" type="slidenum">
              <a:rPr lang="en-US" altLang="en-US" sz="1400">
                <a:solidFill>
                  <a:schemeClr val="bg2"/>
                </a:solidFill>
              </a:rPr>
              <a:pPr>
                <a:spcBef>
                  <a:spcPct val="50000"/>
                </a:spcBef>
                <a:buClrTx/>
                <a:buSzTx/>
                <a:buFontTx/>
                <a:buNone/>
              </a:pPr>
              <a:t>25</a:t>
            </a:fld>
            <a:endParaRPr lang="en-US" altLang="en-US" sz="1400">
              <a:solidFill>
                <a:schemeClr val="bg2"/>
              </a:solidFill>
            </a:endParaRPr>
          </a:p>
        </p:txBody>
      </p:sp>
      <p:sp>
        <p:nvSpPr>
          <p:cNvPr id="53251" name="Rectangle 2">
            <a:extLst>
              <a:ext uri="{FF2B5EF4-FFF2-40B4-BE49-F238E27FC236}">
                <a16:creationId xmlns:a16="http://schemas.microsoft.com/office/drawing/2014/main" id="{0B324283-7D4B-4F78-B69E-D9FCEA6BB1C8}"/>
              </a:ext>
            </a:extLst>
          </p:cNvPr>
          <p:cNvSpPr>
            <a:spLocks noGrp="1" noChangeArrowheads="1"/>
          </p:cNvSpPr>
          <p:nvPr>
            <p:ph type="title"/>
          </p:nvPr>
        </p:nvSpPr>
        <p:spPr>
          <a:noFill/>
        </p:spPr>
        <p:txBody>
          <a:bodyPr/>
          <a:lstStyle/>
          <a:p>
            <a:r>
              <a:rPr lang="en-US" altLang="en-US" sz="3200" dirty="0"/>
              <a:t>The nature of inspiring leadership?</a:t>
            </a:r>
          </a:p>
        </p:txBody>
      </p:sp>
      <p:sp>
        <p:nvSpPr>
          <p:cNvPr id="100355" name="Rectangle 3">
            <a:extLst>
              <a:ext uri="{FF2B5EF4-FFF2-40B4-BE49-F238E27FC236}">
                <a16:creationId xmlns:a16="http://schemas.microsoft.com/office/drawing/2014/main" id="{51CECA4D-6117-402D-97FE-6480C5A86A2F}"/>
              </a:ext>
            </a:extLst>
          </p:cNvPr>
          <p:cNvSpPr>
            <a:spLocks noGrp="1" noChangeArrowheads="1"/>
          </p:cNvSpPr>
          <p:nvPr>
            <p:ph type="body" idx="1"/>
          </p:nvPr>
        </p:nvSpPr>
        <p:spPr>
          <a:noFill/>
        </p:spPr>
        <p:txBody>
          <a:bodyPr/>
          <a:lstStyle/>
          <a:p>
            <a:pPr>
              <a:buSzPct val="90000"/>
              <a:buFont typeface="Wingdings" panose="05000000000000000000" pitchFamily="2" charset="2"/>
              <a:buChar char="Ø"/>
            </a:pPr>
            <a:r>
              <a:rPr lang="en-US" altLang="en-US" dirty="0"/>
              <a:t>Visionary leadership.</a:t>
            </a:r>
          </a:p>
          <a:p>
            <a:pPr lvl="1"/>
            <a:r>
              <a:rPr lang="en-US" altLang="en-US" dirty="0"/>
              <a:t>Vision</a:t>
            </a:r>
          </a:p>
          <a:p>
            <a:pPr lvl="2"/>
            <a:r>
              <a:rPr lang="en-US" altLang="en-US" dirty="0"/>
              <a:t>A </a:t>
            </a:r>
            <a:r>
              <a:rPr lang="en-US" altLang="en-US" b="1" i="1" u="sng" dirty="0"/>
              <a:t>future</a:t>
            </a:r>
            <a:r>
              <a:rPr lang="en-US" altLang="en-US" dirty="0"/>
              <a:t> that one hopes to create or achieve in order to improve upon the present state of affairs.</a:t>
            </a:r>
          </a:p>
          <a:p>
            <a:pPr lvl="1"/>
            <a:r>
              <a:rPr lang="en-US" altLang="en-US" dirty="0"/>
              <a:t>Visionary leadership</a:t>
            </a:r>
          </a:p>
          <a:p>
            <a:pPr lvl="2"/>
            <a:r>
              <a:rPr lang="en-US" altLang="en-US" dirty="0"/>
              <a:t>A leader who brings to the situation a clear and compelling sense of the </a:t>
            </a:r>
            <a:r>
              <a:rPr lang="en-US" altLang="en-US" b="1" i="1" u="sng" dirty="0"/>
              <a:t>future</a:t>
            </a:r>
            <a:r>
              <a:rPr lang="en-US" altLang="en-US" dirty="0"/>
              <a:t> as well as an understanding of the actions needed to get there successfully.</a:t>
            </a:r>
          </a:p>
          <a:p>
            <a:pPr lvl="2"/>
            <a:r>
              <a:rPr lang="en-US" altLang="en-US" dirty="0"/>
              <a:t>A leader provides the </a:t>
            </a:r>
            <a:r>
              <a:rPr lang="en-US" altLang="en-US" b="1" i="1" u="sng" dirty="0"/>
              <a:t>needed inspiration</a:t>
            </a:r>
            <a:r>
              <a:rPr lang="en-US" altLang="en-US" b="1" i="1" dirty="0"/>
              <a:t> </a:t>
            </a:r>
            <a:r>
              <a:rPr lang="en-US" altLang="en-US" dirty="0"/>
              <a:t>to follow</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dissolve">
                                      <p:cBhvr>
                                        <p:cTn id="7" dur="500"/>
                                        <p:tgtEl>
                                          <p:spTgt spid="10035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0355">
                                            <p:txEl>
                                              <p:pRg st="1" end="1"/>
                                            </p:txEl>
                                          </p:spTgt>
                                        </p:tgtEl>
                                        <p:attrNameLst>
                                          <p:attrName>style.visibility</p:attrName>
                                        </p:attrNameLst>
                                      </p:cBhvr>
                                      <p:to>
                                        <p:strVal val="visible"/>
                                      </p:to>
                                    </p:set>
                                    <p:animEffect transition="in" filter="dissolve">
                                      <p:cBhvr>
                                        <p:cTn id="10" dur="500"/>
                                        <p:tgtEl>
                                          <p:spTgt spid="10035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animEffect transition="in" filter="dissolve">
                                      <p:cBhvr>
                                        <p:cTn id="13" dur="500"/>
                                        <p:tgtEl>
                                          <p:spTgt spid="10035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0355">
                                            <p:txEl>
                                              <p:pRg st="3" end="3"/>
                                            </p:txEl>
                                          </p:spTgt>
                                        </p:tgtEl>
                                        <p:attrNameLst>
                                          <p:attrName>style.visibility</p:attrName>
                                        </p:attrNameLst>
                                      </p:cBhvr>
                                      <p:to>
                                        <p:strVal val="visible"/>
                                      </p:to>
                                    </p:set>
                                    <p:animEffect transition="in" filter="dissolve">
                                      <p:cBhvr>
                                        <p:cTn id="16" dur="500"/>
                                        <p:tgtEl>
                                          <p:spTgt spid="10035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0355">
                                            <p:txEl>
                                              <p:pRg st="4" end="4"/>
                                            </p:txEl>
                                          </p:spTgt>
                                        </p:tgtEl>
                                        <p:attrNameLst>
                                          <p:attrName>style.visibility</p:attrName>
                                        </p:attrNameLst>
                                      </p:cBhvr>
                                      <p:to>
                                        <p:strVal val="visible"/>
                                      </p:to>
                                    </p:set>
                                    <p:animEffect transition="in" filter="dissolve">
                                      <p:cBhvr>
                                        <p:cTn id="19" dur="500"/>
                                        <p:tgtEl>
                                          <p:spTgt spid="100355">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0355">
                                            <p:txEl>
                                              <p:pRg st="5" end="5"/>
                                            </p:txEl>
                                          </p:spTgt>
                                        </p:tgtEl>
                                        <p:attrNameLst>
                                          <p:attrName>style.visibility</p:attrName>
                                        </p:attrNameLst>
                                      </p:cBhvr>
                                      <p:to>
                                        <p:strVal val="visible"/>
                                      </p:to>
                                    </p:set>
                                    <p:animEffect transition="in" filter="dissolve">
                                      <p:cBhvr>
                                        <p:cTn id="22" dur="500"/>
                                        <p:tgtEl>
                                          <p:spTgt spid="1003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Slide Number Placeholder 5">
            <a:extLst>
              <a:ext uri="{FF2B5EF4-FFF2-40B4-BE49-F238E27FC236}">
                <a16:creationId xmlns:a16="http://schemas.microsoft.com/office/drawing/2014/main" id="{1F6D5871-04EE-4CAB-8E01-EFE45E0C9B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9000"/>
              <a:buFont typeface="Monotype Sorts" pitchFamily="2" charset="2"/>
              <a:buChar char="4"/>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fld id="{210747D9-0A95-4985-BD34-10259C3C999C}" type="slidenum">
              <a:rPr lang="en-US" altLang="en-US" sz="1400">
                <a:solidFill>
                  <a:schemeClr val="bg2"/>
                </a:solidFill>
              </a:rPr>
              <a:pPr>
                <a:spcBef>
                  <a:spcPct val="50000"/>
                </a:spcBef>
                <a:buClrTx/>
                <a:buSzTx/>
                <a:buFontTx/>
                <a:buNone/>
              </a:pPr>
              <a:t>26</a:t>
            </a:fld>
            <a:endParaRPr lang="en-US" altLang="en-US" sz="1400">
              <a:solidFill>
                <a:schemeClr val="bg2"/>
              </a:solidFill>
            </a:endParaRPr>
          </a:p>
        </p:txBody>
      </p:sp>
      <p:sp>
        <p:nvSpPr>
          <p:cNvPr id="55299" name="Rectangle 1026">
            <a:extLst>
              <a:ext uri="{FF2B5EF4-FFF2-40B4-BE49-F238E27FC236}">
                <a16:creationId xmlns:a16="http://schemas.microsoft.com/office/drawing/2014/main" id="{D3A9BE15-6163-4F94-9981-B8F7396F1BA3}"/>
              </a:ext>
            </a:extLst>
          </p:cNvPr>
          <p:cNvSpPr>
            <a:spLocks noGrp="1" noChangeArrowheads="1"/>
          </p:cNvSpPr>
          <p:nvPr>
            <p:ph type="title"/>
          </p:nvPr>
        </p:nvSpPr>
        <p:spPr>
          <a:noFill/>
        </p:spPr>
        <p:txBody>
          <a:bodyPr/>
          <a:lstStyle/>
          <a:p>
            <a:r>
              <a:rPr lang="en-US" altLang="en-US" sz="3200" dirty="0"/>
              <a:t>The nature of leadership … ?</a:t>
            </a:r>
          </a:p>
        </p:txBody>
      </p:sp>
      <p:sp>
        <p:nvSpPr>
          <p:cNvPr id="76803" name="Rectangle 1027">
            <a:extLst>
              <a:ext uri="{FF2B5EF4-FFF2-40B4-BE49-F238E27FC236}">
                <a16:creationId xmlns:a16="http://schemas.microsoft.com/office/drawing/2014/main" id="{4AD5A628-76CE-4B9A-B098-83EA790560D4}"/>
              </a:ext>
            </a:extLst>
          </p:cNvPr>
          <p:cNvSpPr>
            <a:spLocks noGrp="1" noChangeArrowheads="1"/>
          </p:cNvSpPr>
          <p:nvPr>
            <p:ph type="body" idx="1"/>
          </p:nvPr>
        </p:nvSpPr>
        <p:spPr>
          <a:noFill/>
        </p:spPr>
        <p:txBody>
          <a:bodyPr/>
          <a:lstStyle/>
          <a:p>
            <a:pPr>
              <a:lnSpc>
                <a:spcPct val="110000"/>
              </a:lnSpc>
              <a:buSzPct val="90000"/>
              <a:buFont typeface="Wingdings" panose="05000000000000000000" pitchFamily="2" charset="2"/>
              <a:buChar char="Ø"/>
            </a:pPr>
            <a:r>
              <a:rPr lang="en-US" altLang="en-US" dirty="0"/>
              <a:t>Meet the challenges of visionary &amp; inspiring leadership:</a:t>
            </a:r>
          </a:p>
          <a:p>
            <a:pPr lvl="1">
              <a:lnSpc>
                <a:spcPct val="110000"/>
              </a:lnSpc>
              <a:buSzPct val="90000"/>
            </a:pPr>
            <a:r>
              <a:rPr lang="en-US" altLang="en-US" dirty="0"/>
              <a:t>Willing to face challenges</a:t>
            </a:r>
          </a:p>
          <a:p>
            <a:pPr lvl="1">
              <a:lnSpc>
                <a:spcPct val="110000"/>
              </a:lnSpc>
              <a:buSzPct val="90000"/>
            </a:pPr>
            <a:r>
              <a:rPr lang="en-US" altLang="en-US" dirty="0"/>
              <a:t>Show enthusiasm</a:t>
            </a:r>
          </a:p>
          <a:p>
            <a:pPr lvl="1">
              <a:lnSpc>
                <a:spcPct val="110000"/>
              </a:lnSpc>
              <a:buSzPct val="90000"/>
            </a:pPr>
            <a:r>
              <a:rPr lang="en-US" altLang="en-US" dirty="0"/>
              <a:t>Help others to act</a:t>
            </a:r>
          </a:p>
          <a:p>
            <a:pPr lvl="1">
              <a:lnSpc>
                <a:spcPct val="110000"/>
              </a:lnSpc>
              <a:buSzPct val="90000"/>
            </a:pPr>
            <a:r>
              <a:rPr lang="en-US" altLang="en-US" dirty="0"/>
              <a:t>Set the example</a:t>
            </a:r>
          </a:p>
          <a:p>
            <a:pPr lvl="1">
              <a:lnSpc>
                <a:spcPct val="110000"/>
              </a:lnSpc>
              <a:buSzPct val="90000"/>
            </a:pPr>
            <a:r>
              <a:rPr lang="en-US" altLang="en-US" dirty="0"/>
              <a:t>Celebrate achievements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dissolve">
                                      <p:cBhvr>
                                        <p:cTn id="7" dur="500"/>
                                        <p:tgtEl>
                                          <p:spTgt spid="7680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6803">
                                            <p:txEl>
                                              <p:pRg st="1" end="1"/>
                                            </p:txEl>
                                          </p:spTgt>
                                        </p:tgtEl>
                                        <p:attrNameLst>
                                          <p:attrName>style.visibility</p:attrName>
                                        </p:attrNameLst>
                                      </p:cBhvr>
                                      <p:to>
                                        <p:strVal val="visible"/>
                                      </p:to>
                                    </p:set>
                                    <p:animEffect transition="in" filter="dissolve">
                                      <p:cBhvr>
                                        <p:cTn id="10" dur="500"/>
                                        <p:tgtEl>
                                          <p:spTgt spid="7680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Effect transition="in" filter="dissolve">
                                      <p:cBhvr>
                                        <p:cTn id="13" dur="500"/>
                                        <p:tgtEl>
                                          <p:spTgt spid="7680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6803">
                                            <p:txEl>
                                              <p:pRg st="3" end="3"/>
                                            </p:txEl>
                                          </p:spTgt>
                                        </p:tgtEl>
                                        <p:attrNameLst>
                                          <p:attrName>style.visibility</p:attrName>
                                        </p:attrNameLst>
                                      </p:cBhvr>
                                      <p:to>
                                        <p:strVal val="visible"/>
                                      </p:to>
                                    </p:set>
                                    <p:animEffect transition="in" filter="dissolve">
                                      <p:cBhvr>
                                        <p:cTn id="16" dur="500"/>
                                        <p:tgtEl>
                                          <p:spTgt spid="7680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6803">
                                            <p:txEl>
                                              <p:pRg st="4" end="4"/>
                                            </p:txEl>
                                          </p:spTgt>
                                        </p:tgtEl>
                                        <p:attrNameLst>
                                          <p:attrName>style.visibility</p:attrName>
                                        </p:attrNameLst>
                                      </p:cBhvr>
                                      <p:to>
                                        <p:strVal val="visible"/>
                                      </p:to>
                                    </p:set>
                                    <p:animEffect transition="in" filter="dissolve">
                                      <p:cBhvr>
                                        <p:cTn id="19" dur="500"/>
                                        <p:tgtEl>
                                          <p:spTgt spid="7680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6803">
                                            <p:txEl>
                                              <p:pRg st="5" end="5"/>
                                            </p:txEl>
                                          </p:spTgt>
                                        </p:tgtEl>
                                        <p:attrNameLst>
                                          <p:attrName>style.visibility</p:attrName>
                                        </p:attrNameLst>
                                      </p:cBhvr>
                                      <p:to>
                                        <p:strVal val="visible"/>
                                      </p:to>
                                    </p:set>
                                    <p:animEffect transition="in" filter="dissolve">
                                      <p:cBhvr>
                                        <p:cTn id="22" dur="500"/>
                                        <p:tgtEl>
                                          <p:spTgt spid="76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a:extLst>
              <a:ext uri="{FF2B5EF4-FFF2-40B4-BE49-F238E27FC236}">
                <a16:creationId xmlns:a16="http://schemas.microsoft.com/office/drawing/2014/main" id="{0E66D144-BCA5-4141-91D2-D564CBD521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9000"/>
              <a:buFont typeface="Monotype Sorts" pitchFamily="2" charset="2"/>
              <a:buChar char="4"/>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fld id="{3C5E71F9-6CD5-420E-9762-EAA4A40D2450}" type="slidenum">
              <a:rPr lang="en-US" altLang="en-US" sz="1400">
                <a:solidFill>
                  <a:schemeClr val="bg2"/>
                </a:solidFill>
              </a:rPr>
              <a:pPr>
                <a:spcBef>
                  <a:spcPct val="50000"/>
                </a:spcBef>
                <a:buClrTx/>
                <a:buSzTx/>
                <a:buFontTx/>
                <a:buNone/>
              </a:pPr>
              <a:t>27</a:t>
            </a:fld>
            <a:endParaRPr lang="en-US" altLang="en-US" sz="1400">
              <a:solidFill>
                <a:schemeClr val="bg2"/>
              </a:solidFill>
            </a:endParaRPr>
          </a:p>
        </p:txBody>
      </p:sp>
      <p:sp>
        <p:nvSpPr>
          <p:cNvPr id="57347" name="Rectangle 4">
            <a:extLst>
              <a:ext uri="{FF2B5EF4-FFF2-40B4-BE49-F238E27FC236}">
                <a16:creationId xmlns:a16="http://schemas.microsoft.com/office/drawing/2014/main" id="{E0880884-7235-45F3-873A-837E2849D5EF}"/>
              </a:ext>
            </a:extLst>
          </p:cNvPr>
          <p:cNvSpPr>
            <a:spLocks noGrp="1" noChangeArrowheads="1"/>
          </p:cNvSpPr>
          <p:nvPr>
            <p:ph type="title"/>
          </p:nvPr>
        </p:nvSpPr>
        <p:spPr>
          <a:xfrm>
            <a:off x="990600" y="457200"/>
            <a:ext cx="7772400" cy="1219200"/>
          </a:xfrm>
        </p:spPr>
        <p:txBody>
          <a:bodyPr/>
          <a:lstStyle/>
          <a:p>
            <a:r>
              <a:rPr lang="en-US" altLang="en-US" sz="2400" b="1" dirty="0"/>
              <a:t>Leading viewed in relationship to the other leadership / management functions </a:t>
            </a:r>
            <a:r>
              <a:rPr lang="en-US" altLang="en-US" sz="2200" dirty="0"/>
              <a:t>– </a:t>
            </a:r>
            <a:r>
              <a:rPr lang="en-US" altLang="en-US" sz="2200" dirty="0">
                <a:solidFill>
                  <a:schemeClr val="accent2"/>
                </a:solidFill>
              </a:rPr>
              <a:t>“leading” is often missing</a:t>
            </a:r>
            <a:r>
              <a:rPr lang="en-US" altLang="en-US" sz="3200" dirty="0"/>
              <a:t>.</a:t>
            </a:r>
          </a:p>
        </p:txBody>
      </p:sp>
      <p:sp>
        <p:nvSpPr>
          <p:cNvPr id="57348" name="AutoShape 6" descr="w0087-n">
            <a:extLst>
              <a:ext uri="{FF2B5EF4-FFF2-40B4-BE49-F238E27FC236}">
                <a16:creationId xmlns:a16="http://schemas.microsoft.com/office/drawing/2014/main" id="{A5F33520-BFB9-44D6-BBC3-3B9DA161D548}"/>
              </a:ext>
            </a:extLst>
          </p:cNvPr>
          <p:cNvSpPr>
            <a:spLocks noChangeAspect="1" noChangeArrowheads="1"/>
          </p:cNvSpPr>
          <p:nvPr/>
        </p:nvSpPr>
        <p:spPr bwMode="auto">
          <a:xfrm>
            <a:off x="619125" y="1190625"/>
            <a:ext cx="790575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9000"/>
              <a:buFont typeface="Monotype Sorts" pitchFamily="2" charset="2"/>
              <a:buChar char="4"/>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7349" name="AutoShape 8" descr="w0087-n">
            <a:extLst>
              <a:ext uri="{FF2B5EF4-FFF2-40B4-BE49-F238E27FC236}">
                <a16:creationId xmlns:a16="http://schemas.microsoft.com/office/drawing/2014/main" id="{1EA9D7B2-4AEC-4F9B-A219-25A363B08FCC}"/>
              </a:ext>
            </a:extLst>
          </p:cNvPr>
          <p:cNvSpPr>
            <a:spLocks noChangeAspect="1" noChangeArrowheads="1"/>
          </p:cNvSpPr>
          <p:nvPr/>
        </p:nvSpPr>
        <p:spPr bwMode="auto">
          <a:xfrm>
            <a:off x="619125" y="1190625"/>
            <a:ext cx="790575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9000"/>
              <a:buFont typeface="Monotype Sorts" pitchFamily="2" charset="2"/>
              <a:buChar char="4"/>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57350" name="Picture 9">
            <a:extLst>
              <a:ext uri="{FF2B5EF4-FFF2-40B4-BE49-F238E27FC236}">
                <a16:creationId xmlns:a16="http://schemas.microsoft.com/office/drawing/2014/main" id="{95B491EB-1534-42F3-AC46-32AB14F61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73914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noChangeArrowheads="1"/>
          </p:cNvSpPr>
          <p:nvPr>
            <p:ph type="ftr" sz="quarter" idx="11"/>
          </p:nvPr>
        </p:nvSpPr>
        <p:spPr>
          <a:xfrm>
            <a:off x="990600" y="6096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endParaRPr lang="en-US" altLang="en-US" sz="1400" dirty="0">
              <a:solidFill>
                <a:schemeClr val="bg2"/>
              </a:solidFill>
            </a:endParaRPr>
          </a:p>
        </p:txBody>
      </p:sp>
      <p:sp>
        <p:nvSpPr>
          <p:cNvPr id="48131" name="Slide Number Placeholder 4"/>
          <p:cNvSpPr>
            <a:spLocks noGrp="1" noChangeArrowheads="1"/>
          </p:cNvSpPr>
          <p:nvPr>
            <p:ph type="sldNum" sz="quarter" idx="12"/>
          </p:nvPr>
        </p:nvSpPr>
        <p:spPr>
          <a:xfrm>
            <a:off x="3429000" y="60960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9000"/>
              <a:buFont typeface="Monotype Sorts" pitchFamily="2" charset="2"/>
              <a:buChar char="4"/>
              <a:defRPr sz="3200">
                <a:solidFill>
                  <a:schemeClr val="tx1"/>
                </a:solidFill>
                <a:latin typeface="Times New Roman" pitchFamily="18" charset="0"/>
              </a:defRPr>
            </a:lvl1pPr>
            <a:lvl2pPr marL="742950" indent="-285750">
              <a:spcBef>
                <a:spcPct val="20000"/>
              </a:spcBef>
              <a:buClr>
                <a:schemeClr val="accent1"/>
              </a:buClr>
              <a:buChar char="–"/>
              <a:defRPr sz="2800">
                <a:solidFill>
                  <a:schemeClr val="tx1"/>
                </a:solidFill>
                <a:latin typeface="Times New Roman" pitchFamily="18" charset="0"/>
              </a:defRPr>
            </a:lvl2pPr>
            <a:lvl3pPr marL="1143000" indent="-228600">
              <a:spcBef>
                <a:spcPct val="20000"/>
              </a:spcBef>
              <a:buClr>
                <a:schemeClr val="accent1"/>
              </a:buClr>
              <a:buChar char="•"/>
              <a:defRPr sz="2400">
                <a:solidFill>
                  <a:schemeClr val="tx1"/>
                </a:solidFill>
                <a:latin typeface="Times New Roman" pitchFamily="18" charset="0"/>
              </a:defRPr>
            </a:lvl3pPr>
            <a:lvl4pPr marL="1600200" indent="-228600">
              <a:spcBef>
                <a:spcPct val="20000"/>
              </a:spcBef>
              <a:buClr>
                <a:schemeClr val="accent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spcBef>
                <a:spcPct val="50000"/>
              </a:spcBef>
              <a:buClrTx/>
              <a:buSzTx/>
              <a:buFontTx/>
              <a:buNone/>
            </a:pPr>
            <a:r>
              <a:rPr lang="en-US" altLang="en-US" sz="1000">
                <a:solidFill>
                  <a:schemeClr val="bg1"/>
                </a:solidFill>
                <a:latin typeface="Arial" pitchFamily="34" charset="0"/>
              </a:rPr>
              <a:t>12 - </a:t>
            </a:r>
            <a:fld id="{9519413E-4ACB-44B5-A20A-06FBEC04975E}" type="slidenum">
              <a:rPr lang="en-US" altLang="en-US" sz="1000">
                <a:solidFill>
                  <a:schemeClr val="bg1"/>
                </a:solidFill>
                <a:latin typeface="Arial" pitchFamily="34" charset="0"/>
              </a:rPr>
              <a:pPr algn="ctr" eaLnBrk="1" hangingPunct="1">
                <a:spcBef>
                  <a:spcPct val="50000"/>
                </a:spcBef>
                <a:buClrTx/>
                <a:buSzTx/>
                <a:buFontTx/>
                <a:buNone/>
              </a:pPr>
              <a:t>28</a:t>
            </a:fld>
            <a:endParaRPr lang="en-US" altLang="en-US" sz="1000">
              <a:solidFill>
                <a:schemeClr val="bg1"/>
              </a:solidFill>
              <a:latin typeface="Arial" pitchFamily="34" charset="0"/>
            </a:endParaRPr>
          </a:p>
        </p:txBody>
      </p:sp>
      <p:sp>
        <p:nvSpPr>
          <p:cNvPr id="48132" name="Rectangle 2"/>
          <p:cNvSpPr>
            <a:spLocks noGrp="1" noChangeArrowheads="1"/>
          </p:cNvSpPr>
          <p:nvPr>
            <p:ph type="title"/>
          </p:nvPr>
        </p:nvSpPr>
        <p:spPr/>
        <p:txBody>
          <a:bodyPr/>
          <a:lstStyle/>
          <a:p>
            <a:pPr eaLnBrk="1" hangingPunct="1"/>
            <a:r>
              <a:rPr lang="en-US" altLang="en-US" dirty="0"/>
              <a:t>Quote  -  John Maxwell</a:t>
            </a:r>
          </a:p>
        </p:txBody>
      </p:sp>
      <p:sp>
        <p:nvSpPr>
          <p:cNvPr id="48133" name="Rectangle 3"/>
          <p:cNvSpPr>
            <a:spLocks noGrp="1" noChangeArrowheads="1"/>
          </p:cNvSpPr>
          <p:nvPr>
            <p:ph type="body" idx="1"/>
          </p:nvPr>
        </p:nvSpPr>
        <p:spPr/>
        <p:txBody>
          <a:bodyPr/>
          <a:lstStyle/>
          <a:p>
            <a:pPr eaLnBrk="1" hangingPunct="1">
              <a:lnSpc>
                <a:spcPct val="90000"/>
              </a:lnSpc>
              <a:buFontTx/>
              <a:buNone/>
            </a:pPr>
            <a:r>
              <a:rPr lang="en-US" altLang="en-US" sz="2800" b="1" i="1"/>
              <a:t>Great challenges require great teamwork, and the quality most needed among teammates amid the pressure of a difficult challenge is </a:t>
            </a:r>
            <a:r>
              <a:rPr lang="en-US" altLang="en-US" sz="2800" b="1" i="1">
                <a:solidFill>
                  <a:schemeClr val="accent2"/>
                </a:solidFill>
              </a:rPr>
              <a:t>collaboration</a:t>
            </a:r>
            <a:r>
              <a:rPr lang="en-US" altLang="en-US" sz="2800" b="1" i="1"/>
              <a:t>….</a:t>
            </a:r>
          </a:p>
          <a:p>
            <a:pPr eaLnBrk="1" hangingPunct="1">
              <a:lnSpc>
                <a:spcPct val="90000"/>
              </a:lnSpc>
              <a:buFontTx/>
              <a:buNone/>
            </a:pPr>
            <a:r>
              <a:rPr lang="en-US" altLang="en-US" sz="2800" b="1" i="1"/>
              <a:t>Each person brings something to the table that adds value to the relationship and synergy to the team.</a:t>
            </a:r>
            <a:endParaRPr lang="en-US" altLang="en-US" sz="2800" b="1"/>
          </a:p>
          <a:p>
            <a:pPr algn="r" eaLnBrk="1" hangingPunct="1">
              <a:lnSpc>
                <a:spcPct val="90000"/>
              </a:lnSpc>
              <a:buFontTx/>
              <a:buNone/>
            </a:pPr>
            <a:endParaRPr lang="en-US" altLang="en-US" sz="2800" b="1"/>
          </a:p>
          <a:p>
            <a:pPr algn="r" eaLnBrk="1" hangingPunct="1">
              <a:lnSpc>
                <a:spcPct val="90000"/>
              </a:lnSpc>
              <a:buFontTx/>
              <a:buNone/>
            </a:pPr>
            <a:r>
              <a:rPr lang="en-US" altLang="en-US" sz="2400" b="1"/>
              <a:t>John C. Maxwell</a:t>
            </a:r>
          </a:p>
          <a:p>
            <a:pPr algn="r" eaLnBrk="1" hangingPunct="1">
              <a:lnSpc>
                <a:spcPct val="90000"/>
              </a:lnSpc>
              <a:buFontTx/>
              <a:buNone/>
            </a:pPr>
            <a:r>
              <a:rPr lang="en-US" altLang="en-US" sz="2400" b="1"/>
              <a:t>Author, </a:t>
            </a:r>
            <a:r>
              <a:rPr lang="en-US" altLang="en-US" sz="2400" b="1" i="1"/>
              <a:t>The 17 Essential Qualities of a Team Player</a:t>
            </a:r>
            <a:endParaRPr lang="en-US" altLang="en-US" sz="2400" b="1"/>
          </a:p>
        </p:txBody>
      </p:sp>
    </p:spTree>
    <p:extLst>
      <p:ext uri="{BB962C8B-B14F-4D97-AF65-F5344CB8AC3E}">
        <p14:creationId xmlns:p14="http://schemas.microsoft.com/office/powerpoint/2010/main" val="3496302154"/>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My ongoing desire … Future Director ???</a:t>
            </a:r>
          </a:p>
        </p:txBody>
      </p:sp>
      <p:sp>
        <p:nvSpPr>
          <p:cNvPr id="3" name="Content Placeholder 2"/>
          <p:cNvSpPr>
            <a:spLocks noGrp="1"/>
          </p:cNvSpPr>
          <p:nvPr>
            <p:ph idx="1"/>
          </p:nvPr>
        </p:nvSpPr>
        <p:spPr/>
        <p:txBody>
          <a:bodyPr/>
          <a:lstStyle/>
          <a:p>
            <a:pPr marL="0" indent="0">
              <a:buNone/>
            </a:pPr>
            <a:r>
              <a:rPr lang="en-CA" dirty="0"/>
              <a:t>As Director of Chapter Services &amp; International Outreach to;</a:t>
            </a:r>
            <a:endParaRPr lang="en-US" dirty="0"/>
          </a:p>
          <a:p>
            <a:r>
              <a:rPr lang="en-CA" dirty="0"/>
              <a:t>- establish new chapters in the USA and in international locations, </a:t>
            </a:r>
            <a:endParaRPr lang="en-US" dirty="0"/>
          </a:p>
          <a:p>
            <a:r>
              <a:rPr lang="en-CA" dirty="0"/>
              <a:t>- revive chapters that have become inactive, and</a:t>
            </a:r>
            <a:endParaRPr lang="en-US" dirty="0"/>
          </a:p>
          <a:p>
            <a:r>
              <a:rPr lang="en-CA" dirty="0"/>
              <a:t>- maintain and grow all the existing chapters.</a:t>
            </a:r>
            <a:endParaRPr lang="en-US" dirty="0"/>
          </a:p>
          <a:p>
            <a:endParaRPr lang="en-CA" dirty="0"/>
          </a:p>
        </p:txBody>
      </p:sp>
      <p:sp>
        <p:nvSpPr>
          <p:cNvPr id="4" name="Footer Placeholder 3"/>
          <p:cNvSpPr>
            <a:spLocks noGrp="1"/>
          </p:cNvSpPr>
          <p:nvPr>
            <p:ph type="ftr" sz="quarter" idx="11"/>
          </p:nvPr>
        </p:nvSpPr>
        <p:spPr/>
        <p:txBody>
          <a:bodyPr/>
          <a:lstStyle/>
          <a:p>
            <a:pPr>
              <a:defRPr/>
            </a:pPr>
            <a:r>
              <a:rPr lang="en-US" dirty="0"/>
              <a:t>13</a:t>
            </a:r>
          </a:p>
        </p:txBody>
      </p:sp>
      <p:sp>
        <p:nvSpPr>
          <p:cNvPr id="5" name="Slide Number Placeholder 4"/>
          <p:cNvSpPr>
            <a:spLocks noGrp="1"/>
          </p:cNvSpPr>
          <p:nvPr>
            <p:ph type="sldNum" sz="quarter" idx="12"/>
          </p:nvPr>
        </p:nvSpPr>
        <p:spPr/>
        <p:txBody>
          <a:bodyPr/>
          <a:lstStyle/>
          <a:p>
            <a:pPr>
              <a:defRPr/>
            </a:pPr>
            <a:fld id="{1BCBFC9B-7C11-4015-BC86-E09A366AEEF6}" type="slidenum">
              <a:rPr lang="en-US" altLang="en-US" smtClean="0"/>
              <a:pPr>
                <a:defRPr/>
              </a:pPr>
              <a:t>29</a:t>
            </a:fld>
            <a:endParaRPr lang="en-US" altLang="en-US"/>
          </a:p>
        </p:txBody>
      </p:sp>
    </p:spTree>
    <p:extLst>
      <p:ext uri="{BB962C8B-B14F-4D97-AF65-F5344CB8AC3E}">
        <p14:creationId xmlns:p14="http://schemas.microsoft.com/office/powerpoint/2010/main" val="940957425"/>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A1E1D-1E96-4506-A02A-980C5A7D979C}"/>
              </a:ext>
            </a:extLst>
          </p:cNvPr>
          <p:cNvSpPr>
            <a:spLocks noGrp="1"/>
          </p:cNvSpPr>
          <p:nvPr>
            <p:ph type="title"/>
          </p:nvPr>
        </p:nvSpPr>
        <p:spPr/>
        <p:txBody>
          <a:bodyPr/>
          <a:lstStyle/>
          <a:p>
            <a:r>
              <a:rPr lang="en-CA" dirty="0"/>
              <a:t>Reflections by Several Chapter leaders</a:t>
            </a:r>
            <a:endParaRPr lang="en-US" dirty="0"/>
          </a:p>
        </p:txBody>
      </p:sp>
      <p:sp>
        <p:nvSpPr>
          <p:cNvPr id="3" name="Content Placeholder 2">
            <a:extLst>
              <a:ext uri="{FF2B5EF4-FFF2-40B4-BE49-F238E27FC236}">
                <a16:creationId xmlns:a16="http://schemas.microsoft.com/office/drawing/2014/main" id="{80AA7836-CEA9-4175-B574-A5F381FFF3C2}"/>
              </a:ext>
            </a:extLst>
          </p:cNvPr>
          <p:cNvSpPr>
            <a:spLocks noGrp="1"/>
          </p:cNvSpPr>
          <p:nvPr>
            <p:ph idx="1"/>
          </p:nvPr>
        </p:nvSpPr>
        <p:spPr/>
        <p:txBody>
          <a:bodyPr/>
          <a:lstStyle/>
          <a:p>
            <a:r>
              <a:rPr lang="en-CA" dirty="0"/>
              <a:t>Virtual C – Lee Flint</a:t>
            </a:r>
          </a:p>
          <a:p>
            <a:r>
              <a:rPr lang="en-CA" dirty="0"/>
              <a:t>NE Chapter – Pam Alte</a:t>
            </a:r>
          </a:p>
          <a:p>
            <a:r>
              <a:rPr lang="en-CA" dirty="0"/>
              <a:t>TVC- Don </a:t>
            </a:r>
            <a:r>
              <a:rPr lang="en-CA" dirty="0" err="1"/>
              <a:t>Swallom</a:t>
            </a:r>
            <a:endParaRPr lang="en-CA" dirty="0"/>
          </a:p>
          <a:p>
            <a:endParaRPr lang="en-CA" dirty="0"/>
          </a:p>
          <a:p>
            <a:r>
              <a:rPr lang="en-CA" dirty="0"/>
              <a:t>WDC – Donne </a:t>
            </a:r>
            <a:r>
              <a:rPr lang="en-CA" dirty="0" err="1"/>
              <a:t>Difiglia</a:t>
            </a:r>
            <a:r>
              <a:rPr lang="en-CA" dirty="0"/>
              <a:t> </a:t>
            </a:r>
            <a:r>
              <a:rPr lang="en-CA" sz="1600" dirty="0">
                <a:latin typeface="Times New Roman" panose="02020603050405020304" pitchFamily="18" charset="0"/>
              </a:rPr>
              <a:t>(to brief on System Safety and Software Engineering 101 course for Chapter Presidents)</a:t>
            </a:r>
          </a:p>
          <a:p>
            <a:endParaRPr lang="en-US" dirty="0"/>
          </a:p>
        </p:txBody>
      </p:sp>
      <p:sp>
        <p:nvSpPr>
          <p:cNvPr id="4" name="Footer Placeholder 3">
            <a:extLst>
              <a:ext uri="{FF2B5EF4-FFF2-40B4-BE49-F238E27FC236}">
                <a16:creationId xmlns:a16="http://schemas.microsoft.com/office/drawing/2014/main" id="{E80AA0A9-DF84-410B-ADCC-8C5DB73DB18B}"/>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B44394F-C0A8-4C0B-8B24-4D09DD2D2A24}"/>
              </a:ext>
            </a:extLst>
          </p:cNvPr>
          <p:cNvSpPr>
            <a:spLocks noGrp="1"/>
          </p:cNvSpPr>
          <p:nvPr>
            <p:ph type="sldNum" sz="quarter" idx="12"/>
          </p:nvPr>
        </p:nvSpPr>
        <p:spPr/>
        <p:txBody>
          <a:bodyPr/>
          <a:lstStyle/>
          <a:p>
            <a:pPr>
              <a:defRPr/>
            </a:pPr>
            <a:fld id="{1BCBFC9B-7C11-4015-BC86-E09A366AEEF6}" type="slidenum">
              <a:rPr lang="en-US" altLang="en-US" smtClean="0"/>
              <a:pPr>
                <a:defRPr/>
              </a:pPr>
              <a:t>3</a:t>
            </a:fld>
            <a:endParaRPr lang="en-US" altLang="en-US"/>
          </a:p>
        </p:txBody>
      </p:sp>
    </p:spTree>
    <p:extLst>
      <p:ext uri="{BB962C8B-B14F-4D97-AF65-F5344CB8AC3E}">
        <p14:creationId xmlns:p14="http://schemas.microsoft.com/office/powerpoint/2010/main" val="3879383148"/>
      </p:ext>
    </p:extLst>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a:latin typeface="Times New Roman" panose="02020603050405020304" pitchFamily="18" charset="0"/>
              </a:rPr>
              <a:t>As Director of Chapter Services and </a:t>
            </a:r>
            <a:r>
              <a:rPr lang="en-CA" sz="2800" b="1">
                <a:latin typeface="Times New Roman" panose="02020603050405020304" pitchFamily="18" charset="0"/>
              </a:rPr>
              <a:t>International Outreach …</a:t>
            </a:r>
            <a:endParaRPr lang="en-CA" sz="2800" dirty="0"/>
          </a:p>
        </p:txBody>
      </p:sp>
      <p:sp>
        <p:nvSpPr>
          <p:cNvPr id="3" name="Content Placeholder 2"/>
          <p:cNvSpPr>
            <a:spLocks noGrp="1"/>
          </p:cNvSpPr>
          <p:nvPr>
            <p:ph idx="1"/>
          </p:nvPr>
        </p:nvSpPr>
        <p:spPr/>
        <p:txBody>
          <a:bodyPr/>
          <a:lstStyle/>
          <a:p>
            <a:pPr marL="0" indent="0">
              <a:buNone/>
            </a:pPr>
            <a:r>
              <a:rPr lang="en-CA" sz="1400" b="1" dirty="0">
                <a:latin typeface="Times New Roman" panose="02020603050405020304" pitchFamily="18" charset="0"/>
              </a:rPr>
              <a:t>I will </a:t>
            </a:r>
            <a:r>
              <a:rPr lang="en-CA" sz="1400" dirty="0">
                <a:latin typeface="Times New Roman" panose="02020603050405020304" pitchFamily="18" charset="0"/>
              </a:rPr>
              <a:t>seek to help the International System Safety Society (ISSS) grow strong harmonious chapters with a passion for the mission, vision, and values by inspiring leadership in people to help others to reach their full potential within all of USA, Canada, and all countries aligned with shared values.  I will seek to build bridges between people from all nations and organizations where the relationships will enhance and strengthen the ISSS. </a:t>
            </a:r>
          </a:p>
          <a:p>
            <a:pPr marL="0" indent="0">
              <a:buNone/>
            </a:pPr>
            <a:r>
              <a:rPr lang="en-CA" sz="1400" b="1" dirty="0">
                <a:latin typeface="Times New Roman" panose="02020603050405020304" pitchFamily="18" charset="0"/>
              </a:rPr>
              <a:t>Some specific goals are to</a:t>
            </a:r>
            <a:r>
              <a:rPr lang="en-CA" sz="1400" dirty="0">
                <a:latin typeface="Times New Roman" panose="02020603050405020304" pitchFamily="18" charset="0"/>
              </a:rPr>
              <a:t>;</a:t>
            </a:r>
          </a:p>
          <a:p>
            <a:pPr lvl="0"/>
            <a:r>
              <a:rPr lang="en-CA" sz="1400" dirty="0">
                <a:latin typeface="Times New Roman" panose="02020603050405020304" pitchFamily="18" charset="0"/>
              </a:rPr>
              <a:t>encourage ISSS Regional Conferences throughout the world,</a:t>
            </a:r>
          </a:p>
          <a:p>
            <a:pPr lvl="0"/>
            <a:r>
              <a:rPr lang="en-CA" sz="1400" dirty="0">
                <a:latin typeface="Times New Roman" panose="02020603050405020304" pitchFamily="18" charset="0"/>
              </a:rPr>
              <a:t>coordinate international system safety training and educational opportunities,</a:t>
            </a:r>
          </a:p>
          <a:p>
            <a:pPr lvl="0"/>
            <a:r>
              <a:rPr lang="en-CA" sz="1400" dirty="0">
                <a:latin typeface="Times New Roman" panose="02020603050405020304" pitchFamily="18" charset="0"/>
              </a:rPr>
              <a:t>increase attendance at ISSCs and ISSRCs,</a:t>
            </a:r>
          </a:p>
          <a:p>
            <a:pPr lvl="0"/>
            <a:r>
              <a:rPr lang="en-CA" sz="1400" dirty="0">
                <a:latin typeface="Times New Roman" panose="02020603050405020304" pitchFamily="18" charset="0"/>
              </a:rPr>
              <a:t>nurture positive relationships with other system safety organizations in the world; e.g. IET, INCOSE, ASSE, CSSR, Human Factors/Ergonomics, RAMS, etc.</a:t>
            </a:r>
          </a:p>
          <a:p>
            <a:pPr lvl="0"/>
            <a:r>
              <a:rPr lang="en-CA" sz="1400" dirty="0">
                <a:latin typeface="Times New Roman" panose="02020603050405020304" pitchFamily="18" charset="0"/>
              </a:rPr>
              <a:t>encourage development of certification standards in system safety engineering,</a:t>
            </a:r>
          </a:p>
          <a:p>
            <a:pPr lvl="0"/>
            <a:r>
              <a:rPr lang="en-CA" sz="1400" dirty="0">
                <a:latin typeface="Times New Roman" panose="02020603050405020304" pitchFamily="18" charset="0"/>
              </a:rPr>
              <a:t>encourage leadership in the system safety discipline,</a:t>
            </a:r>
          </a:p>
          <a:p>
            <a:pPr lvl="0"/>
            <a:r>
              <a:rPr lang="en-CA" sz="1400" dirty="0">
                <a:latin typeface="Times New Roman" panose="02020603050405020304" pitchFamily="18" charset="0"/>
              </a:rPr>
              <a:t>expand the ISSS’s representation in government, industry, academia,</a:t>
            </a:r>
          </a:p>
          <a:p>
            <a:pPr lvl="0"/>
            <a:r>
              <a:rPr lang="en-CA" sz="1400" dirty="0">
                <a:latin typeface="Times New Roman" panose="02020603050405020304" pitchFamily="18" charset="0"/>
              </a:rPr>
              <a:t>encourage high quality content at ISSCs</a:t>
            </a:r>
          </a:p>
          <a:p>
            <a:pPr lvl="0"/>
            <a:r>
              <a:rPr lang="en-CA" sz="1400" dirty="0">
                <a:latin typeface="Times New Roman" panose="02020603050405020304" pitchFamily="18" charset="0"/>
              </a:rPr>
              <a:t>support development of state-of-the-art system safety engineering techniques and methods,</a:t>
            </a:r>
          </a:p>
          <a:p>
            <a:pPr lvl="0"/>
            <a:r>
              <a:rPr lang="en-CA" sz="1400" dirty="0">
                <a:latin typeface="Times New Roman" panose="02020603050405020304" pitchFamily="18" charset="0"/>
              </a:rPr>
              <a:t>encourage articles in the Journal of System Safety, and</a:t>
            </a:r>
          </a:p>
          <a:p>
            <a:pPr lvl="0"/>
            <a:r>
              <a:rPr lang="en-CA" sz="1400" dirty="0">
                <a:latin typeface="Times New Roman" panose="02020603050405020304" pitchFamily="18" charset="0"/>
              </a:rPr>
              <a:t>develop a vision for expanding the Society internationally.</a:t>
            </a:r>
          </a:p>
          <a:p>
            <a:endParaRPr lang="en-CA" dirty="0"/>
          </a:p>
        </p:txBody>
      </p:sp>
      <p:sp>
        <p:nvSpPr>
          <p:cNvPr id="4" name="Footer Placeholder 3"/>
          <p:cNvSpPr>
            <a:spLocks noGrp="1"/>
          </p:cNvSpPr>
          <p:nvPr>
            <p:ph type="ftr" sz="quarter" idx="11"/>
          </p:nvPr>
        </p:nvSpPr>
        <p:spPr/>
        <p:txBody>
          <a:bodyPr/>
          <a:lstStyle/>
          <a:p>
            <a:pPr>
              <a:defRPr/>
            </a:pPr>
            <a:r>
              <a:rPr lang="en-US" dirty="0"/>
              <a:t>13</a:t>
            </a:r>
          </a:p>
        </p:txBody>
      </p:sp>
      <p:sp>
        <p:nvSpPr>
          <p:cNvPr id="5" name="Slide Number Placeholder 4"/>
          <p:cNvSpPr>
            <a:spLocks noGrp="1"/>
          </p:cNvSpPr>
          <p:nvPr>
            <p:ph type="sldNum" sz="quarter" idx="12"/>
          </p:nvPr>
        </p:nvSpPr>
        <p:spPr/>
        <p:txBody>
          <a:bodyPr/>
          <a:lstStyle/>
          <a:p>
            <a:pPr>
              <a:defRPr/>
            </a:pPr>
            <a:fld id="{1BCBFC9B-7C11-4015-BC86-E09A366AEEF6}" type="slidenum">
              <a:rPr lang="en-US" altLang="en-US" smtClean="0"/>
              <a:pPr>
                <a:defRPr/>
              </a:pPr>
              <a:t>30</a:t>
            </a:fld>
            <a:endParaRPr lang="en-US" altLang="en-US"/>
          </a:p>
        </p:txBody>
      </p:sp>
    </p:spTree>
    <p:extLst>
      <p:ext uri="{BB962C8B-B14F-4D97-AF65-F5344CB8AC3E}">
        <p14:creationId xmlns:p14="http://schemas.microsoft.com/office/powerpoint/2010/main" val="3801535668"/>
      </p:ext>
    </p:extLst>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1A791CF0-7CE9-4303-B5F5-307F01B30D52}"/>
              </a:ext>
            </a:extLst>
          </p:cNvPr>
          <p:cNvSpPr>
            <a:spLocks noGrp="1" noChangeArrowheads="1"/>
          </p:cNvSpPr>
          <p:nvPr>
            <p:ph type="title"/>
          </p:nvPr>
        </p:nvSpPr>
        <p:spPr/>
        <p:txBody>
          <a:bodyPr/>
          <a:lstStyle/>
          <a:p>
            <a:r>
              <a:rPr lang="en-CA" altLang="en-US"/>
              <a:t>References</a:t>
            </a:r>
            <a:endParaRPr lang="en-US" altLang="en-US"/>
          </a:p>
        </p:txBody>
      </p:sp>
      <p:sp>
        <p:nvSpPr>
          <p:cNvPr id="134147" name="Content Placeholder 2">
            <a:extLst>
              <a:ext uri="{FF2B5EF4-FFF2-40B4-BE49-F238E27FC236}">
                <a16:creationId xmlns:a16="http://schemas.microsoft.com/office/drawing/2014/main" id="{4D716343-578E-47C2-9BBC-F4845B4E7730}"/>
              </a:ext>
            </a:extLst>
          </p:cNvPr>
          <p:cNvSpPr>
            <a:spLocks noGrp="1" noChangeArrowheads="1"/>
          </p:cNvSpPr>
          <p:nvPr>
            <p:ph idx="1"/>
          </p:nvPr>
        </p:nvSpPr>
        <p:spPr/>
        <p:txBody>
          <a:bodyPr/>
          <a:lstStyle/>
          <a:p>
            <a:r>
              <a:rPr lang="en-US" altLang="en-US" sz="2200" dirty="0">
                <a:hlinkClick r:id="rId2"/>
              </a:rPr>
              <a:t>http://www.drbobhurley.com/pdf/selfmgc3l.pdf</a:t>
            </a:r>
            <a:endParaRPr lang="en-US" altLang="en-US" sz="2200" dirty="0"/>
          </a:p>
          <a:p>
            <a:r>
              <a:rPr lang="en-CA" altLang="en-US" sz="2200" dirty="0"/>
              <a:t>Book on Management: Houghton Mifflin Co.</a:t>
            </a:r>
          </a:p>
          <a:p>
            <a:r>
              <a:rPr lang="en-CA" altLang="en-US" sz="2200" dirty="0"/>
              <a:t>C</a:t>
            </a:r>
            <a:r>
              <a:rPr lang="en-US" altLang="en-US" sz="2200" dirty="0" err="1"/>
              <a:t>hapter</a:t>
            </a:r>
            <a:r>
              <a:rPr lang="en-US" altLang="en-US" sz="2200" dirty="0"/>
              <a:t> 13:  Leading Public &amp; Volunteer Organizations; Cummins, Strickland &amp; Vaughan, Clarke, Allison</a:t>
            </a:r>
          </a:p>
          <a:p>
            <a:r>
              <a:rPr lang="en-US" sz="2200" dirty="0"/>
              <a:t>Developing ISA Volunteers for Organizational Success</a:t>
            </a:r>
          </a:p>
          <a:p>
            <a:pPr lvl="1"/>
            <a:r>
              <a:rPr lang="en-US" sz="1400" dirty="0"/>
              <a:t>References:</a:t>
            </a:r>
          </a:p>
          <a:p>
            <a:pPr lvl="1"/>
            <a:r>
              <a:rPr lang="en-US" sz="1800" dirty="0"/>
              <a:t>1. </a:t>
            </a:r>
            <a:r>
              <a:rPr lang="en-US" sz="1800" i="1" dirty="0"/>
              <a:t>Supervising Volunteers</a:t>
            </a:r>
            <a:r>
              <a:rPr lang="en-US" sz="1800" dirty="0"/>
              <a:t>, ISBN 0-940576-20-1, 155 pages, &lt;$20, Energize, Inc., 1999</a:t>
            </a:r>
          </a:p>
          <a:p>
            <a:pPr lvl="1"/>
            <a:r>
              <a:rPr lang="en-CA" sz="1800" dirty="0"/>
              <a:t>2. </a:t>
            </a:r>
            <a:r>
              <a:rPr lang="en-CA" sz="1800" i="1" dirty="0"/>
              <a:t>The Volunteer Recruitment Book</a:t>
            </a:r>
            <a:r>
              <a:rPr lang="en-CA" sz="1800" dirty="0"/>
              <a:t>, ISBN 0-94-576-25-2, 155 pages, &lt;$20, Energize, Inc., </a:t>
            </a:r>
            <a:r>
              <a:rPr lang="en-US" sz="1800" dirty="0"/>
              <a:t>2002</a:t>
            </a:r>
          </a:p>
          <a:p>
            <a:pPr lvl="1"/>
            <a:r>
              <a:rPr lang="en-CA" sz="1800" dirty="0"/>
              <a:t>3. </a:t>
            </a:r>
            <a:r>
              <a:rPr lang="en-CA" sz="1800" i="1" dirty="0"/>
              <a:t>Leadership Skills – Developing Volunteers for Organizational Success</a:t>
            </a:r>
            <a:r>
              <a:rPr lang="en-CA" sz="1800" dirty="0"/>
              <a:t>, ISBN 1-55561-</a:t>
            </a:r>
          </a:p>
          <a:p>
            <a:pPr lvl="1"/>
            <a:r>
              <a:rPr lang="en-CA" sz="1800" dirty="0"/>
              <a:t>066-8, $20, Fisher Books, 1994</a:t>
            </a:r>
          </a:p>
          <a:p>
            <a:pPr lvl="1"/>
            <a:r>
              <a:rPr lang="en-CA" sz="1800" i="1" dirty="0"/>
              <a:t>Material summarized and additional comments by Paul Gruhn</a:t>
            </a:r>
            <a:endParaRPr lang="en-US" altLang="en-US" sz="1800" dirty="0"/>
          </a:p>
        </p:txBody>
      </p:sp>
      <p:sp>
        <p:nvSpPr>
          <p:cNvPr id="134148" name="Footer Placeholder 3">
            <a:extLst>
              <a:ext uri="{FF2B5EF4-FFF2-40B4-BE49-F238E27FC236}">
                <a16:creationId xmlns:a16="http://schemas.microsoft.com/office/drawing/2014/main" id="{1501E3C1-6670-441E-A0D4-0AD71DF1A3D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solidFill>
                  <a:schemeClr val="bg2"/>
                </a:solidFill>
              </a:rPr>
              <a:t>13</a:t>
            </a:r>
          </a:p>
        </p:txBody>
      </p:sp>
      <p:sp>
        <p:nvSpPr>
          <p:cNvPr id="134149" name="Slide Number Placeholder 4">
            <a:extLst>
              <a:ext uri="{FF2B5EF4-FFF2-40B4-BE49-F238E27FC236}">
                <a16:creationId xmlns:a16="http://schemas.microsoft.com/office/drawing/2014/main" id="{441F3C40-4875-4232-B5B8-8FE0D34ABCC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3E4CE76-85FD-4114-85FB-36ECB6817EF1}" type="slidenum">
              <a:rPr lang="en-US" altLang="en-US" sz="1400">
                <a:solidFill>
                  <a:schemeClr val="bg2"/>
                </a:solidFill>
              </a:rPr>
              <a:pPr/>
              <a:t>31</a:t>
            </a:fld>
            <a:endParaRPr lang="en-US" altLang="en-US" sz="1400">
              <a:solidFill>
                <a:schemeClr val="bg2"/>
              </a:solidFill>
            </a:endParaRPr>
          </a:p>
        </p:txBody>
      </p:sp>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Any comments / questions</a:t>
            </a:r>
          </a:p>
        </p:txBody>
      </p:sp>
      <p:sp>
        <p:nvSpPr>
          <p:cNvPr id="3" name="Content Placeholder 2"/>
          <p:cNvSpPr>
            <a:spLocks noGrp="1"/>
          </p:cNvSpPr>
          <p:nvPr>
            <p:ph idx="1"/>
          </p:nvPr>
        </p:nvSpPr>
        <p:spPr/>
        <p:txBody>
          <a:bodyPr/>
          <a:lstStyle/>
          <a:p>
            <a:r>
              <a:rPr lang="en-CA" dirty="0"/>
              <a:t>comments / questions ?</a:t>
            </a:r>
          </a:p>
        </p:txBody>
      </p:sp>
      <p:sp>
        <p:nvSpPr>
          <p:cNvPr id="4" name="Footer Placeholder 3"/>
          <p:cNvSpPr>
            <a:spLocks noGrp="1"/>
          </p:cNvSpPr>
          <p:nvPr>
            <p:ph type="ftr" sz="quarter" idx="11"/>
          </p:nvPr>
        </p:nvSpPr>
        <p:spPr/>
        <p:txBody>
          <a:bodyPr/>
          <a:lstStyle/>
          <a:p>
            <a:pPr>
              <a:defRPr/>
            </a:pPr>
            <a:r>
              <a:rPr lang="en-US" dirty="0"/>
              <a:t>13</a:t>
            </a:r>
          </a:p>
        </p:txBody>
      </p:sp>
      <p:sp>
        <p:nvSpPr>
          <p:cNvPr id="5" name="Slide Number Placeholder 4"/>
          <p:cNvSpPr>
            <a:spLocks noGrp="1"/>
          </p:cNvSpPr>
          <p:nvPr>
            <p:ph type="sldNum" sz="quarter" idx="12"/>
          </p:nvPr>
        </p:nvSpPr>
        <p:spPr/>
        <p:txBody>
          <a:bodyPr/>
          <a:lstStyle/>
          <a:p>
            <a:pPr>
              <a:defRPr/>
            </a:pPr>
            <a:fld id="{1BCBFC9B-7C11-4015-BC86-E09A366AEEF6}" type="slidenum">
              <a:rPr lang="en-US" altLang="en-US" smtClean="0"/>
              <a:pPr>
                <a:defRPr/>
              </a:pPr>
              <a:t>32</a:t>
            </a:fld>
            <a:endParaRPr lang="en-US" altLang="en-US"/>
          </a:p>
        </p:txBody>
      </p:sp>
    </p:spTree>
    <p:extLst>
      <p:ext uri="{BB962C8B-B14F-4D97-AF65-F5344CB8AC3E}">
        <p14:creationId xmlns:p14="http://schemas.microsoft.com/office/powerpoint/2010/main" val="342285564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Seeking to make us think …</a:t>
            </a:r>
          </a:p>
        </p:txBody>
      </p:sp>
      <p:sp>
        <p:nvSpPr>
          <p:cNvPr id="3" name="Content Placeholder 2"/>
          <p:cNvSpPr>
            <a:spLocks noGrp="1"/>
          </p:cNvSpPr>
          <p:nvPr>
            <p:ph idx="1"/>
          </p:nvPr>
        </p:nvSpPr>
        <p:spPr/>
        <p:txBody>
          <a:bodyPr/>
          <a:lstStyle/>
          <a:p>
            <a:r>
              <a:rPr lang="en-CA" dirty="0"/>
              <a:t>Please save your comments and questions until the end …</a:t>
            </a:r>
          </a:p>
          <a:p>
            <a:r>
              <a:rPr lang="en-CA" dirty="0"/>
              <a:t>Please make notes of your thoughts / suggestions as I go through my slides </a:t>
            </a:r>
          </a:p>
          <a:p>
            <a:r>
              <a:rPr lang="en-CA" dirty="0"/>
              <a:t>You may not agree with some of my thoughts … discussion is good </a:t>
            </a:r>
            <a:r>
              <a:rPr lang="en-CA" dirty="0">
                <a:sym typeface="Wingdings" panose="05000000000000000000" pitchFamily="2" charset="2"/>
              </a:rPr>
              <a:t> !</a:t>
            </a:r>
            <a:endParaRPr lang="en-CA" dirty="0"/>
          </a:p>
          <a:p>
            <a:r>
              <a:rPr lang="en-CA" dirty="0"/>
              <a:t>I am trying to get your involvement … </a:t>
            </a:r>
          </a:p>
          <a:p>
            <a:r>
              <a:rPr lang="en-CA" dirty="0"/>
              <a:t>Saving the ISSS or recreating it may be at stake …?</a:t>
            </a:r>
          </a:p>
        </p:txBody>
      </p:sp>
      <p:sp>
        <p:nvSpPr>
          <p:cNvPr id="4" name="Footer Placeholder 3"/>
          <p:cNvSpPr>
            <a:spLocks noGrp="1"/>
          </p:cNvSpPr>
          <p:nvPr>
            <p:ph type="ftr" sz="quarter" idx="11"/>
          </p:nvPr>
        </p:nvSpPr>
        <p:spPr/>
        <p:txBody>
          <a:bodyPr/>
          <a:lstStyle/>
          <a:p>
            <a:pPr>
              <a:defRPr/>
            </a:pPr>
            <a:r>
              <a:rPr lang="en-US" dirty="0"/>
              <a:t>13</a:t>
            </a:r>
          </a:p>
        </p:txBody>
      </p:sp>
      <p:sp>
        <p:nvSpPr>
          <p:cNvPr id="5" name="Slide Number Placeholder 4"/>
          <p:cNvSpPr>
            <a:spLocks noGrp="1"/>
          </p:cNvSpPr>
          <p:nvPr>
            <p:ph type="sldNum" sz="quarter" idx="12"/>
          </p:nvPr>
        </p:nvSpPr>
        <p:spPr/>
        <p:txBody>
          <a:bodyPr/>
          <a:lstStyle/>
          <a:p>
            <a:pPr>
              <a:defRPr/>
            </a:pPr>
            <a:fld id="{1BCBFC9B-7C11-4015-BC86-E09A366AEEF6}" type="slidenum">
              <a:rPr lang="en-US" altLang="en-US" smtClean="0"/>
              <a:pPr>
                <a:defRPr/>
              </a:pPr>
              <a:t>4</a:t>
            </a:fld>
            <a:endParaRPr lang="en-US" altLang="en-US"/>
          </a:p>
        </p:txBody>
      </p:sp>
    </p:spTree>
    <p:extLst>
      <p:ext uri="{BB962C8B-B14F-4D97-AF65-F5344CB8AC3E}">
        <p14:creationId xmlns:p14="http://schemas.microsoft.com/office/powerpoint/2010/main" val="352095436"/>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A301C7C-DB8A-4A1D-8412-04EFD0A06F4F}"/>
              </a:ext>
            </a:extLst>
          </p:cNvPr>
          <p:cNvSpPr>
            <a:spLocks noGrp="1" noChangeArrowheads="1"/>
          </p:cNvSpPr>
          <p:nvPr>
            <p:ph type="title"/>
          </p:nvPr>
        </p:nvSpPr>
        <p:spPr/>
        <p:txBody>
          <a:bodyPr/>
          <a:lstStyle/>
          <a:p>
            <a:r>
              <a:rPr lang="en-CA" altLang="en-US" dirty="0"/>
              <a:t>Who are we? </a:t>
            </a:r>
            <a:br>
              <a:rPr lang="en-CA" altLang="en-US" dirty="0"/>
            </a:br>
            <a:r>
              <a:rPr lang="en-CA" altLang="en-US" dirty="0"/>
              <a:t>What do we believe?</a:t>
            </a:r>
          </a:p>
        </p:txBody>
      </p:sp>
      <p:sp>
        <p:nvSpPr>
          <p:cNvPr id="8195" name="Content Placeholder 2">
            <a:extLst>
              <a:ext uri="{FF2B5EF4-FFF2-40B4-BE49-F238E27FC236}">
                <a16:creationId xmlns:a16="http://schemas.microsoft.com/office/drawing/2014/main" id="{43C88A20-ABF0-4AF9-8188-0B466F9ABB6D}"/>
              </a:ext>
            </a:extLst>
          </p:cNvPr>
          <p:cNvSpPr>
            <a:spLocks noGrp="1"/>
          </p:cNvSpPr>
          <p:nvPr>
            <p:ph idx="1"/>
          </p:nvPr>
        </p:nvSpPr>
        <p:spPr>
          <a:xfrm>
            <a:off x="976313" y="1828800"/>
            <a:ext cx="7772400" cy="4114800"/>
          </a:xfrm>
        </p:spPr>
        <p:txBody>
          <a:bodyPr/>
          <a:lstStyle/>
          <a:p>
            <a:pPr>
              <a:defRPr/>
            </a:pPr>
            <a:r>
              <a:rPr lang="en-CA" altLang="en-US" sz="3400" dirty="0"/>
              <a:t>Vision</a:t>
            </a:r>
          </a:p>
          <a:p>
            <a:pPr>
              <a:defRPr/>
            </a:pPr>
            <a:r>
              <a:rPr lang="en-CA" altLang="en-US" sz="3400" dirty="0"/>
              <a:t>Mission</a:t>
            </a:r>
          </a:p>
          <a:p>
            <a:pPr>
              <a:defRPr/>
            </a:pPr>
            <a:r>
              <a:rPr lang="en-CA" altLang="en-US" sz="3400" dirty="0"/>
              <a:t>Objectives / Values </a:t>
            </a:r>
          </a:p>
          <a:p>
            <a:pPr marL="457200" lvl="1" indent="0">
              <a:buFontTx/>
              <a:buNone/>
              <a:defRPr/>
            </a:pPr>
            <a:endParaRPr lang="en-CA" altLang="en-US" sz="2600" dirty="0"/>
          </a:p>
          <a:p>
            <a:pPr>
              <a:defRPr/>
            </a:pPr>
            <a:endParaRPr lang="en-CA" altLang="en-US" sz="3000" dirty="0"/>
          </a:p>
          <a:p>
            <a:pPr>
              <a:defRPr/>
            </a:pPr>
            <a:endParaRPr lang="en-CA" altLang="en-US" sz="3000" dirty="0"/>
          </a:p>
        </p:txBody>
      </p:sp>
      <p:sp>
        <p:nvSpPr>
          <p:cNvPr id="7172" name="Slide Number Placeholder 4">
            <a:extLst>
              <a:ext uri="{FF2B5EF4-FFF2-40B4-BE49-F238E27FC236}">
                <a16:creationId xmlns:a16="http://schemas.microsoft.com/office/drawing/2014/main" id="{C288C423-DB0B-47B7-8830-0F2A2A6ED72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9000"/>
              <a:buFont typeface="Monotype Sorts" pitchFamily="2" charset="2"/>
              <a:buChar char="4"/>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fld id="{366985DC-B375-41B7-93FA-DBE867CFC38B}" type="slidenum">
              <a:rPr lang="en-US" altLang="en-US" sz="1400">
                <a:solidFill>
                  <a:schemeClr val="bg2"/>
                </a:solidFill>
              </a:rPr>
              <a:pPr>
                <a:spcBef>
                  <a:spcPct val="50000"/>
                </a:spcBef>
                <a:buClrTx/>
                <a:buSzTx/>
                <a:buFontTx/>
                <a:buNone/>
              </a:pPr>
              <a:t>5</a:t>
            </a:fld>
            <a:endParaRPr lang="en-US" altLang="en-US" sz="1400">
              <a:solidFill>
                <a:schemeClr val="bg2"/>
              </a:solidFill>
            </a:endParaRPr>
          </a:p>
        </p:txBody>
      </p:sp>
    </p:spTree>
    <p:extLst>
      <p:ext uri="{BB962C8B-B14F-4D97-AF65-F5344CB8AC3E}">
        <p14:creationId xmlns:p14="http://schemas.microsoft.com/office/powerpoint/2010/main" val="1938513963"/>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015FF53-1097-47EC-AF72-B1F492F58424}"/>
              </a:ext>
            </a:extLst>
          </p:cNvPr>
          <p:cNvSpPr>
            <a:spLocks noGrp="1" noChangeArrowheads="1"/>
          </p:cNvSpPr>
          <p:nvPr>
            <p:ph type="title"/>
          </p:nvPr>
        </p:nvSpPr>
        <p:spPr/>
        <p:txBody>
          <a:bodyPr/>
          <a:lstStyle/>
          <a:p>
            <a:r>
              <a:rPr lang="en-CA" altLang="en-US" b="1"/>
              <a:t>Vision Statement</a:t>
            </a:r>
            <a:endParaRPr lang="en-US" altLang="en-US"/>
          </a:p>
        </p:txBody>
      </p:sp>
      <p:sp>
        <p:nvSpPr>
          <p:cNvPr id="8195" name="Content Placeholder 2">
            <a:extLst>
              <a:ext uri="{FF2B5EF4-FFF2-40B4-BE49-F238E27FC236}">
                <a16:creationId xmlns:a16="http://schemas.microsoft.com/office/drawing/2014/main" id="{BFFAE140-5D5E-43C3-8187-644D9E3E9720}"/>
              </a:ext>
            </a:extLst>
          </p:cNvPr>
          <p:cNvSpPr>
            <a:spLocks noGrp="1" noChangeArrowheads="1"/>
          </p:cNvSpPr>
          <p:nvPr>
            <p:ph idx="1"/>
          </p:nvPr>
        </p:nvSpPr>
        <p:spPr/>
        <p:txBody>
          <a:bodyPr/>
          <a:lstStyle/>
          <a:p>
            <a:r>
              <a:rPr lang="en-CA" altLang="en-US"/>
              <a:t>To make the world a safer place through safer systems.  </a:t>
            </a:r>
            <a:endParaRPr lang="en-US" altLang="en-US"/>
          </a:p>
          <a:p>
            <a:endParaRPr lang="en-CA" altLang="en-US"/>
          </a:p>
          <a:p>
            <a:endParaRPr lang="en-US" altLang="en-US"/>
          </a:p>
        </p:txBody>
      </p:sp>
      <p:sp>
        <p:nvSpPr>
          <p:cNvPr id="8196" name="Slide Number Placeholder 4">
            <a:extLst>
              <a:ext uri="{FF2B5EF4-FFF2-40B4-BE49-F238E27FC236}">
                <a16:creationId xmlns:a16="http://schemas.microsoft.com/office/drawing/2014/main" id="{E663C65F-02B7-43BC-9E31-7C53E83C1CB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B64AFF-6B30-4826-83A9-AD72A66331A7}" type="slidenum">
              <a:rPr lang="en-US" altLang="en-US" sz="1400">
                <a:solidFill>
                  <a:schemeClr val="bg2"/>
                </a:solidFill>
              </a:rPr>
              <a:pPr/>
              <a:t>6</a:t>
            </a:fld>
            <a:endParaRPr lang="en-US" altLang="en-US" sz="1400">
              <a:solidFill>
                <a:schemeClr val="bg2"/>
              </a:solidFill>
            </a:endParaRPr>
          </a:p>
        </p:txBody>
      </p: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F9A4C68-5B02-4CDC-8476-D9780B8FB9A7}"/>
              </a:ext>
            </a:extLst>
          </p:cNvPr>
          <p:cNvSpPr>
            <a:spLocks noGrp="1" noChangeArrowheads="1"/>
          </p:cNvSpPr>
          <p:nvPr>
            <p:ph type="title"/>
          </p:nvPr>
        </p:nvSpPr>
        <p:spPr/>
        <p:txBody>
          <a:bodyPr/>
          <a:lstStyle/>
          <a:p>
            <a:r>
              <a:rPr lang="en-CA" altLang="en-US" b="1" u="sng" dirty="0"/>
              <a:t>Mission</a:t>
            </a:r>
            <a:r>
              <a:rPr lang="en-CA" altLang="en-US" b="1" dirty="0"/>
              <a:t> Statement</a:t>
            </a:r>
            <a:endParaRPr lang="en-US" altLang="en-US" dirty="0"/>
          </a:p>
        </p:txBody>
      </p:sp>
      <p:sp>
        <p:nvSpPr>
          <p:cNvPr id="9219" name="Content Placeholder 2">
            <a:extLst>
              <a:ext uri="{FF2B5EF4-FFF2-40B4-BE49-F238E27FC236}">
                <a16:creationId xmlns:a16="http://schemas.microsoft.com/office/drawing/2014/main" id="{79DBAF6E-899B-428F-9411-F94380D5BB7A}"/>
              </a:ext>
            </a:extLst>
          </p:cNvPr>
          <p:cNvSpPr>
            <a:spLocks noGrp="1" noChangeArrowheads="1"/>
          </p:cNvSpPr>
          <p:nvPr>
            <p:ph idx="1"/>
          </p:nvPr>
        </p:nvSpPr>
        <p:spPr/>
        <p:txBody>
          <a:bodyPr/>
          <a:lstStyle/>
          <a:p>
            <a:r>
              <a:rPr lang="en-CA" altLang="en-US" dirty="0"/>
              <a:t> Advance the system safety discipline by creating an international, interdependent network </a:t>
            </a:r>
            <a:r>
              <a:rPr lang="en-CA" altLang="en-US" dirty="0">
                <a:solidFill>
                  <a:schemeClr val="accent2"/>
                </a:solidFill>
              </a:rPr>
              <a:t>(need chapters) </a:t>
            </a:r>
            <a:r>
              <a:rPr lang="en-CA" altLang="en-US" dirty="0"/>
              <a:t>of system safety professionals dedicated to the continuous improvement of the art, sciences and technology needed to provide the best total system safety solutions. </a:t>
            </a:r>
            <a:endParaRPr lang="en-US" altLang="en-US" dirty="0"/>
          </a:p>
          <a:p>
            <a:r>
              <a:rPr lang="en-CA" altLang="en-US" dirty="0"/>
              <a:t> Be the recognized international leader in the system safety discipline. </a:t>
            </a:r>
            <a:endParaRPr lang="en-US" altLang="en-US" dirty="0"/>
          </a:p>
          <a:p>
            <a:r>
              <a:rPr lang="en-CA" altLang="en-US" dirty="0"/>
              <a:t> </a:t>
            </a:r>
            <a:endParaRPr lang="en-US" altLang="en-US" dirty="0"/>
          </a:p>
        </p:txBody>
      </p:sp>
      <p:sp>
        <p:nvSpPr>
          <p:cNvPr id="9220" name="Slide Number Placeholder 4">
            <a:extLst>
              <a:ext uri="{FF2B5EF4-FFF2-40B4-BE49-F238E27FC236}">
                <a16:creationId xmlns:a16="http://schemas.microsoft.com/office/drawing/2014/main" id="{5B421BCC-8247-4266-9B0A-E744E434DB3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8E5752-DCDF-4972-A949-D3312CDC9515}" type="slidenum">
              <a:rPr lang="en-US" altLang="en-US" sz="1400">
                <a:solidFill>
                  <a:schemeClr val="bg2"/>
                </a:solidFill>
              </a:rPr>
              <a:pPr/>
              <a:t>7</a:t>
            </a:fld>
            <a:endParaRPr lang="en-US" altLang="en-US" sz="1400">
              <a:solidFill>
                <a:schemeClr val="bg2"/>
              </a:solidFill>
            </a:endParaRP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86FCBAF-7939-46CA-B1E7-8AF3968538EC}"/>
              </a:ext>
            </a:extLst>
          </p:cNvPr>
          <p:cNvSpPr>
            <a:spLocks noGrp="1" noChangeArrowheads="1"/>
          </p:cNvSpPr>
          <p:nvPr>
            <p:ph type="title"/>
          </p:nvPr>
        </p:nvSpPr>
        <p:spPr/>
        <p:txBody>
          <a:bodyPr/>
          <a:lstStyle/>
          <a:p>
            <a:r>
              <a:rPr lang="en-CA" altLang="en-US" sz="3800" b="1" u="sng" dirty="0"/>
              <a:t>Objectives</a:t>
            </a:r>
            <a:r>
              <a:rPr lang="en-CA" altLang="en-US" sz="3800" b="1" dirty="0"/>
              <a:t> (Values) of the International System Safety Society:</a:t>
            </a:r>
            <a:endParaRPr lang="en-US" altLang="en-US" sz="3800" dirty="0"/>
          </a:p>
        </p:txBody>
      </p:sp>
      <p:sp>
        <p:nvSpPr>
          <p:cNvPr id="10243" name="Content Placeholder 2">
            <a:extLst>
              <a:ext uri="{FF2B5EF4-FFF2-40B4-BE49-F238E27FC236}">
                <a16:creationId xmlns:a16="http://schemas.microsoft.com/office/drawing/2014/main" id="{D99FA7D4-41CF-4701-A24C-CF234918B58C}"/>
              </a:ext>
            </a:extLst>
          </p:cNvPr>
          <p:cNvSpPr>
            <a:spLocks noGrp="1" noChangeArrowheads="1"/>
          </p:cNvSpPr>
          <p:nvPr>
            <p:ph idx="1"/>
          </p:nvPr>
        </p:nvSpPr>
        <p:spPr/>
        <p:txBody>
          <a:bodyPr/>
          <a:lstStyle/>
          <a:p>
            <a:r>
              <a:rPr lang="en-CA" altLang="en-US" sz="2300" dirty="0"/>
              <a:t>To advance the art and science of  system safety </a:t>
            </a:r>
            <a:endParaRPr lang="en-US" altLang="en-US" sz="2300" dirty="0"/>
          </a:p>
          <a:p>
            <a:r>
              <a:rPr lang="en-CA" altLang="en-US" sz="2300" dirty="0"/>
              <a:t>To promote a meaningful management and technological understanding of system safety </a:t>
            </a:r>
            <a:endParaRPr lang="en-US" altLang="en-US" sz="2300" dirty="0"/>
          </a:p>
          <a:p>
            <a:r>
              <a:rPr lang="en-CA" altLang="en-US" sz="2300" b="1" dirty="0">
                <a:solidFill>
                  <a:schemeClr val="accent2"/>
                </a:solidFill>
              </a:rPr>
              <a:t>To disseminate advances in knowledge to </a:t>
            </a:r>
            <a:r>
              <a:rPr lang="en-CA" altLang="en-US" sz="2300" b="1" u="sng" dirty="0">
                <a:solidFill>
                  <a:schemeClr val="accent2"/>
                </a:solidFill>
              </a:rPr>
              <a:t>all</a:t>
            </a:r>
            <a:r>
              <a:rPr lang="en-CA" altLang="en-US" sz="2300" b="1" dirty="0">
                <a:solidFill>
                  <a:schemeClr val="accent2"/>
                </a:solidFill>
              </a:rPr>
              <a:t> interested groups and individuals (</a:t>
            </a:r>
            <a:r>
              <a:rPr lang="en-CA" altLang="en-US" sz="2300" b="1" u="sng" dirty="0">
                <a:solidFill>
                  <a:schemeClr val="accent2"/>
                </a:solidFill>
              </a:rPr>
              <a:t>need chapters</a:t>
            </a:r>
            <a:r>
              <a:rPr lang="en-CA" altLang="en-US" sz="2300" b="1" dirty="0">
                <a:solidFill>
                  <a:schemeClr val="accent2"/>
                </a:solidFill>
              </a:rPr>
              <a:t>)</a:t>
            </a:r>
            <a:endParaRPr lang="en-US" altLang="en-US" sz="2300" b="1" dirty="0">
              <a:solidFill>
                <a:schemeClr val="accent2"/>
              </a:solidFill>
            </a:endParaRPr>
          </a:p>
          <a:p>
            <a:r>
              <a:rPr lang="en-CA" altLang="en-US" sz="2300" b="1" dirty="0">
                <a:solidFill>
                  <a:schemeClr val="accent2"/>
                </a:solidFill>
              </a:rPr>
              <a:t>To further the development of (</a:t>
            </a:r>
            <a:r>
              <a:rPr lang="en-CA" altLang="en-US" sz="2300" b="1" u="sng" dirty="0">
                <a:solidFill>
                  <a:schemeClr val="accent2"/>
                </a:solidFill>
              </a:rPr>
              <a:t>all</a:t>
            </a:r>
            <a:r>
              <a:rPr lang="en-CA" altLang="en-US" sz="2300" b="1" dirty="0">
                <a:solidFill>
                  <a:schemeClr val="accent2"/>
                </a:solidFill>
              </a:rPr>
              <a:t>) the professionals engaged in system safety (</a:t>
            </a:r>
            <a:r>
              <a:rPr lang="en-CA" altLang="en-US" sz="2300" b="1" u="sng" dirty="0">
                <a:solidFill>
                  <a:schemeClr val="accent2"/>
                </a:solidFill>
              </a:rPr>
              <a:t>need chapters</a:t>
            </a:r>
            <a:r>
              <a:rPr lang="en-CA" altLang="en-US" sz="2300" b="1" dirty="0">
                <a:solidFill>
                  <a:schemeClr val="accent2"/>
                </a:solidFill>
              </a:rPr>
              <a:t>)</a:t>
            </a:r>
            <a:endParaRPr lang="en-US" altLang="en-US" sz="2300" b="1" dirty="0">
              <a:solidFill>
                <a:schemeClr val="accent2"/>
              </a:solidFill>
            </a:endParaRPr>
          </a:p>
          <a:p>
            <a:r>
              <a:rPr lang="en-CA" altLang="en-US" sz="2300" dirty="0"/>
              <a:t>To improve public understanding of the system safety discipline </a:t>
            </a:r>
            <a:endParaRPr lang="en-US" altLang="en-US" sz="2300" dirty="0"/>
          </a:p>
          <a:p>
            <a:r>
              <a:rPr lang="en-CA" altLang="en-US" sz="2300" dirty="0"/>
              <a:t>To improve the communication of system safety principles to all levels of management, engineering and other professional groups</a:t>
            </a:r>
            <a:endParaRPr lang="en-US" altLang="en-US" sz="2300" dirty="0"/>
          </a:p>
          <a:p>
            <a:endParaRPr lang="en-US" altLang="en-US" dirty="0"/>
          </a:p>
        </p:txBody>
      </p:sp>
      <p:sp>
        <p:nvSpPr>
          <p:cNvPr id="10244" name="Slide Number Placeholder 4">
            <a:extLst>
              <a:ext uri="{FF2B5EF4-FFF2-40B4-BE49-F238E27FC236}">
                <a16:creationId xmlns:a16="http://schemas.microsoft.com/office/drawing/2014/main" id="{0C0C86DD-8679-4AFC-A137-B64C9B4F051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B7D5C0B-3817-4C41-9B16-482DA8BEDFE4}" type="slidenum">
              <a:rPr lang="en-US" altLang="en-US" sz="1400">
                <a:solidFill>
                  <a:schemeClr val="bg2"/>
                </a:solidFill>
              </a:rPr>
              <a:pPr/>
              <a:t>8</a:t>
            </a:fld>
            <a:endParaRPr lang="en-US" altLang="en-US" sz="1400">
              <a:solidFill>
                <a:schemeClr val="bg2"/>
              </a:solidFill>
            </a:endParaRPr>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8D49766-8D4A-481E-8233-6022AB0A65FC}"/>
              </a:ext>
            </a:extLst>
          </p:cNvPr>
          <p:cNvSpPr>
            <a:spLocks noGrp="1" noChangeArrowheads="1"/>
          </p:cNvSpPr>
          <p:nvPr>
            <p:ph type="title"/>
          </p:nvPr>
        </p:nvSpPr>
        <p:spPr/>
        <p:txBody>
          <a:bodyPr/>
          <a:lstStyle/>
          <a:p>
            <a:r>
              <a:rPr lang="en-CA" altLang="en-US"/>
              <a:t>ISSS Situation</a:t>
            </a:r>
            <a:endParaRPr lang="en-US" altLang="en-US"/>
          </a:p>
        </p:txBody>
      </p:sp>
      <p:sp>
        <p:nvSpPr>
          <p:cNvPr id="12291" name="Content Placeholder 2">
            <a:extLst>
              <a:ext uri="{FF2B5EF4-FFF2-40B4-BE49-F238E27FC236}">
                <a16:creationId xmlns:a16="http://schemas.microsoft.com/office/drawing/2014/main" id="{1506B870-4D58-4390-86B9-EA94BE81519C}"/>
              </a:ext>
            </a:extLst>
          </p:cNvPr>
          <p:cNvSpPr>
            <a:spLocks noGrp="1" noChangeArrowheads="1"/>
          </p:cNvSpPr>
          <p:nvPr>
            <p:ph idx="1"/>
          </p:nvPr>
        </p:nvSpPr>
        <p:spPr>
          <a:xfrm>
            <a:off x="914400" y="1828800"/>
            <a:ext cx="7848600" cy="4724400"/>
          </a:xfrm>
        </p:spPr>
        <p:txBody>
          <a:bodyPr/>
          <a:lstStyle/>
          <a:p>
            <a:r>
              <a:rPr lang="en-CA" altLang="en-US" dirty="0"/>
              <a:t>Membership has decreased from 1000+ to 420 (in 2018) in the past few years</a:t>
            </a:r>
          </a:p>
          <a:p>
            <a:r>
              <a:rPr lang="en-CA" altLang="en-US" dirty="0"/>
              <a:t>Chapters have decreased from 20+ to 15 </a:t>
            </a:r>
          </a:p>
          <a:p>
            <a:pPr lvl="1"/>
            <a:r>
              <a:rPr lang="en-CA" altLang="en-US" dirty="0"/>
              <a:t>one closed (Twin Cities) last year </a:t>
            </a:r>
          </a:p>
          <a:p>
            <a:pPr lvl="1"/>
            <a:r>
              <a:rPr lang="en-CA" altLang="en-US" dirty="0"/>
              <a:t>others may close in the near future</a:t>
            </a:r>
          </a:p>
          <a:p>
            <a:pPr lvl="1"/>
            <a:r>
              <a:rPr lang="en-US" altLang="en-US" dirty="0"/>
              <a:t>benefit of chapters is that it brings in new younger members by personal interaction and quality local presentations</a:t>
            </a:r>
          </a:p>
          <a:p>
            <a:pPr lvl="1"/>
            <a:r>
              <a:rPr lang="en-CA" altLang="en-US" sz="1800" dirty="0"/>
              <a:t>ISSS Objective: </a:t>
            </a:r>
            <a:r>
              <a:rPr lang="en-CA" altLang="en-US" sz="1800" dirty="0">
                <a:solidFill>
                  <a:schemeClr val="accent2"/>
                </a:solidFill>
              </a:rPr>
              <a:t>“To further the development of (</a:t>
            </a:r>
            <a:r>
              <a:rPr lang="en-CA" altLang="en-US" sz="1800" b="1" u="sng" dirty="0">
                <a:solidFill>
                  <a:schemeClr val="accent2"/>
                </a:solidFill>
              </a:rPr>
              <a:t>all</a:t>
            </a:r>
            <a:r>
              <a:rPr lang="en-CA" altLang="en-US" sz="1800" dirty="0">
                <a:solidFill>
                  <a:schemeClr val="accent2"/>
                </a:solidFill>
              </a:rPr>
              <a:t>) the professionals engaged in system safety” </a:t>
            </a:r>
            <a:endParaRPr lang="en-US" altLang="en-US" sz="1800" dirty="0">
              <a:solidFill>
                <a:schemeClr val="accent2"/>
              </a:solidFill>
            </a:endParaRPr>
          </a:p>
          <a:p>
            <a:pPr lvl="1"/>
            <a:endParaRPr lang="en-CA" altLang="en-US" dirty="0"/>
          </a:p>
          <a:p>
            <a:pPr lvl="1"/>
            <a:endParaRPr lang="en-US" altLang="en-US" dirty="0"/>
          </a:p>
        </p:txBody>
      </p:sp>
      <p:sp>
        <p:nvSpPr>
          <p:cNvPr id="12293" name="Slide Number Placeholder 4">
            <a:extLst>
              <a:ext uri="{FF2B5EF4-FFF2-40B4-BE49-F238E27FC236}">
                <a16:creationId xmlns:a16="http://schemas.microsoft.com/office/drawing/2014/main" id="{82CD48F2-7809-4036-9063-4772DC8FA8C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072ACC-84C1-4BE0-BFAE-178DD8404B07}" type="slidenum">
              <a:rPr lang="en-US" altLang="en-US" sz="1400">
                <a:solidFill>
                  <a:schemeClr val="bg2"/>
                </a:solidFill>
              </a:rPr>
              <a:pPr/>
              <a:t>9</a:t>
            </a:fld>
            <a:endParaRPr lang="en-US" altLang="en-US" sz="1400">
              <a:solidFill>
                <a:schemeClr val="bg2"/>
              </a:solidFill>
            </a:endParaRPr>
          </a:p>
        </p:txBody>
      </p:sp>
    </p:spTree>
  </p:cSld>
  <p:clrMapOvr>
    <a:masterClrMapping/>
  </p:clrMapOvr>
  <p:transition spd="med">
    <p:random/>
  </p:transition>
</p:sld>
</file>

<file path=ppt/theme/theme1.xml><?xml version="1.0" encoding="utf-8"?>
<a:theme xmlns:a="http://schemas.openxmlformats.org/drawingml/2006/main" name="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26712</TotalTime>
  <Words>1985</Words>
  <Application>Microsoft Macintosh PowerPoint</Application>
  <PresentationFormat>On-screen Show (4:3)</PresentationFormat>
  <Paragraphs>255</Paragraphs>
  <Slides>32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Monotype Sorts</vt:lpstr>
      <vt:lpstr>Symbol</vt:lpstr>
      <vt:lpstr>Times New Roman</vt:lpstr>
      <vt:lpstr>Wingdings</vt:lpstr>
      <vt:lpstr>NOTEBOOK</vt:lpstr>
      <vt:lpstr> Inspiring Growth and Good Governance in an ISSS Chapter  </vt:lpstr>
      <vt:lpstr>Thank you  /  Introduction</vt:lpstr>
      <vt:lpstr>Reflections by Several Chapter leaders</vt:lpstr>
      <vt:lpstr>Seeking to make us think …</vt:lpstr>
      <vt:lpstr>Who are we?  What do we believe?</vt:lpstr>
      <vt:lpstr>Vision Statement</vt:lpstr>
      <vt:lpstr>Mission Statement</vt:lpstr>
      <vt:lpstr>Objectives (Values) of the International System Safety Society:</vt:lpstr>
      <vt:lpstr>ISSS Situation</vt:lpstr>
      <vt:lpstr>Leadership … vision, goals, inspiration ???</vt:lpstr>
      <vt:lpstr>Best type of Leadership for Chapters</vt:lpstr>
      <vt:lpstr>Inspiring Leadership: people centric </vt:lpstr>
      <vt:lpstr>ISSS Situation …</vt:lpstr>
      <vt:lpstr>Why do People Want to Volunteer for the ISSS? </vt:lpstr>
      <vt:lpstr>Why people volunteer …</vt:lpstr>
      <vt:lpstr>Why do People Not Want to Volunteer or Lose Interest in the ISSS?</vt:lpstr>
      <vt:lpstr>Rules to maintain a Chapter</vt:lpstr>
      <vt:lpstr>ISSS Situation</vt:lpstr>
      <vt:lpstr>ISSS Situation - Strong Chapters</vt:lpstr>
      <vt:lpstr>Chapters that are not Strong …</vt:lpstr>
      <vt:lpstr>Other similar organizations</vt:lpstr>
      <vt:lpstr>Leadership styles in Blake and Mouton’s Leadership Grid.</vt:lpstr>
      <vt:lpstr>Blake and Mouton Leadership Grid</vt:lpstr>
      <vt:lpstr>Teamwork Doesn’t Come Naturally</vt:lpstr>
      <vt:lpstr>The nature of inspiring leadership?</vt:lpstr>
      <vt:lpstr>The nature of leadership … ?</vt:lpstr>
      <vt:lpstr>Leading viewed in relationship to the other leadership / management functions – “leading” is often missing.</vt:lpstr>
      <vt:lpstr>Quote  -  John Maxwell</vt:lpstr>
      <vt:lpstr>My ongoing desire … Future Director ???</vt:lpstr>
      <vt:lpstr>As Director of Chapter Services and International Outreach …</vt:lpstr>
      <vt:lpstr>References</vt:lpstr>
      <vt:lpstr>Any comments / questions</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Leading</dc:title>
  <dc:creator>Michael K. McCuddy</dc:creator>
  <cp:lastModifiedBy>Robert Fletcher</cp:lastModifiedBy>
  <cp:revision>210</cp:revision>
  <dcterms:created xsi:type="dcterms:W3CDTF">1998-08-22T22:27:34Z</dcterms:created>
  <dcterms:modified xsi:type="dcterms:W3CDTF">2018-08-04T18:29:40Z</dcterms:modified>
</cp:coreProperties>
</file>